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omments/modernComment_166_B6AC85A3.xml" ContentType="application/vnd.ms-powerpoint.comments+xml"/>
  <Override PartName="/ppt/comments/modernComment_133_E8739E81.xml" ContentType="application/vnd.ms-powerpoint.comments+xml"/>
  <Override PartName="/ppt/comments/modernComment_16C_C4A3EDDE.xml" ContentType="application/vnd.ms-powerpoint.comments+xml"/>
  <Override PartName="/ppt/comments/modernComment_16B_A46329B8.xml" ContentType="application/vnd.ms-powerpoint.comments+xml"/>
  <Override PartName="/ppt/comments/modernComment_170_DE3391F5.xml" ContentType="application/vnd.ms-powerpoint.comments+xml"/>
  <Override PartName="/ppt/comments/modernComment_172_4BB255AF.xml" ContentType="application/vnd.ms-powerpoint.comments+xml"/>
  <Override PartName="/ppt/comments/modernComment_173_C3CDD0EF.xml" ContentType="application/vnd.ms-powerpoint.comments+xml"/>
  <Override PartName="/ppt/comments/modernComment_174_E82163D1.xml" ContentType="application/vnd.ms-powerpoint.comments+xml"/>
  <Override PartName="/ppt/comments/modernComment_176_95E78846.xml" ContentType="application/vnd.ms-powerpoint.comments+xml"/>
  <Override PartName="/ppt/comments/modernComment_1AF_E0D2D32.xml" ContentType="application/vnd.ms-powerpoint.comments+xml"/>
  <Override PartName="/ppt/comments/modernComment_1B0_2AA5EE70.xml" ContentType="application/vnd.ms-powerpoint.comments+xml"/>
  <Override PartName="/ppt/comments/modernComment_1B1_C1BC05B5.xml" ContentType="application/vnd.ms-powerpoint.comments+xml"/>
  <Override PartName="/ppt/comments/modernComment_183_A25504E3.xml" ContentType="application/vnd.ms-powerpoint.comments+xml"/>
  <Override PartName="/ppt/comments/modernComment_1A8_FB51F772.xml" ContentType="application/vnd.ms-powerpoint.comments+xml"/>
  <Override PartName="/ppt/comments/modernComment_1AD_5A798AAB.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32"/>
  </p:notesMasterIdLst>
  <p:sldIdLst>
    <p:sldId id="261" r:id="rId5"/>
    <p:sldId id="306" r:id="rId6"/>
    <p:sldId id="358" r:id="rId7"/>
    <p:sldId id="356" r:id="rId8"/>
    <p:sldId id="307" r:id="rId9"/>
    <p:sldId id="366" r:id="rId10"/>
    <p:sldId id="364" r:id="rId11"/>
    <p:sldId id="363" r:id="rId12"/>
    <p:sldId id="368" r:id="rId13"/>
    <p:sldId id="369" r:id="rId14"/>
    <p:sldId id="370" r:id="rId15"/>
    <p:sldId id="371" r:id="rId16"/>
    <p:sldId id="372" r:id="rId17"/>
    <p:sldId id="373" r:id="rId18"/>
    <p:sldId id="374" r:id="rId19"/>
    <p:sldId id="375" r:id="rId20"/>
    <p:sldId id="402" r:id="rId21"/>
    <p:sldId id="403" r:id="rId22"/>
    <p:sldId id="404" r:id="rId23"/>
    <p:sldId id="431" r:id="rId24"/>
    <p:sldId id="432" r:id="rId25"/>
    <p:sldId id="433" r:id="rId26"/>
    <p:sldId id="386" r:id="rId27"/>
    <p:sldId id="387" r:id="rId28"/>
    <p:sldId id="376" r:id="rId29"/>
    <p:sldId id="377" r:id="rId30"/>
    <p:sldId id="378" r:id="rId31"/>
    <p:sldId id="379" r:id="rId32"/>
    <p:sldId id="380" r:id="rId33"/>
    <p:sldId id="381" r:id="rId34"/>
    <p:sldId id="406" r:id="rId35"/>
    <p:sldId id="407" r:id="rId36"/>
    <p:sldId id="408" r:id="rId37"/>
    <p:sldId id="454" r:id="rId38"/>
    <p:sldId id="365" r:id="rId39"/>
    <p:sldId id="455" r:id="rId40"/>
    <p:sldId id="456" r:id="rId41"/>
    <p:sldId id="367" r:id="rId42"/>
    <p:sldId id="362" r:id="rId43"/>
    <p:sldId id="457" r:id="rId44"/>
    <p:sldId id="458" r:id="rId45"/>
    <p:sldId id="472" r:id="rId46"/>
    <p:sldId id="459" r:id="rId47"/>
    <p:sldId id="460" r:id="rId48"/>
    <p:sldId id="461" r:id="rId49"/>
    <p:sldId id="462" r:id="rId50"/>
    <p:sldId id="463" r:id="rId51"/>
    <p:sldId id="464" r:id="rId52"/>
    <p:sldId id="465" r:id="rId53"/>
    <p:sldId id="466" r:id="rId54"/>
    <p:sldId id="467" r:id="rId55"/>
    <p:sldId id="468" r:id="rId56"/>
    <p:sldId id="469" r:id="rId57"/>
    <p:sldId id="470" r:id="rId58"/>
    <p:sldId id="471" r:id="rId59"/>
    <p:sldId id="409" r:id="rId60"/>
    <p:sldId id="410" r:id="rId61"/>
    <p:sldId id="411" r:id="rId62"/>
    <p:sldId id="434" r:id="rId63"/>
    <p:sldId id="435" r:id="rId64"/>
    <p:sldId id="436" r:id="rId65"/>
    <p:sldId id="421" r:id="rId66"/>
    <p:sldId id="422" r:id="rId67"/>
    <p:sldId id="423" r:id="rId68"/>
    <p:sldId id="424" r:id="rId69"/>
    <p:sldId id="425" r:id="rId70"/>
    <p:sldId id="426" r:id="rId71"/>
    <p:sldId id="427" r:id="rId72"/>
    <p:sldId id="428" r:id="rId73"/>
    <p:sldId id="429" r:id="rId74"/>
    <p:sldId id="430" r:id="rId75"/>
    <p:sldId id="382" r:id="rId76"/>
    <p:sldId id="383" r:id="rId77"/>
    <p:sldId id="384" r:id="rId78"/>
    <p:sldId id="385" r:id="rId79"/>
    <p:sldId id="437" r:id="rId80"/>
    <p:sldId id="438" r:id="rId81"/>
    <p:sldId id="439" r:id="rId82"/>
    <p:sldId id="440" r:id="rId83"/>
    <p:sldId id="441" r:id="rId84"/>
    <p:sldId id="442" r:id="rId85"/>
    <p:sldId id="398" r:id="rId86"/>
    <p:sldId id="412" r:id="rId87"/>
    <p:sldId id="413" r:id="rId88"/>
    <p:sldId id="414" r:id="rId89"/>
    <p:sldId id="415" r:id="rId90"/>
    <p:sldId id="416" r:id="rId91"/>
    <p:sldId id="417" r:id="rId92"/>
    <p:sldId id="418" r:id="rId93"/>
    <p:sldId id="419" r:id="rId94"/>
    <p:sldId id="420" r:id="rId95"/>
    <p:sldId id="388" r:id="rId96"/>
    <p:sldId id="389" r:id="rId97"/>
    <p:sldId id="390" r:id="rId98"/>
    <p:sldId id="391" r:id="rId99"/>
    <p:sldId id="392" r:id="rId100"/>
    <p:sldId id="393" r:id="rId101"/>
    <p:sldId id="394" r:id="rId102"/>
    <p:sldId id="395" r:id="rId103"/>
    <p:sldId id="396" r:id="rId104"/>
    <p:sldId id="397" r:id="rId105"/>
    <p:sldId id="399" r:id="rId106"/>
    <p:sldId id="473" r:id="rId107"/>
    <p:sldId id="475" r:id="rId108"/>
    <p:sldId id="476" r:id="rId109"/>
    <p:sldId id="477" r:id="rId110"/>
    <p:sldId id="478" r:id="rId111"/>
    <p:sldId id="474" r:id="rId112"/>
    <p:sldId id="479" r:id="rId113"/>
    <p:sldId id="480" r:id="rId114"/>
    <p:sldId id="481" r:id="rId115"/>
    <p:sldId id="482" r:id="rId116"/>
    <p:sldId id="443" r:id="rId117"/>
    <p:sldId id="444" r:id="rId118"/>
    <p:sldId id="445" r:id="rId119"/>
    <p:sldId id="446" r:id="rId120"/>
    <p:sldId id="447" r:id="rId121"/>
    <p:sldId id="448" r:id="rId122"/>
    <p:sldId id="405" r:id="rId123"/>
    <p:sldId id="449" r:id="rId124"/>
    <p:sldId id="450" r:id="rId125"/>
    <p:sldId id="451" r:id="rId126"/>
    <p:sldId id="452" r:id="rId127"/>
    <p:sldId id="453" r:id="rId128"/>
    <p:sldId id="400" r:id="rId129"/>
    <p:sldId id="401" r:id="rId130"/>
    <p:sldId id="270" r:id="rId1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CDBAD55-4136-400E-F9BD-AF788B388AE3}" name="Chris Green" initials="K3" userId="S::kas32@fthschools.onmicrosoft.com::1e69cbe7-f13a-4256-b11e-da4f50ef6450" providerId="AD"/>
  <p188:author id="{B882928A-F03B-4D2E-128C-42D10577953F}" name="Koray Karakurt" initials="KK" userId="b3c5e04d968107f8"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FFCC66"/>
    <a:srgbClr val="42AA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38" autoAdjust="0"/>
    <p:restoredTop sz="96860" autoAdjust="0"/>
  </p:normalViewPr>
  <p:slideViewPr>
    <p:cSldViewPr snapToGrid="0">
      <p:cViewPr varScale="1">
        <p:scale>
          <a:sx n="129" d="100"/>
          <a:sy n="129" d="100"/>
        </p:scale>
        <p:origin x="1049" y="7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viewProps" Target="view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microsoft.com/office/2018/10/relationships/authors" Target="author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notesMaster" Target="notesMasters/notesMaster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presProps" Target="presProps.xml"/></Relationships>
</file>

<file path=ppt/comments/modernComment_133_E8739E81.xml><?xml version="1.0" encoding="utf-8"?>
<p188:cmLst xmlns:a="http://schemas.openxmlformats.org/drawingml/2006/main" xmlns:r="http://schemas.openxmlformats.org/officeDocument/2006/relationships" xmlns:p188="http://schemas.microsoft.com/office/powerpoint/2018/8/main">
  <p188:cm id="{8E8AE741-B457-4BB5-BC17-9BED9C8D35C2}" authorId="{B882928A-F03B-4D2E-128C-42D10577953F}" created="2024-12-29T12:07:58.876">
    <ac:txMkLst xmlns:ac="http://schemas.microsoft.com/office/drawing/2013/main/command">
      <pc:docMk xmlns:pc="http://schemas.microsoft.com/office/powerpoint/2013/main/command"/>
      <pc:sldMk xmlns:pc="http://schemas.microsoft.com/office/powerpoint/2013/main/command" cId="3899891329" sldId="307"/>
      <ac:spMk id="6" creationId="{F5B3412B-F35C-0E03-C5B3-4C7E26F099C7}"/>
      <ac:txMk cp="219">
        <ac:context len="447" hash="3953177010"/>
      </ac:txMk>
    </ac:txMkLst>
    <p188:pos x="1260771" y="1282596"/>
    <p188:replyLst/>
    <p188:txBody>
      <a:bodyPr/>
      <a:lstStyle/>
      <a:p>
        <a:r>
          <a:rPr lang="en-US"/>
          <a:t>Delete dot, add comma, update as lower case</a:t>
        </a:r>
      </a:p>
    </p188:txBody>
  </p188:cm>
  <p188:cm id="{EDDA101A-19CA-49B7-A3B0-CB4DF6651DE8}" authorId="{B882928A-F03B-4D2E-128C-42D10577953F}" created="2024-12-29T12:09:59.276">
    <ac:deMkLst xmlns:ac="http://schemas.microsoft.com/office/drawing/2013/main/command">
      <pc:docMk xmlns:pc="http://schemas.microsoft.com/office/powerpoint/2013/main/command"/>
      <pc:sldMk xmlns:pc="http://schemas.microsoft.com/office/powerpoint/2013/main/command" cId="3899891329" sldId="307"/>
      <ac:spMk id="7" creationId="{57BB7024-1D02-2C03-E3DE-CD75404BD9C7}"/>
    </ac:deMkLst>
    <p188:txBody>
      <a:bodyPr/>
      <a:lstStyle/>
      <a:p>
        <a:r>
          <a:rPr lang="en-US"/>
          <a:t>Delete dash on the bottom</a:t>
        </a:r>
      </a:p>
    </p188:txBody>
  </p188:cm>
</p188:cmLst>
</file>

<file path=ppt/comments/modernComment_166_B6AC85A3.xml><?xml version="1.0" encoding="utf-8"?>
<p188:cmLst xmlns:a="http://schemas.openxmlformats.org/drawingml/2006/main" xmlns:r="http://schemas.openxmlformats.org/officeDocument/2006/relationships" xmlns:p188="http://schemas.microsoft.com/office/powerpoint/2018/8/main">
  <p188:cm id="{B180D170-0DEB-452C-8BFF-D53197CA4779}" authorId="{B882928A-F03B-4D2E-128C-42D10577953F}" created="2024-12-29T12:08:58.420">
    <ac:deMkLst xmlns:ac="http://schemas.microsoft.com/office/drawing/2013/main/command">
      <pc:docMk xmlns:pc="http://schemas.microsoft.com/office/powerpoint/2013/main/command"/>
      <pc:sldMk xmlns:pc="http://schemas.microsoft.com/office/powerpoint/2013/main/command" cId="3064759715" sldId="358"/>
      <ac:spMk id="9" creationId="{0E8E9EE8-9D63-98D1-21BE-7B1BF4AF8E15}"/>
    </ac:deMkLst>
    <p188:txBody>
      <a:bodyPr/>
      <a:lstStyle/>
      <a:p>
        <a:r>
          <a:rPr lang="en-US"/>
          <a:t>Change codes type to bold and style to Times New Roman to improve visibility</a:t>
        </a:r>
      </a:p>
    </p188:txBody>
  </p188:cm>
  <p188:cm id="{BE62A1AD-A268-4F97-B16F-BC30C332150C}" authorId="{B882928A-F03B-4D2E-128C-42D10577953F}" created="2024-12-29T12:37:55.808">
    <ac:deMkLst xmlns:ac="http://schemas.microsoft.com/office/drawing/2013/main/command">
      <pc:docMk xmlns:pc="http://schemas.microsoft.com/office/powerpoint/2013/main/command"/>
      <pc:sldMk xmlns:pc="http://schemas.microsoft.com/office/powerpoint/2013/main/command" cId="3064759715" sldId="358"/>
      <ac:spMk id="15" creationId="{5ACFC74E-EE49-BDB3-CAF6-E35FA05F187C}"/>
    </ac:deMkLst>
    <p188:txBody>
      <a:bodyPr/>
      <a:lstStyle/>
      <a:p>
        <a:r>
          <a:rPr lang="en-US"/>
          <a:t>Code Review: Do not use uppercase in VHDL code except IEEE </a:t>
        </a:r>
      </a:p>
    </p188:txBody>
  </p188:cm>
</p188:cmLst>
</file>

<file path=ppt/comments/modernComment_16B_A46329B8.xml><?xml version="1.0" encoding="utf-8"?>
<p188:cmLst xmlns:a="http://schemas.openxmlformats.org/drawingml/2006/main" xmlns:r="http://schemas.openxmlformats.org/officeDocument/2006/relationships" xmlns:p188="http://schemas.microsoft.com/office/powerpoint/2018/8/main">
  <p188:cm id="{58970FB1-4CF4-4FBD-977D-DCF08711E125}" authorId="{B882928A-F03B-4D2E-128C-42D10577953F}" created="2024-12-29T12:14:28.745">
    <pc:sldMkLst xmlns:pc="http://schemas.microsoft.com/office/powerpoint/2013/main/command">
      <pc:docMk/>
      <pc:sldMk cId="2757962168" sldId="363"/>
    </pc:sldMkLst>
    <p188:txBody>
      <a:bodyPr/>
      <a:lstStyle/>
      <a:p>
        <a:r>
          <a:rPr lang="en-US"/>
          <a:t>Reorganize the font and image location to improve visibility</a:t>
        </a:r>
      </a:p>
    </p188:txBody>
  </p188:cm>
  <p188:cm id="{11AB4C23-C955-4CD7-937E-AAB7849D4B13}" authorId="{B882928A-F03B-4D2E-128C-42D10577953F}" created="2024-12-29T12:19:28.188">
    <pc:sldMkLst xmlns:pc="http://schemas.microsoft.com/office/powerpoint/2013/main/command">
      <pc:docMk/>
      <pc:sldMk cId="2757962168" sldId="363"/>
    </pc:sldMkLst>
    <p188:txBody>
      <a:bodyPr/>
      <a:lstStyle/>
      <a:p>
        <a:r>
          <a:rPr lang="en-US"/>
          <a:t>Code Review: Signal or variable names shorter than 3 letters are not recommended </a:t>
        </a:r>
      </a:p>
    </p188:txBody>
  </p188:cm>
</p188:cmLst>
</file>

<file path=ppt/comments/modernComment_16C_C4A3EDDE.xml><?xml version="1.0" encoding="utf-8"?>
<p188:cmLst xmlns:a="http://schemas.openxmlformats.org/drawingml/2006/main" xmlns:r="http://schemas.openxmlformats.org/officeDocument/2006/relationships" xmlns:p188="http://schemas.microsoft.com/office/powerpoint/2018/8/main">
  <p188:cm id="{C12BE588-A098-4014-92E6-2F0FD688EDD2}" authorId="{B882928A-F03B-4D2E-128C-42D10577953F}" created="2024-12-29T12:18:12.185">
    <pc:sldMkLst xmlns:pc="http://schemas.microsoft.com/office/powerpoint/2013/main/command">
      <pc:docMk/>
      <pc:sldMk cId="3299077598" sldId="364"/>
    </pc:sldMkLst>
    <p188:txBody>
      <a:bodyPr/>
      <a:lstStyle/>
      <a:p>
        <a:r>
          <a:rPr lang="en-US"/>
          <a:t>Unify the font size as 20 for coherence </a:t>
        </a:r>
      </a:p>
    </p188:txBody>
  </p188:cm>
</p188:cmLst>
</file>

<file path=ppt/comments/modernComment_170_DE3391F5.xml><?xml version="1.0" encoding="utf-8"?>
<p188:cmLst xmlns:a="http://schemas.openxmlformats.org/drawingml/2006/main" xmlns:r="http://schemas.openxmlformats.org/officeDocument/2006/relationships" xmlns:p188="http://schemas.microsoft.com/office/powerpoint/2018/8/main">
  <p188:cm id="{F43D3F30-7F9B-401B-BC3E-E79B3C1F7CB0}" authorId="{B882928A-F03B-4D2E-128C-42D10577953F}" created="2024-12-29T12:16:34.248">
    <pc:sldMkLst xmlns:pc="http://schemas.microsoft.com/office/powerpoint/2013/main/command">
      <pc:docMk/>
      <pc:sldMk cId="3727921653" sldId="368"/>
    </pc:sldMkLst>
    <p188:txBody>
      <a:bodyPr/>
      <a:lstStyle/>
      <a:p>
        <a:r>
          <a:rPr lang="en-US"/>
          <a:t>Reorganize the font and image location to improve visibility</a:t>
        </a:r>
      </a:p>
    </p188:txBody>
  </p188:cm>
</p188:cmLst>
</file>

<file path=ppt/comments/modernComment_172_4BB255AF.xml><?xml version="1.0" encoding="utf-8"?>
<p188:cmLst xmlns:a="http://schemas.openxmlformats.org/drawingml/2006/main" xmlns:r="http://schemas.openxmlformats.org/officeDocument/2006/relationships" xmlns:p188="http://schemas.microsoft.com/office/powerpoint/2018/8/main">
  <p188:cm id="{8387C43D-0BEE-4ED7-9161-C80F7048994C}" authorId="{B882928A-F03B-4D2E-128C-42D10577953F}" created="2024-12-29T12:21:00.178">
    <pc:sldMkLst xmlns:pc="http://schemas.microsoft.com/office/powerpoint/2013/main/command">
      <pc:docMk/>
      <pc:sldMk cId="1269978543" sldId="370"/>
    </pc:sldMkLst>
    <p188:txBody>
      <a:bodyPr/>
      <a:lstStyle/>
      <a:p>
        <a:r>
          <a:rPr lang="en-US"/>
          <a:t>Would be better if these simple code lines are provided as text</a:t>
        </a:r>
      </a:p>
    </p188:txBody>
  </p188:cm>
</p188:cmLst>
</file>

<file path=ppt/comments/modernComment_173_C3CDD0EF.xml><?xml version="1.0" encoding="utf-8"?>
<p188:cmLst xmlns:a="http://schemas.openxmlformats.org/drawingml/2006/main" xmlns:r="http://schemas.openxmlformats.org/officeDocument/2006/relationships" xmlns:p188="http://schemas.microsoft.com/office/powerpoint/2018/8/main">
  <p188:cm id="{36A2B9A1-277D-47D2-807D-18F5677E7652}" authorId="{B882928A-F03B-4D2E-128C-42D10577953F}" created="2024-12-29T12:24:48.530">
    <pc:sldMkLst xmlns:pc="http://schemas.microsoft.com/office/powerpoint/2013/main/command">
      <pc:docMk/>
      <pc:sldMk cId="3285045487" sldId="371"/>
    </pc:sldMkLst>
    <p188:txBody>
      <a:bodyPr/>
      <a:lstStyle/>
      <a:p>
        <a:r>
          <a:rPr lang="en-US"/>
          <a:t>Code Review: Case statement signal shall not be std_logic_vector but enumerated type please update this when “0001” kind magic numbers are not allowed. </a:t>
        </a:r>
      </a:p>
    </p188:txBody>
  </p188:cm>
  <p188:cm id="{CF8D189F-7785-4CC3-A1E0-E4E1E5D903A7}" authorId="{B882928A-F03B-4D2E-128C-42D10577953F}" created="2024-12-29T12:25:53.569">
    <ac:deMkLst xmlns:ac="http://schemas.microsoft.com/office/drawing/2013/main/command">
      <pc:docMk xmlns:pc="http://schemas.microsoft.com/office/powerpoint/2013/main/command"/>
      <pc:sldMk xmlns:pc="http://schemas.microsoft.com/office/powerpoint/2013/main/command" cId="3285045487" sldId="371"/>
      <ac:spMk id="14" creationId="{E218032E-4B8C-B153-F671-ABAAF3B86D78}"/>
    </ac:deMkLst>
    <p188:txBody>
      <a:bodyPr/>
      <a:lstStyle/>
      <a:p>
        <a:r>
          <a:rPr lang="en-US"/>
          <a:t>Little bit improved visibility but increasing font size to 9 but it is still a bit poor (fonts smaller than 14/15 is not preferred in presentations)</a:t>
        </a:r>
      </a:p>
    </p188:txBody>
  </p188:cm>
</p188:cmLst>
</file>

<file path=ppt/comments/modernComment_174_E82163D1.xml><?xml version="1.0" encoding="utf-8"?>
<p188:cmLst xmlns:a="http://schemas.openxmlformats.org/drawingml/2006/main" xmlns:r="http://schemas.openxmlformats.org/officeDocument/2006/relationships" xmlns:p188="http://schemas.microsoft.com/office/powerpoint/2018/8/main">
  <p188:cm id="{9873CE96-E48D-4880-AC5D-5AC4D30022B0}" authorId="{B882928A-F03B-4D2E-128C-42D10577953F}" created="2024-12-29T12:26:34.443">
    <ac:deMkLst xmlns:ac="http://schemas.microsoft.com/office/drawing/2013/main/command">
      <pc:docMk xmlns:pc="http://schemas.microsoft.com/office/powerpoint/2013/main/command"/>
      <pc:sldMk xmlns:pc="http://schemas.microsoft.com/office/powerpoint/2013/main/command" cId="3894502353" sldId="372"/>
      <ac:picMk id="5" creationId="{1AAEFE1C-644E-E73C-63E7-42C7856DB6DD}"/>
    </ac:deMkLst>
    <p188:txBody>
      <a:bodyPr/>
      <a:lstStyle/>
      <a:p>
        <a:r>
          <a:rPr lang="en-US"/>
          <a:t>Would be better if these simple code lines are provided as text</a:t>
        </a:r>
      </a:p>
    </p188:txBody>
  </p188:cm>
</p188:cmLst>
</file>

<file path=ppt/comments/modernComment_176_95E78846.xml><?xml version="1.0" encoding="utf-8"?>
<p188:cmLst xmlns:a="http://schemas.openxmlformats.org/drawingml/2006/main" xmlns:r="http://schemas.openxmlformats.org/officeDocument/2006/relationships" xmlns:p188="http://schemas.microsoft.com/office/powerpoint/2018/8/main">
  <p188:cm id="{6B619589-0475-41DF-B2BD-23F058585F41}" authorId="{B882928A-F03B-4D2E-128C-42D10577953F}" created="2024-12-29T12:29:34.047">
    <ac:deMkLst xmlns:ac="http://schemas.microsoft.com/office/drawing/2013/main/command">
      <pc:docMk xmlns:pc="http://schemas.microsoft.com/office/powerpoint/2013/main/command"/>
      <pc:sldMk xmlns:pc="http://schemas.microsoft.com/office/powerpoint/2013/main/command" cId="2514978886" sldId="374"/>
      <ac:spMk id="7" creationId="{AA199DCD-48C9-0041-F480-D648C5307BAA}"/>
    </ac:deMkLst>
    <p188:txBody>
      <a:bodyPr/>
      <a:lstStyle/>
      <a:p>
        <a:r>
          <a:rPr lang="en-US"/>
          <a:t>Improved visibility by unifying code example fonts</a:t>
        </a:r>
      </a:p>
    </p188:txBody>
  </p188:cm>
</p188:cmLst>
</file>

<file path=ppt/comments/modernComment_183_A25504E3.xml><?xml version="1.0" encoding="utf-8"?>
<p188:cmLst xmlns:a="http://schemas.openxmlformats.org/drawingml/2006/main" xmlns:r="http://schemas.openxmlformats.org/officeDocument/2006/relationships" xmlns:p188="http://schemas.microsoft.com/office/powerpoint/2018/8/main">
  <p188:cm id="{099B7C84-61CF-42BE-A96B-EC84CF7FBFAF}" authorId="{B882928A-F03B-4D2E-128C-42D10577953F}" created="2024-12-29T12:42:55.581">
    <pc:sldMkLst xmlns:pc="http://schemas.microsoft.com/office/powerpoint/2013/main/command">
      <pc:docMk/>
      <pc:sldMk cId="2723480803" sldId="387"/>
    </pc:sldMkLst>
    <p188:txBody>
      <a:bodyPr/>
      <a:lstStyle/>
      <a:p>
        <a:r>
          <a:rPr lang="en-US"/>
          <a:t>Change codes type to bold and style to Times New Roman to improve visibility</a:t>
        </a:r>
      </a:p>
    </p188:txBody>
  </p188:cm>
  <p188:cm id="{2F5592C5-EE3C-4D0C-8D10-DA571322D94E}" authorId="{B882928A-F03B-4D2E-128C-42D10577953F}" created="2024-12-29T12:44:31.282">
    <pc:sldMkLst xmlns:pc="http://schemas.microsoft.com/office/powerpoint/2013/main/command">
      <pc:docMk/>
      <pc:sldMk cId="2723480803" sldId="387"/>
    </pc:sldMkLst>
    <p188:txBody>
      <a:bodyPr/>
      <a:lstStyle/>
      <a:p>
        <a:r>
          <a:rPr lang="en-US"/>
          <a:t>Code Review: Do not use uppercase in VHDL except IEEE</a:t>
        </a:r>
      </a:p>
    </p188:txBody>
  </p188:cm>
</p188:cmLst>
</file>

<file path=ppt/comments/modernComment_1A8_FB51F772.xml><?xml version="1.0" encoding="utf-8"?>
<p188:cmLst xmlns:a="http://schemas.openxmlformats.org/drawingml/2006/main" xmlns:r="http://schemas.openxmlformats.org/officeDocument/2006/relationships" xmlns:p188="http://schemas.microsoft.com/office/powerpoint/2018/8/main">
  <p188:cm id="{652DBF5F-D818-46DC-97B1-69A1CEB70FD4}" authorId="{B882928A-F03B-4D2E-128C-42D10577953F}" created="2024-12-29T12:47:34.354">
    <ac:deMkLst xmlns:ac="http://schemas.microsoft.com/office/drawing/2013/main/command">
      <pc:docMk xmlns:pc="http://schemas.microsoft.com/office/powerpoint/2013/main/command"/>
      <pc:sldMk xmlns:pc="http://schemas.microsoft.com/office/powerpoint/2013/main/command" cId="4216452978" sldId="424"/>
      <ac:picMk id="3" creationId="{FEED78A0-9309-B4CE-3D1E-DEA14BF87C1F}"/>
    </ac:deMkLst>
    <p188:txBody>
      <a:bodyPr/>
      <a:lstStyle/>
      <a:p>
        <a:r>
          <a:rPr lang="en-US"/>
          <a:t>Would be better if these simple code lines are provided as text</a:t>
        </a:r>
      </a:p>
    </p188:txBody>
  </p188:cm>
</p188:cmLst>
</file>

<file path=ppt/comments/modernComment_1AD_5A798AAB.xml><?xml version="1.0" encoding="utf-8"?>
<p188:cmLst xmlns:a="http://schemas.openxmlformats.org/drawingml/2006/main" xmlns:r="http://schemas.openxmlformats.org/officeDocument/2006/relationships" xmlns:p188="http://schemas.microsoft.com/office/powerpoint/2018/8/main">
  <p188:cm id="{5D9BEA57-29CF-4705-9310-0624CF534DFC}" authorId="{B882928A-F03B-4D2E-128C-42D10577953F}" created="2024-12-29T12:47:44.383">
    <ac:deMkLst xmlns:ac="http://schemas.microsoft.com/office/drawing/2013/main/command">
      <pc:docMk xmlns:pc="http://schemas.microsoft.com/office/powerpoint/2013/main/command"/>
      <pc:sldMk xmlns:pc="http://schemas.microsoft.com/office/powerpoint/2013/main/command" cId="1517914795" sldId="429"/>
      <ac:picMk id="4" creationId="{3C7075C2-648D-E2CE-972E-ED0C41DF6427}"/>
    </ac:deMkLst>
    <p188:txBody>
      <a:bodyPr/>
      <a:lstStyle/>
      <a:p>
        <a:r>
          <a:rPr lang="en-US"/>
          <a:t>Would be better if these simple code lines are provided as text</a:t>
        </a:r>
      </a:p>
    </p188:txBody>
  </p188:cm>
</p188:cmLst>
</file>

<file path=ppt/comments/modernComment_1AF_E0D2D32.xml><?xml version="1.0" encoding="utf-8"?>
<p188:cmLst xmlns:a="http://schemas.openxmlformats.org/drawingml/2006/main" xmlns:r="http://schemas.openxmlformats.org/officeDocument/2006/relationships" xmlns:p188="http://schemas.microsoft.com/office/powerpoint/2018/8/main">
  <p188:cm id="{354BE5D6-4275-493B-A43F-4C73BD946BED}" authorId="{B882928A-F03B-4D2E-128C-42D10577953F}" created="2024-12-29T12:33:00.201">
    <pc:sldMkLst xmlns:pc="http://schemas.microsoft.com/office/powerpoint/2013/main/command">
      <pc:docMk/>
      <pc:sldMk cId="235744562" sldId="431"/>
    </pc:sldMkLst>
    <p188:txBody>
      <a:bodyPr/>
      <a:lstStyle/>
      <a:p>
        <a:r>
          <a:rPr lang="en-US"/>
          <a:t>Change codes type to bold and style to Times New Roman to improve visibility</a:t>
        </a:r>
      </a:p>
    </p188:txBody>
  </p188:cm>
  <p188:cm id="{9E0538AB-4033-4422-A85D-EBA656449AEB}" authorId="{B882928A-F03B-4D2E-128C-42D10577953F}" created="2024-12-29T12:40:04.040">
    <pc:sldMkLst xmlns:pc="http://schemas.microsoft.com/office/powerpoint/2013/main/command">
      <pc:docMk/>
      <pc:sldMk cId="235744562" sldId="431"/>
    </pc:sldMkLst>
    <p188:txBody>
      <a:bodyPr/>
      <a:lstStyle/>
      <a:p>
        <a:r>
          <a:rPr lang="en-US"/>
          <a:t>Code Review: Do not use uppercase in VHDL except IEEE</a:t>
        </a:r>
      </a:p>
    </p188:txBody>
  </p188:cm>
</p188:cmLst>
</file>

<file path=ppt/comments/modernComment_1B0_2AA5EE70.xml><?xml version="1.0" encoding="utf-8"?>
<p188:cmLst xmlns:a="http://schemas.openxmlformats.org/drawingml/2006/main" xmlns:r="http://schemas.openxmlformats.org/officeDocument/2006/relationships" xmlns:p188="http://schemas.microsoft.com/office/powerpoint/2018/8/main">
  <p188:cm id="{47158576-0C4E-45FC-B981-E4DF858C4FC7}" authorId="{B882928A-F03B-4D2E-128C-42D10577953F}" created="2024-12-29T12:33:24.307">
    <ac:deMkLst xmlns:ac="http://schemas.microsoft.com/office/drawing/2013/main/command">
      <pc:docMk xmlns:pc="http://schemas.microsoft.com/office/powerpoint/2013/main/command"/>
      <pc:sldMk xmlns:pc="http://schemas.microsoft.com/office/powerpoint/2013/main/command" cId="715517552" sldId="432"/>
      <ac:spMk id="8" creationId="{A732F53C-E6B5-FDBA-4273-83A8132B8DF7}"/>
    </ac:deMkLst>
    <p188:txBody>
      <a:bodyPr/>
      <a:lstStyle/>
      <a:p>
        <a:r>
          <a:rPr lang="en-US"/>
          <a:t>Change codes type to bold and style to Times New Roman to improve visibility</a:t>
        </a:r>
      </a:p>
    </p188:txBody>
  </p188:cm>
  <p188:cm id="{B8464734-A10C-4D24-AF53-5A091570C122}" authorId="{B882928A-F03B-4D2E-128C-42D10577953F}" created="2024-12-29T12:43:14.225">
    <pc:sldMkLst xmlns:pc="http://schemas.microsoft.com/office/powerpoint/2013/main/command">
      <pc:docMk/>
      <pc:sldMk cId="715517552" sldId="432"/>
    </pc:sldMkLst>
    <p188:txBody>
      <a:bodyPr/>
      <a:lstStyle/>
      <a:p>
        <a:r>
          <a:rPr lang="en-US"/>
          <a:t>Code Review: Do not use uppercase in VHDL except IEEE</a:t>
        </a:r>
      </a:p>
    </p188:txBody>
  </p188:cm>
</p188:cmLst>
</file>

<file path=ppt/comments/modernComment_1B1_C1BC05B5.xml><?xml version="1.0" encoding="utf-8"?>
<p188:cmLst xmlns:a="http://schemas.openxmlformats.org/drawingml/2006/main" xmlns:r="http://schemas.openxmlformats.org/officeDocument/2006/relationships" xmlns:p188="http://schemas.microsoft.com/office/powerpoint/2018/8/main">
  <p188:cm id="{5467FD5D-A2C5-4535-A590-7AC0FDADD905}" authorId="{B882928A-F03B-4D2E-128C-42D10577953F}" created="2024-12-29T12:41:05.972">
    <pc:sldMkLst xmlns:pc="http://schemas.microsoft.com/office/powerpoint/2013/main/command">
      <pc:docMk/>
      <pc:sldMk cId="3250324917" sldId="433"/>
    </pc:sldMkLst>
    <p188:txBody>
      <a:bodyPr/>
      <a:lstStyle/>
      <a:p>
        <a:r>
          <a:rPr lang="en-US"/>
          <a:t>Change codes type to bold and style to Times New Roman to improve visibility</a:t>
        </a:r>
      </a:p>
    </p188:txBody>
  </p188:cm>
  <p188:cm id="{E82CE472-61C5-4B1A-8F8B-F6CD50579958}" authorId="{B882928A-F03B-4D2E-128C-42D10577953F}" created="2024-12-29T12:43:47.013">
    <pc:sldMkLst xmlns:pc="http://schemas.microsoft.com/office/powerpoint/2013/main/command">
      <pc:docMk/>
      <pc:sldMk cId="3250324917" sldId="433"/>
    </pc:sldMkLst>
    <p188:txBody>
      <a:bodyPr/>
      <a:lstStyle/>
      <a:p>
        <a:r>
          <a:rPr lang="en-US"/>
          <a:t>Code Review: Do not use uppercase in VHDL except IEEE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1/5/2025</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1/5/2025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1/5/2025</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2_4BB255AF.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3_C3CDD0EF.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4_E82163D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6_95E7884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AF_E0D2D3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B0_2AA5EE7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B1_C1BC05B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83_A25504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6_B6AC85A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33_E8739E8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A8_FB51F77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C_C4A3EDDE.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AD_5A798AAB.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6B_A46329B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AttributesPredefined.htm"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StandardPackage.htm"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hdlworks.com/hdl_corner/vhdl_ref/VHDLContents/TEXTIOPackage.htm" TargetMode="Externa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70_DE3391F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1" y="-3"/>
            <a:ext cx="12188389" cy="6858002"/>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560105" y="1582609"/>
            <a:ext cx="7171797" cy="1537097"/>
          </a:xfrm>
        </p:spPr>
        <p:txBody>
          <a:bodyPr>
            <a:noAutofit/>
          </a:bodyPr>
          <a:lstStyle/>
          <a:p>
            <a:pPr algn="ctr"/>
            <a:r>
              <a:rPr lang="en-US" sz="2800" b="1" cap="none" dirty="0">
                <a:solidFill>
                  <a:srgbClr val="FFFF00"/>
                </a:solidFill>
              </a:rPr>
              <a:t>A Summary of 1076 - 2019 IEEE Standard </a:t>
            </a:r>
            <a:br>
              <a:rPr lang="en-US" sz="2800" b="1" cap="none" dirty="0">
                <a:solidFill>
                  <a:srgbClr val="FFFF00"/>
                </a:solidFill>
              </a:rPr>
            </a:br>
            <a:r>
              <a:rPr lang="en-US" sz="2800" b="1" cap="none" dirty="0">
                <a:solidFill>
                  <a:srgbClr val="FFFF00"/>
                </a:solidFill>
              </a:rPr>
              <a:t>VHDL Language Reference Manual</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3138654" y="3052497"/>
            <a:ext cx="5920248" cy="1351756"/>
          </a:xfrm>
        </p:spPr>
        <p:txBody>
          <a:bodyPr>
            <a:noAutofit/>
          </a:bodyPr>
          <a:lstStyle/>
          <a:p>
            <a:pPr algn="ctr">
              <a:lnSpc>
                <a:spcPct val="100000"/>
              </a:lnSpc>
              <a:spcBef>
                <a:spcPts val="0"/>
              </a:spcBef>
            </a:pPr>
            <a:r>
              <a:rPr lang="en-US" sz="2400" b="1" cap="none" dirty="0">
                <a:solidFill>
                  <a:srgbClr val="FF0000"/>
                </a:solidFill>
              </a:rPr>
              <a:t>by</a:t>
            </a:r>
            <a:r>
              <a:rPr lang="en-US" sz="2400" b="1" dirty="0">
                <a:solidFill>
                  <a:srgbClr val="FF0000"/>
                </a:solidFill>
              </a:rPr>
              <a:t> </a:t>
            </a:r>
            <a:r>
              <a:rPr lang="en-GB" sz="2400" b="1" cap="none" dirty="0">
                <a:solidFill>
                  <a:srgbClr val="FF0000"/>
                </a:solidFill>
              </a:rPr>
              <a:t>Furkan Kaya, Koray Karakurt, </a:t>
            </a:r>
          </a:p>
          <a:p>
            <a:pPr algn="ctr">
              <a:lnSpc>
                <a:spcPct val="100000"/>
              </a:lnSpc>
              <a:spcBef>
                <a:spcPts val="0"/>
              </a:spcBef>
            </a:pPr>
            <a:r>
              <a:rPr lang="en-GB" sz="2400" b="1" cap="none" dirty="0">
                <a:solidFill>
                  <a:srgbClr val="FF0000"/>
                </a:solidFill>
              </a:rPr>
              <a:t>Mert Ecevit, Orhan </a:t>
            </a:r>
            <a:r>
              <a:rPr lang="tr-TR" sz="2400" b="1" cap="none" dirty="0">
                <a:solidFill>
                  <a:srgbClr val="FF0000"/>
                </a:solidFill>
              </a:rPr>
              <a:t>Çalışkan</a:t>
            </a:r>
            <a:r>
              <a:rPr lang="en-GB" sz="2400" b="1" cap="none" dirty="0">
                <a:solidFill>
                  <a:srgbClr val="FF0000"/>
                </a:solidFill>
              </a:rPr>
              <a:t>,                            Seyit Ko</a:t>
            </a:r>
            <a:r>
              <a:rPr lang="tr-TR" sz="2400" b="1" cap="none" dirty="0">
                <a:solidFill>
                  <a:srgbClr val="FF0000"/>
                </a:solidFill>
              </a:rPr>
              <a:t>çak </a:t>
            </a:r>
            <a:r>
              <a:rPr lang="en-GB" sz="2400" b="1" cap="none" dirty="0">
                <a:solidFill>
                  <a:srgbClr val="FF0000"/>
                </a:solidFill>
              </a:rPr>
              <a:t>and Yunus </a:t>
            </a:r>
            <a:r>
              <a:rPr lang="tr-TR" sz="2400" b="1" cap="none" dirty="0">
                <a:solidFill>
                  <a:srgbClr val="FF0000"/>
                </a:solidFill>
              </a:rPr>
              <a:t>Küçük</a:t>
            </a:r>
            <a:endParaRPr lang="en-GB" sz="2400" b="1" cap="none" dirty="0">
              <a:solidFill>
                <a:srgbClr val="FF0000"/>
              </a:solidFill>
            </a:endParaRPr>
          </a:p>
          <a:p>
            <a:pPr algn="ctr">
              <a:lnSpc>
                <a:spcPct val="100000"/>
              </a:lnSpc>
              <a:spcBef>
                <a:spcPts val="0"/>
              </a:spcBef>
            </a:pPr>
            <a:endParaRPr lang="en-GB" sz="300" b="1" i="1" cap="none" dirty="0">
              <a:solidFill>
                <a:srgbClr val="FF0000"/>
              </a:solidFill>
            </a:endParaRPr>
          </a:p>
          <a:p>
            <a:pPr algn="ctr">
              <a:lnSpc>
                <a:spcPct val="100000"/>
              </a:lnSpc>
              <a:spcBef>
                <a:spcPts val="0"/>
              </a:spcBef>
            </a:pPr>
            <a:r>
              <a:rPr lang="en-GB" sz="2400" b="1" i="1" cap="none" dirty="0">
                <a:solidFill>
                  <a:srgbClr val="00B050"/>
                </a:solidFill>
              </a:rPr>
              <a:t>05/01/2025</a:t>
            </a:r>
            <a:endParaRPr lang="en-US" sz="2400" b="1" i="1" dirty="0">
              <a:solidFill>
                <a:srgbClr val="00B050"/>
              </a:solidFill>
            </a:endParaRP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469AF05-81A6-5A1A-3232-729A7D685D8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E13D786-C93C-E7F1-6914-98300127D5C5}"/>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5. </a:t>
            </a:r>
            <a:r>
              <a:rPr lang="tr-TR" sz="2800" b="1" dirty="0" err="1">
                <a:solidFill>
                  <a:srgbClr val="FF0000"/>
                </a:solidFill>
              </a:rPr>
              <a:t>tYPES</a:t>
            </a:r>
            <a:endParaRPr lang="tr-TR" sz="2800" b="1" dirty="0">
              <a:solidFill>
                <a:srgbClr val="FF0000"/>
              </a:solidFill>
            </a:endParaRPr>
          </a:p>
        </p:txBody>
      </p:sp>
      <p:sp>
        <p:nvSpPr>
          <p:cNvPr id="9" name="Content Placeholder 2">
            <a:extLst>
              <a:ext uri="{FF2B5EF4-FFF2-40B4-BE49-F238E27FC236}">
                <a16:creationId xmlns:a16="http://schemas.microsoft.com/office/drawing/2014/main" id="{CBA549C5-D997-58A2-225B-05682915DB31}"/>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a:t>
            </a:r>
            <a:r>
              <a:rPr lang="en-US" b="1" dirty="0">
                <a:solidFill>
                  <a:srgbClr val="FF0000"/>
                </a:solidFill>
              </a:rPr>
              <a:t>.2 </a:t>
            </a:r>
            <a:r>
              <a:rPr lang="tr-TR" b="1" dirty="0" err="1">
                <a:solidFill>
                  <a:schemeClr val="bg1"/>
                </a:solidFill>
              </a:rPr>
              <a:t>Scalar</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5</a:t>
            </a:r>
            <a:r>
              <a:rPr lang="en-US" b="1" dirty="0">
                <a:solidFill>
                  <a:srgbClr val="FF0000"/>
                </a:solidFill>
              </a:rPr>
              <a:t>.3 </a:t>
            </a:r>
            <a:r>
              <a:rPr lang="tr-TR" b="1" dirty="0" err="1">
                <a:solidFill>
                  <a:schemeClr val="bg1"/>
                </a:solidFill>
              </a:rPr>
              <a:t>Composite</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5</a:t>
            </a:r>
            <a:r>
              <a:rPr lang="en-US" b="1" dirty="0">
                <a:solidFill>
                  <a:srgbClr val="FF0000"/>
                </a:solidFill>
              </a:rPr>
              <a:t>.4 </a:t>
            </a:r>
            <a:r>
              <a:rPr lang="tr-TR" b="1" dirty="0">
                <a:solidFill>
                  <a:schemeClr val="bg1"/>
                </a:solidFill>
              </a:rPr>
              <a:t>Access </a:t>
            </a:r>
            <a:r>
              <a:rPr lang="tr-TR" b="1" dirty="0" err="1">
                <a:solidFill>
                  <a:schemeClr val="bg1"/>
                </a:solidFill>
              </a:rPr>
              <a:t>Types</a:t>
            </a:r>
            <a:endParaRPr lang="tr-TR" b="1" dirty="0">
              <a:solidFill>
                <a:schemeClr val="bg1"/>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5</a:t>
            </a:r>
            <a:r>
              <a:rPr lang="en-US" b="1" dirty="0">
                <a:solidFill>
                  <a:srgbClr val="FF0000"/>
                </a:solidFill>
              </a:rPr>
              <a:t>.5 </a:t>
            </a:r>
            <a:r>
              <a:rPr lang="tr-TR" b="1" dirty="0">
                <a:solidFill>
                  <a:schemeClr val="bg1"/>
                </a:solidFill>
              </a:rPr>
              <a:t>File </a:t>
            </a:r>
            <a:r>
              <a:rPr lang="tr-TR" b="1" dirty="0" err="1">
                <a:solidFill>
                  <a:schemeClr val="bg1"/>
                </a:solidFill>
              </a:rPr>
              <a:t>Types</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5</a:t>
            </a:r>
            <a:r>
              <a:rPr lang="en-US" b="1" dirty="0">
                <a:solidFill>
                  <a:srgbClr val="FF0000"/>
                </a:solidFill>
              </a:rPr>
              <a:t>.6 </a:t>
            </a:r>
            <a:r>
              <a:rPr lang="tr-TR" b="1" dirty="0" err="1">
                <a:solidFill>
                  <a:schemeClr val="bg1"/>
                </a:solidFill>
              </a:rPr>
              <a:t>Protected</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5.</a:t>
            </a:r>
            <a:r>
              <a:rPr lang="en-GB" b="1" dirty="0">
                <a:solidFill>
                  <a:srgbClr val="FF0000"/>
                </a:solidFill>
              </a:rPr>
              <a:t>7</a:t>
            </a:r>
            <a:r>
              <a:rPr lang="tr-TR" b="1" dirty="0">
                <a:solidFill>
                  <a:srgbClr val="FF0000"/>
                </a:solidFill>
              </a:rPr>
              <a:t> </a:t>
            </a:r>
            <a:r>
              <a:rPr lang="tr-TR" b="1" dirty="0" err="1">
                <a:solidFill>
                  <a:schemeClr val="bg1"/>
                </a:solidFill>
              </a:rPr>
              <a:t>String</a:t>
            </a:r>
            <a:r>
              <a:rPr lang="tr-TR" b="1" dirty="0">
                <a:solidFill>
                  <a:schemeClr val="bg1"/>
                </a:solidFill>
              </a:rPr>
              <a:t> </a:t>
            </a:r>
            <a:r>
              <a:rPr lang="tr-TR" b="1" dirty="0" err="1">
                <a:solidFill>
                  <a:schemeClr val="bg1"/>
                </a:solidFill>
              </a:rPr>
              <a:t>Representations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 </a:t>
            </a:r>
            <a:r>
              <a:rPr lang="tr-TR" b="1" dirty="0">
                <a:solidFill>
                  <a:srgbClr val="FF0000"/>
                </a:solidFill>
              </a:rPr>
              <a:t> 5.</a:t>
            </a:r>
            <a:r>
              <a:rPr lang="en-GB" b="1" dirty="0">
                <a:solidFill>
                  <a:srgbClr val="FF0000"/>
                </a:solidFill>
              </a:rPr>
              <a:t>8</a:t>
            </a:r>
            <a:r>
              <a:rPr lang="tr-TR" b="1" dirty="0">
                <a:solidFill>
                  <a:srgbClr val="FF0000"/>
                </a:solidFill>
              </a:rPr>
              <a:t> </a:t>
            </a:r>
            <a:r>
              <a:rPr lang="tr-TR" b="1" dirty="0" err="1">
                <a:solidFill>
                  <a:schemeClr val="bg1"/>
                </a:solidFill>
              </a:rPr>
              <a:t>Unspecified</a:t>
            </a:r>
            <a:r>
              <a:rPr lang="tr-TR" b="1" dirty="0">
                <a:solidFill>
                  <a:schemeClr val="bg1"/>
                </a:solidFill>
              </a:rPr>
              <a:t> </a:t>
            </a:r>
            <a:r>
              <a:rPr lang="tr-TR" b="1" dirty="0" err="1">
                <a:solidFill>
                  <a:schemeClr val="bg1"/>
                </a:solidFill>
              </a:rPr>
              <a:t>Types</a:t>
            </a:r>
            <a:endParaRPr lang="en-US" b="1" dirty="0">
              <a:solidFill>
                <a:schemeClr val="bg1"/>
              </a:solidFill>
            </a:endParaRPr>
          </a:p>
          <a:p>
            <a:pPr marL="0" indent="0">
              <a:lnSpc>
                <a:spcPct val="110000"/>
              </a:lnSpc>
              <a:buNone/>
            </a:pPr>
            <a:r>
              <a:rPr lang="en-GB" b="1" dirty="0">
                <a:solidFill>
                  <a:srgbClr val="FF0000"/>
                </a:solidFill>
              </a:rPr>
              <a:t>   </a:t>
            </a:r>
            <a:endParaRPr lang="en-US" b="1" dirty="0">
              <a:solidFill>
                <a:schemeClr val="bg1"/>
              </a:solidFill>
            </a:endParaRPr>
          </a:p>
        </p:txBody>
      </p:sp>
      <p:pic>
        <p:nvPicPr>
          <p:cNvPr id="7" name="Picture 6" descr="close up of circuit board">
            <a:extLst>
              <a:ext uri="{FF2B5EF4-FFF2-40B4-BE49-F238E27FC236}">
                <a16:creationId xmlns:a16="http://schemas.microsoft.com/office/drawing/2014/main" id="{0FAA921A-5242-1FA0-C8A0-1C7B6E94438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151D7F4F-0EAE-5472-59B5-A486086487AF}"/>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5</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en-GB" sz="6000" b="1" dirty="0">
                <a:solidFill>
                  <a:schemeClr val="bg1"/>
                </a:solidFill>
              </a:rPr>
              <a:t>Seyit Ko</a:t>
            </a:r>
            <a:r>
              <a:rPr lang="tr-TR" sz="6000" b="1" dirty="0">
                <a:solidFill>
                  <a:schemeClr val="bg1"/>
                </a:solidFill>
              </a:rPr>
              <a:t>çak</a:t>
            </a:r>
            <a:endParaRPr lang="en-US" sz="6000" b="1" i="1" dirty="0">
              <a:solidFill>
                <a:schemeClr val="bg1"/>
              </a:solidFill>
            </a:endParaRPr>
          </a:p>
        </p:txBody>
      </p:sp>
    </p:spTree>
    <p:extLst>
      <p:ext uri="{BB962C8B-B14F-4D97-AF65-F5344CB8AC3E}">
        <p14:creationId xmlns:p14="http://schemas.microsoft.com/office/powerpoint/2010/main" val="21945679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DB8DF30-DA56-DE68-E7E4-52BCB72EF75E}"/>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6C50617B-4DE5-5870-F165-EA10347900DF}"/>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Signal Interaction</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BA5A7B76-889C-41E2-947E-97FEFD803534}"/>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signal_value.value</a:t>
            </a:r>
            <a:r>
              <a:rPr lang="tr-TR" dirty="0">
                <a:solidFill>
                  <a:schemeClr val="bg1"/>
                </a:solidFill>
              </a:rPr>
              <a:t> := "0000";</a:t>
            </a:r>
          </a:p>
          <a:p>
            <a:r>
              <a:rPr lang="tr-TR" dirty="0">
                <a:solidFill>
                  <a:schemeClr val="bg1"/>
                </a:solidFill>
              </a:rPr>
              <a:t>vhpi_put_value(signal_handle, signal_value, vhpiInertial);</a:t>
            </a:r>
          </a:p>
        </p:txBody>
      </p:sp>
      <p:sp>
        <p:nvSpPr>
          <p:cNvPr id="6" name="TextBox 5">
            <a:extLst>
              <a:ext uri="{FF2B5EF4-FFF2-40B4-BE49-F238E27FC236}">
                <a16:creationId xmlns:a16="http://schemas.microsoft.com/office/drawing/2014/main" id="{E45C9521-39F0-5188-BE43-242DA89157D5}"/>
              </a:ext>
            </a:extLst>
          </p:cNvPr>
          <p:cNvSpPr txBox="1"/>
          <p:nvPr/>
        </p:nvSpPr>
        <p:spPr>
          <a:xfrm>
            <a:off x="197224" y="676924"/>
            <a:ext cx="10865223" cy="1477328"/>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Manage signal behavior during simulation.</a:t>
            </a:r>
            <a:endParaRPr lang="tr-TR" dirty="0">
              <a:solidFill>
                <a:schemeClr val="bg1"/>
              </a:solidFill>
            </a:endParaRPr>
          </a:p>
          <a:p>
            <a:endParaRPr lang="tr-TR" dirty="0">
              <a:solidFill>
                <a:schemeClr val="bg1"/>
              </a:solidFill>
            </a:endParaRPr>
          </a:p>
          <a:p>
            <a:r>
              <a:rPr lang="en-US" b="1" dirty="0">
                <a:solidFill>
                  <a:schemeClr val="bg1"/>
                </a:solidFill>
              </a:rPr>
              <a:t>Actions: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Monitor signal value changes.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Modify signal values dynamically to simulate specific scenarios.</a:t>
            </a:r>
            <a:endParaRPr lang="tr-TR" dirty="0">
              <a:solidFill>
                <a:schemeClr val="bg1"/>
              </a:solidFill>
            </a:endParaRPr>
          </a:p>
        </p:txBody>
      </p:sp>
      <p:sp>
        <p:nvSpPr>
          <p:cNvPr id="3" name="Content Placeholder 2">
            <a:extLst>
              <a:ext uri="{FF2B5EF4-FFF2-40B4-BE49-F238E27FC236}">
                <a16:creationId xmlns:a16="http://schemas.microsoft.com/office/drawing/2014/main" id="{F45EF2EC-D42B-AAEF-9A4D-DE26A1A736F1}"/>
              </a:ext>
            </a:extLst>
          </p:cNvPr>
          <p:cNvSpPr txBox="1">
            <a:spLocks/>
          </p:cNvSpPr>
          <p:nvPr/>
        </p:nvSpPr>
        <p:spPr bwMode="auto">
          <a:xfrm>
            <a:off x="-625" y="2296295"/>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89815630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E3944A1-57FF-F490-B769-D0167D78EF41}"/>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28E8803-FB7C-1DBF-ED0A-8C07CDF0729F}"/>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Process and Component Interaction</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2B26C458-A29B-D91C-2331-4F258002E197}"/>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process_handle</a:t>
            </a:r>
            <a:r>
              <a:rPr lang="tr-TR" dirty="0">
                <a:solidFill>
                  <a:schemeClr val="bg1"/>
                </a:solidFill>
              </a:rPr>
              <a:t> := vhpi_handle(vhpiProcess, entity_handle); </a:t>
            </a:r>
          </a:p>
          <a:p>
            <a:r>
              <a:rPr lang="tr-TR" dirty="0">
                <a:solidFill>
                  <a:schemeClr val="bg1"/>
                </a:solidFill>
              </a:rPr>
              <a:t>vhpi_set_disable(process_handle, true);</a:t>
            </a:r>
          </a:p>
        </p:txBody>
      </p:sp>
      <p:sp>
        <p:nvSpPr>
          <p:cNvPr id="6" name="TextBox 5">
            <a:extLst>
              <a:ext uri="{FF2B5EF4-FFF2-40B4-BE49-F238E27FC236}">
                <a16:creationId xmlns:a16="http://schemas.microsoft.com/office/drawing/2014/main" id="{9C83CAB4-FA1B-33DE-734F-F63C8D0A6BB4}"/>
              </a:ext>
            </a:extLst>
          </p:cNvPr>
          <p:cNvSpPr txBox="1"/>
          <p:nvPr/>
        </p:nvSpPr>
        <p:spPr>
          <a:xfrm>
            <a:off x="197224" y="676924"/>
            <a:ext cx="10865223" cy="1477328"/>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Interact with processes and components during runtime.</a:t>
            </a:r>
            <a:endParaRPr lang="tr-TR" dirty="0">
              <a:solidFill>
                <a:schemeClr val="bg1"/>
              </a:solidFill>
            </a:endParaRPr>
          </a:p>
          <a:p>
            <a:endParaRPr lang="tr-TR" dirty="0">
              <a:solidFill>
                <a:schemeClr val="bg1"/>
              </a:solidFill>
            </a:endParaRPr>
          </a:p>
          <a:p>
            <a:r>
              <a:rPr lang="en-US" b="1" dirty="0">
                <a:solidFill>
                  <a:schemeClr val="bg1"/>
                </a:solidFill>
              </a:rPr>
              <a:t>Actions: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Activate or deactivate processes.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Modify or monitor component behavior.</a:t>
            </a:r>
            <a:endParaRPr lang="tr-TR" dirty="0">
              <a:solidFill>
                <a:schemeClr val="bg1"/>
              </a:solidFill>
            </a:endParaRPr>
          </a:p>
        </p:txBody>
      </p:sp>
      <p:sp>
        <p:nvSpPr>
          <p:cNvPr id="3" name="Content Placeholder 2">
            <a:extLst>
              <a:ext uri="{FF2B5EF4-FFF2-40B4-BE49-F238E27FC236}">
                <a16:creationId xmlns:a16="http://schemas.microsoft.com/office/drawing/2014/main" id="{10DEAAA7-6E0F-7671-DD60-A1620554A020}"/>
              </a:ext>
            </a:extLst>
          </p:cNvPr>
          <p:cNvSpPr txBox="1">
            <a:spLocks/>
          </p:cNvSpPr>
          <p:nvPr/>
        </p:nvSpPr>
        <p:spPr bwMode="auto">
          <a:xfrm>
            <a:off x="-625" y="2318066"/>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4673074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9849022-E099-D79D-42E3-4ACFA562730B}"/>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856693EE-FB78-1923-1F65-62D60CD5B6E8}"/>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Advanced Use Cases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04AADE0F-FE2B-B829-0D1B-81533078E250}"/>
              </a:ext>
            </a:extLst>
          </p:cNvPr>
          <p:cNvSpPr txBox="1"/>
          <p:nvPr/>
        </p:nvSpPr>
        <p:spPr>
          <a:xfrm>
            <a:off x="197224" y="2505670"/>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vhpi_register_cb</a:t>
            </a:r>
            <a:r>
              <a:rPr lang="tr-TR" dirty="0">
                <a:solidFill>
                  <a:schemeClr val="bg1"/>
                </a:solidFill>
              </a:rPr>
              <a:t>(vhpiCbAfter, 100 ns, my_callback);</a:t>
            </a:r>
          </a:p>
          <a:p>
            <a:r>
              <a:rPr lang="tr-TR" dirty="0">
                <a:solidFill>
                  <a:schemeClr val="bg1"/>
                </a:solidFill>
              </a:rPr>
              <a:t>vhpi_get_value(signal_handle, signal_value);</a:t>
            </a:r>
            <a:endParaRPr lang="tr-TR" b="1" dirty="0">
              <a:solidFill>
                <a:schemeClr val="bg1"/>
              </a:solidFill>
            </a:endParaRPr>
          </a:p>
        </p:txBody>
      </p:sp>
      <p:sp>
        <p:nvSpPr>
          <p:cNvPr id="6" name="TextBox 5">
            <a:extLst>
              <a:ext uri="{FF2B5EF4-FFF2-40B4-BE49-F238E27FC236}">
                <a16:creationId xmlns:a16="http://schemas.microsoft.com/office/drawing/2014/main" id="{0D9440C9-C400-0B62-CB31-A76A6801E66B}"/>
              </a:ext>
            </a:extLst>
          </p:cNvPr>
          <p:cNvSpPr txBox="1"/>
          <p:nvPr/>
        </p:nvSpPr>
        <p:spPr>
          <a:xfrm>
            <a:off x="197224" y="676924"/>
            <a:ext cx="10865223" cy="1200329"/>
          </a:xfrm>
          <a:prstGeom prst="rect">
            <a:avLst/>
          </a:prstGeom>
          <a:noFill/>
        </p:spPr>
        <p:txBody>
          <a:bodyPr wrap="square" rtlCol="0">
            <a:spAutoFit/>
          </a:bodyPr>
          <a:lstStyle/>
          <a:p>
            <a:r>
              <a:rPr lang="en-US" b="1" dirty="0">
                <a:solidFill>
                  <a:schemeClr val="bg1"/>
                </a:solidFill>
              </a:rPr>
              <a:t>Applications: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Debugging and monitoring signals.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Automating tests with dynamic modifications.</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Interfacing with external tools for co-simulation.</a:t>
            </a:r>
            <a:endParaRPr lang="tr-TR" dirty="0">
              <a:solidFill>
                <a:schemeClr val="bg1"/>
              </a:solidFill>
            </a:endParaRPr>
          </a:p>
        </p:txBody>
      </p:sp>
      <p:sp>
        <p:nvSpPr>
          <p:cNvPr id="3" name="Content Placeholder 2">
            <a:extLst>
              <a:ext uri="{FF2B5EF4-FFF2-40B4-BE49-F238E27FC236}">
                <a16:creationId xmlns:a16="http://schemas.microsoft.com/office/drawing/2014/main" id="{62F10CA9-1B2D-2E3B-B64C-5E7399C24EB0}"/>
              </a:ext>
            </a:extLst>
          </p:cNvPr>
          <p:cNvSpPr txBox="1">
            <a:spLocks/>
          </p:cNvSpPr>
          <p:nvPr/>
        </p:nvSpPr>
        <p:spPr bwMode="auto">
          <a:xfrm>
            <a:off x="-625" y="2283232"/>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6020704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056F63F-BE01-BA6A-F77A-667790C9545A}"/>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3B3FBE15-A1F1-A7F8-FCCD-FC03A9954263}"/>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6" name="Title 1">
            <a:extLst>
              <a:ext uri="{FF2B5EF4-FFF2-40B4-BE49-F238E27FC236}">
                <a16:creationId xmlns:a16="http://schemas.microsoft.com/office/drawing/2014/main" id="{7D1336EB-3F53-A63A-94A3-AEA4C047E98C}"/>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GB" sz="2800" b="1" dirty="0">
                <a:solidFill>
                  <a:srgbClr val="FF0000"/>
                </a:solidFill>
              </a:rPr>
              <a:t>20</a:t>
            </a:r>
            <a:r>
              <a:rPr lang="en-US" sz="2800" b="1" dirty="0">
                <a:solidFill>
                  <a:srgbClr val="FF0000"/>
                </a:solidFill>
              </a:rPr>
              <a:t>. </a:t>
            </a:r>
            <a:r>
              <a:rPr lang="en-US" sz="2400" b="1" dirty="0">
                <a:solidFill>
                  <a:schemeClr val="bg1"/>
                </a:solidFill>
              </a:rPr>
              <a:t>VHPI Tool execution</a:t>
            </a:r>
          </a:p>
        </p:txBody>
      </p:sp>
      <p:sp>
        <p:nvSpPr>
          <p:cNvPr id="10" name="Subtitle 2">
            <a:extLst>
              <a:ext uri="{FF2B5EF4-FFF2-40B4-BE49-F238E27FC236}">
                <a16:creationId xmlns:a16="http://schemas.microsoft.com/office/drawing/2014/main" id="{9AB18526-3D2E-7410-4E72-D491149D8A45}"/>
              </a:ext>
            </a:extLst>
          </p:cNvPr>
          <p:cNvSpPr txBox="1">
            <a:spLocks/>
          </p:cNvSpPr>
          <p:nvPr/>
        </p:nvSpPr>
        <p:spPr>
          <a:xfrm>
            <a:off x="-56921" y="152676"/>
            <a:ext cx="6004758"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a:t>
            </a:r>
            <a:r>
              <a:rPr lang="tr-TR" sz="6000" b="1" dirty="0">
                <a:solidFill>
                  <a:srgbClr val="FF0000"/>
                </a:solidFill>
              </a:rPr>
              <a:t>s</a:t>
            </a:r>
            <a:r>
              <a:rPr lang="en-US" sz="6000" b="1" dirty="0">
                <a:solidFill>
                  <a:srgbClr val="FF0000"/>
                </a:solidFill>
              </a:rPr>
              <a:t> </a:t>
            </a:r>
            <a:r>
              <a:rPr lang="en-GB" sz="6000" b="1" dirty="0">
                <a:solidFill>
                  <a:srgbClr val="FF0000"/>
                </a:solidFill>
              </a:rPr>
              <a:t>20</a:t>
            </a:r>
            <a:r>
              <a:rPr lang="tr-TR" sz="6000" b="1" dirty="0">
                <a:solidFill>
                  <a:srgbClr val="FF0000"/>
                </a:solidFill>
              </a:rPr>
              <a:t>,</a:t>
            </a:r>
            <a:r>
              <a:rPr lang="en-GB" sz="6000" b="1" dirty="0">
                <a:solidFill>
                  <a:srgbClr val="FF0000"/>
                </a:solidFill>
              </a:rPr>
              <a:t>21,22</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en-GB" sz="6000" b="1" dirty="0">
                <a:solidFill>
                  <a:schemeClr val="bg1"/>
                </a:solidFill>
              </a:rPr>
              <a:t>Koray Karakurt</a:t>
            </a:r>
            <a:endParaRPr lang="en-US" sz="6000" b="1" i="1" dirty="0">
              <a:solidFill>
                <a:schemeClr val="bg1"/>
              </a:solidFill>
            </a:endParaRPr>
          </a:p>
        </p:txBody>
      </p:sp>
      <p:sp>
        <p:nvSpPr>
          <p:cNvPr id="7" name="Title 1">
            <a:extLst>
              <a:ext uri="{FF2B5EF4-FFF2-40B4-BE49-F238E27FC236}">
                <a16:creationId xmlns:a16="http://schemas.microsoft.com/office/drawing/2014/main" id="{52079135-8BDD-C48A-7951-97CD99209ADD}"/>
              </a:ext>
            </a:extLst>
          </p:cNvPr>
          <p:cNvSpPr txBox="1">
            <a:spLocks/>
          </p:cNvSpPr>
          <p:nvPr/>
        </p:nvSpPr>
        <p:spPr>
          <a:xfrm>
            <a:off x="5907111" y="567276"/>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GB" sz="2800" b="1" dirty="0">
                <a:solidFill>
                  <a:srgbClr val="FF0000"/>
                </a:solidFill>
              </a:rPr>
              <a:t>21</a:t>
            </a:r>
            <a:r>
              <a:rPr lang="en-US" sz="2800" b="1" dirty="0">
                <a:solidFill>
                  <a:srgbClr val="FF0000"/>
                </a:solidFill>
              </a:rPr>
              <a:t>. </a:t>
            </a:r>
            <a:r>
              <a:rPr lang="en-US" sz="2400" b="1" dirty="0">
                <a:solidFill>
                  <a:schemeClr val="bg1"/>
                </a:solidFill>
              </a:rPr>
              <a:t>VHPI CAllbacks</a:t>
            </a:r>
          </a:p>
        </p:txBody>
      </p:sp>
      <p:sp>
        <p:nvSpPr>
          <p:cNvPr id="8" name="Title 1">
            <a:extLst>
              <a:ext uri="{FF2B5EF4-FFF2-40B4-BE49-F238E27FC236}">
                <a16:creationId xmlns:a16="http://schemas.microsoft.com/office/drawing/2014/main" id="{F1879791-5A0C-31D5-3612-7189AFE46DDA}"/>
              </a:ext>
            </a:extLst>
          </p:cNvPr>
          <p:cNvSpPr txBox="1">
            <a:spLocks/>
          </p:cNvSpPr>
          <p:nvPr/>
        </p:nvSpPr>
        <p:spPr>
          <a:xfrm>
            <a:off x="5907111" y="1146402"/>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GB" sz="2800" b="1" dirty="0">
                <a:solidFill>
                  <a:srgbClr val="FF0000"/>
                </a:solidFill>
              </a:rPr>
              <a:t>22</a:t>
            </a:r>
            <a:r>
              <a:rPr lang="en-US" sz="2800" b="1" dirty="0">
                <a:solidFill>
                  <a:srgbClr val="FF0000"/>
                </a:solidFill>
              </a:rPr>
              <a:t>. </a:t>
            </a:r>
            <a:r>
              <a:rPr lang="en-US" sz="2400" b="1" dirty="0">
                <a:solidFill>
                  <a:schemeClr val="bg1"/>
                </a:solidFill>
              </a:rPr>
              <a:t>VHPI  VALUE ACCESS AND UPDATE</a:t>
            </a:r>
            <a:endParaRPr lang="en-US" sz="2000" b="1" dirty="0">
              <a:solidFill>
                <a:schemeClr val="bg1"/>
              </a:solidFill>
            </a:endParaRPr>
          </a:p>
        </p:txBody>
      </p:sp>
    </p:spTree>
    <p:extLst>
      <p:ext uri="{BB962C8B-B14F-4D97-AF65-F5344CB8AC3E}">
        <p14:creationId xmlns:p14="http://schemas.microsoft.com/office/powerpoint/2010/main" val="36155973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4E49FD52-3D1F-DD7D-3B5F-9D4CE1CB4BF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C974039-2B0F-124A-33E2-4EA6AB9AF92D}"/>
              </a:ext>
            </a:extLst>
          </p:cNvPr>
          <p:cNvSpPr>
            <a:spLocks noGrp="1"/>
          </p:cNvSpPr>
          <p:nvPr>
            <p:ph idx="1"/>
          </p:nvPr>
        </p:nvSpPr>
        <p:spPr>
          <a:xfrm>
            <a:off x="857842" y="651009"/>
            <a:ext cx="10724247" cy="4683838"/>
          </a:xfrm>
        </p:spPr>
        <p:txBody>
          <a:bodyPr>
            <a:noAutofit/>
          </a:bodyPr>
          <a:lstStyle/>
          <a:p>
            <a:pPr>
              <a:lnSpc>
                <a:spcPct val="110000"/>
              </a:lnSpc>
            </a:pPr>
            <a:endParaRPr lang="en-US" sz="1800" dirty="0">
              <a:solidFill>
                <a:srgbClr val="000000"/>
              </a:solidFill>
              <a:latin typeface="Tw Cen MT (Body)"/>
            </a:endParaRPr>
          </a:p>
          <a:p>
            <a:pPr lvl="1">
              <a:lnSpc>
                <a:spcPct val="110000"/>
              </a:lnSpc>
            </a:pPr>
            <a:r>
              <a:rPr lang="en-US" sz="2100" dirty="0">
                <a:solidFill>
                  <a:srgbClr val="000000"/>
                </a:solidFill>
                <a:latin typeface="Tw Cen MT (Body)"/>
              </a:rPr>
              <a:t>This chapter d</a:t>
            </a:r>
            <a:r>
              <a:rPr lang="en-US" sz="2100" b="0" i="0" dirty="0">
                <a:solidFill>
                  <a:srgbClr val="000000"/>
                </a:solidFill>
                <a:effectLst/>
                <a:latin typeface="Tw Cen MT (Body)"/>
              </a:rPr>
              <a:t>escribes the way in which foreign models and applications interact with a VHPI tool and the way in which the tool executes VHDL and foreign models</a:t>
            </a:r>
          </a:p>
          <a:p>
            <a:pPr lvl="1">
              <a:lnSpc>
                <a:spcPct val="110000"/>
              </a:lnSpc>
            </a:pPr>
            <a:r>
              <a:rPr lang="en-US" sz="2100" b="0" i="0" dirty="0">
                <a:solidFill>
                  <a:srgbClr val="000000"/>
                </a:solidFill>
                <a:effectLst/>
                <a:latin typeface="Tw Cen MT (Body)"/>
              </a:rPr>
              <a:t>A foreign model is a design entity whose architecture is decorated with the 'FOREIGN attribute in the form described in this clause, or a subprogram similarly decorated</a:t>
            </a:r>
          </a:p>
          <a:p>
            <a:pPr lvl="1">
              <a:lnSpc>
                <a:spcPct val="110000"/>
              </a:lnSpc>
            </a:pPr>
            <a:r>
              <a:rPr lang="en-US" sz="2100" b="0" i="0" dirty="0">
                <a:solidFill>
                  <a:srgbClr val="000000"/>
                </a:solidFill>
                <a:effectLst/>
                <a:latin typeface="Tw Cen MT (Body)"/>
              </a:rPr>
              <a:t>A foreign application is a VHPI program that does not correspond to design entities or subprograms declared in the VHDL model</a:t>
            </a:r>
          </a:p>
          <a:p>
            <a:pPr lvl="1">
              <a:lnSpc>
                <a:spcPct val="110000"/>
              </a:lnSpc>
            </a:pPr>
            <a:r>
              <a:rPr lang="en-US" sz="2100" dirty="0">
                <a:solidFill>
                  <a:srgbClr val="000000"/>
                </a:solidFill>
                <a:latin typeface="Tw Cen MT (Body)"/>
              </a:rPr>
              <a:t>The VHPI supports various execution phases of a VHDL tool</a:t>
            </a:r>
          </a:p>
          <a:p>
            <a:pPr lvl="1">
              <a:lnSpc>
                <a:spcPct val="110000"/>
              </a:lnSpc>
            </a:pPr>
            <a:r>
              <a:rPr lang="en-US" sz="2100" dirty="0">
                <a:solidFill>
                  <a:srgbClr val="000000"/>
                </a:solidFill>
                <a:latin typeface="Tw Cen MT (Body)"/>
              </a:rPr>
              <a:t>Each phase is identified by a value of the enumeration type </a:t>
            </a:r>
            <a:r>
              <a:rPr lang="en-US" sz="2100" b="1" dirty="0" err="1">
                <a:solidFill>
                  <a:srgbClr val="000000"/>
                </a:solidFill>
                <a:latin typeface="Tw Cen MT (Body)"/>
              </a:rPr>
              <a:t>vhpiPhaseT</a:t>
            </a:r>
            <a:r>
              <a:rPr lang="en-US" sz="2100" dirty="0">
                <a:solidFill>
                  <a:srgbClr val="000000"/>
                </a:solidFill>
                <a:latin typeface="Tw Cen MT (Body)"/>
              </a:rPr>
              <a:t> </a:t>
            </a:r>
          </a:p>
          <a:p>
            <a:pPr lvl="1">
              <a:lnSpc>
                <a:spcPct val="110000"/>
              </a:lnSpc>
            </a:pPr>
            <a:r>
              <a:rPr lang="en-US" sz="2100" dirty="0">
                <a:solidFill>
                  <a:srgbClr val="000000"/>
                </a:solidFill>
                <a:latin typeface="Tw Cen MT (Body)"/>
              </a:rPr>
              <a:t>A VHPI program determines the current phase of the VHDL tool by calling the VHPI routine </a:t>
            </a:r>
            <a:r>
              <a:rPr lang="en-US" sz="2100" b="1" dirty="0" err="1">
                <a:solidFill>
                  <a:srgbClr val="000000"/>
                </a:solidFill>
                <a:latin typeface="Tw Cen MT (Body)"/>
              </a:rPr>
              <a:t>vhpi_get</a:t>
            </a:r>
            <a:r>
              <a:rPr lang="en-US" sz="2100" b="1" dirty="0">
                <a:solidFill>
                  <a:srgbClr val="000000"/>
                </a:solidFill>
                <a:latin typeface="Tw Cen MT (Body)"/>
              </a:rPr>
              <a:t> </a:t>
            </a:r>
            <a:r>
              <a:rPr lang="en-US" sz="2100" dirty="0">
                <a:solidFill>
                  <a:srgbClr val="000000"/>
                </a:solidFill>
                <a:latin typeface="Tw Cen MT (Body)"/>
              </a:rPr>
              <a:t>supplying the value </a:t>
            </a:r>
            <a:r>
              <a:rPr lang="en-US" sz="2100" b="1" dirty="0" err="1">
                <a:solidFill>
                  <a:srgbClr val="000000"/>
                </a:solidFill>
                <a:latin typeface="Tw Cen MT (Body)"/>
              </a:rPr>
              <a:t>vhpiPhaseP</a:t>
            </a:r>
            <a:r>
              <a:rPr lang="en-US" sz="2100" dirty="0">
                <a:solidFill>
                  <a:srgbClr val="000000"/>
                </a:solidFill>
                <a:latin typeface="Tw Cen MT (Body)"/>
              </a:rPr>
              <a:t> as the first parameter and </a:t>
            </a:r>
            <a:r>
              <a:rPr lang="en-US" sz="2100" b="1" dirty="0">
                <a:solidFill>
                  <a:srgbClr val="000000"/>
                </a:solidFill>
                <a:latin typeface="Tw Cen MT (Body)"/>
              </a:rPr>
              <a:t>NULL</a:t>
            </a:r>
            <a:r>
              <a:rPr lang="en-US" sz="2100" dirty="0">
                <a:solidFill>
                  <a:srgbClr val="000000"/>
                </a:solidFill>
                <a:latin typeface="Tw Cen MT (Body)"/>
              </a:rPr>
              <a:t> as the second parameter and the return value of </a:t>
            </a:r>
            <a:r>
              <a:rPr lang="en-US" sz="2100" b="1" dirty="0" err="1">
                <a:solidFill>
                  <a:srgbClr val="000000"/>
                </a:solidFill>
                <a:latin typeface="Tw Cen MT (Body)"/>
              </a:rPr>
              <a:t>vhpi_get</a:t>
            </a:r>
            <a:r>
              <a:rPr lang="en-US" sz="2100" b="1" dirty="0">
                <a:solidFill>
                  <a:srgbClr val="000000"/>
                </a:solidFill>
                <a:latin typeface="Tw Cen MT (Body)"/>
              </a:rPr>
              <a:t> </a:t>
            </a:r>
            <a:r>
              <a:rPr lang="en-US" sz="2100" dirty="0">
                <a:solidFill>
                  <a:srgbClr val="000000"/>
                </a:solidFill>
                <a:latin typeface="Tw Cen MT (Body)"/>
              </a:rPr>
              <a:t>is one of the values of </a:t>
            </a:r>
            <a:r>
              <a:rPr lang="en-US" sz="2100" b="1" dirty="0" err="1">
                <a:solidFill>
                  <a:srgbClr val="000000"/>
                </a:solidFill>
                <a:latin typeface="Tw Cen MT (Body)"/>
              </a:rPr>
              <a:t>vhpiPhaseT</a:t>
            </a:r>
            <a:br>
              <a:rPr lang="en-US" sz="800" dirty="0">
                <a:latin typeface="Tw Cen MT (Body)"/>
              </a:rPr>
            </a:br>
            <a:br>
              <a:rPr lang="en-US" sz="12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
        <p:nvSpPr>
          <p:cNvPr id="8" name="Content Placeholder 2">
            <a:extLst>
              <a:ext uri="{FF2B5EF4-FFF2-40B4-BE49-F238E27FC236}">
                <a16:creationId xmlns:a16="http://schemas.microsoft.com/office/drawing/2014/main" id="{22222E64-EA66-C357-E9F3-92843F804B3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20. </a:t>
            </a:r>
            <a:r>
              <a:rPr lang="en-GB" sz="4000" b="1" dirty="0">
                <a:solidFill>
                  <a:schemeClr val="bg1"/>
                </a:solidFill>
                <a:latin typeface="Tw Cen MT (Body)"/>
                <a:ea typeface="+mj-ea"/>
                <a:cs typeface="Times New Roman" panose="02020603050405020304" pitchFamily="18" charset="0"/>
              </a:rPr>
              <a:t>V</a:t>
            </a:r>
            <a:r>
              <a:rPr lang="en-GB" sz="4000" b="1" dirty="0">
                <a:solidFill>
                  <a:schemeClr val="bg1"/>
                </a:solidFill>
                <a:latin typeface="Tw Cen MT (Body)"/>
                <a:cs typeface="Times New Roman" panose="02020603050405020304" pitchFamily="18" charset="0"/>
              </a:rPr>
              <a:t>HPI TOOL EXECUTION</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7F4ED637-2407-3327-C7E6-1E9D0E9635A3}"/>
              </a:ext>
            </a:extLst>
          </p:cNvPr>
          <p:cNvSpPr txBox="1">
            <a:spLocks/>
          </p:cNvSpPr>
          <p:nvPr/>
        </p:nvSpPr>
        <p:spPr bwMode="auto">
          <a:xfrm>
            <a:off x="1168" y="65100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20.1 </a:t>
            </a:r>
            <a:r>
              <a:rPr lang="en-GB" sz="2400" b="1" dirty="0">
                <a:solidFill>
                  <a:schemeClr val="bg1"/>
                </a:solidFill>
                <a:latin typeface="Tw Cen MT (Body)"/>
                <a:ea typeface="+mj-ea"/>
                <a:cs typeface="Times New Roman" panose="02020603050405020304" pitchFamily="18" charset="0"/>
              </a:rPr>
              <a:t>General</a:t>
            </a:r>
            <a:endParaRPr lang="en-GB" sz="24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944308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0E599C0-1978-F643-849C-F6FA17BFE01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C5423611-BF8D-6B79-DFC7-BE79925B45B7}"/>
              </a:ext>
            </a:extLst>
          </p:cNvPr>
          <p:cNvSpPr>
            <a:spLocks noGrp="1"/>
          </p:cNvSpPr>
          <p:nvPr>
            <p:ph idx="1"/>
          </p:nvPr>
        </p:nvSpPr>
        <p:spPr>
          <a:xfrm>
            <a:off x="1329829" y="594405"/>
            <a:ext cx="11374041" cy="4683838"/>
          </a:xfrm>
        </p:spPr>
        <p:txBody>
          <a:bodyPr>
            <a:noAutofit/>
          </a:bodyPr>
          <a:lstStyle/>
          <a:p>
            <a:pPr marL="0" indent="0">
              <a:lnSpc>
                <a:spcPct val="110000"/>
              </a:lnSpc>
              <a:buNone/>
            </a:pPr>
            <a:r>
              <a:rPr lang="en-US" sz="2000" dirty="0">
                <a:solidFill>
                  <a:srgbClr val="000000"/>
                </a:solidFill>
              </a:rPr>
              <a:t>In temporal order, the VHDL tool execution phases are:</a:t>
            </a:r>
          </a:p>
          <a:p>
            <a:pPr marL="0" indent="0">
              <a:buNone/>
            </a:pPr>
            <a:r>
              <a:rPr lang="en-US" sz="2000" b="1" i="0" dirty="0">
                <a:solidFill>
                  <a:srgbClr val="FF0000"/>
                </a:solidFill>
                <a:effectLst/>
              </a:rPr>
              <a:t>20.2 </a:t>
            </a:r>
            <a:r>
              <a:rPr lang="en-US" sz="2000" b="1" i="0" dirty="0" err="1">
                <a:solidFill>
                  <a:srgbClr val="000000"/>
                </a:solidFill>
                <a:effectLst/>
              </a:rPr>
              <a:t>vhpiRegistrationPhase</a:t>
            </a:r>
            <a:r>
              <a:rPr lang="en-US" sz="2000" b="1" i="0" dirty="0">
                <a:solidFill>
                  <a:srgbClr val="000000"/>
                </a:solidFill>
                <a:effectLst/>
              </a:rPr>
              <a:t>:</a:t>
            </a:r>
            <a:r>
              <a:rPr lang="en-US" sz="2000" i="0" dirty="0">
                <a:solidFill>
                  <a:srgbClr val="000000"/>
                </a:solidFill>
                <a:effectLst/>
              </a:rPr>
              <a:t> indicates the tool has begun executing</a:t>
            </a:r>
          </a:p>
          <a:p>
            <a:pPr lvl="1">
              <a:buFont typeface="Courier New" panose="02070309020205020404" pitchFamily="49" charset="0"/>
              <a:buChar char="o"/>
            </a:pPr>
            <a:r>
              <a:rPr lang="en-US" b="0" i="0" dirty="0">
                <a:solidFill>
                  <a:srgbClr val="000000"/>
                </a:solidFill>
                <a:effectLst/>
              </a:rPr>
              <a:t>Foreign models, applications, and libraries of foreign models are registered</a:t>
            </a:r>
          </a:p>
          <a:p>
            <a:pPr lvl="1">
              <a:buFont typeface="Courier New" panose="02070309020205020404" pitchFamily="49" charset="0"/>
              <a:buChar char="o"/>
            </a:pPr>
            <a:r>
              <a:rPr lang="en-US" b="0" i="0" dirty="0">
                <a:solidFill>
                  <a:srgbClr val="000000"/>
                </a:solidFill>
                <a:effectLst/>
              </a:rPr>
              <a:t>Each registered and enabled </a:t>
            </a:r>
            <a:r>
              <a:rPr lang="en-US" b="0" i="0" dirty="0" err="1">
                <a:solidFill>
                  <a:srgbClr val="000000"/>
                </a:solidFill>
                <a:effectLst/>
              </a:rPr>
              <a:t>vhpiCbStartOfTool</a:t>
            </a:r>
            <a:r>
              <a:rPr lang="en-US" b="0" i="0" dirty="0">
                <a:solidFill>
                  <a:srgbClr val="000000"/>
                </a:solidFill>
                <a:effectLst/>
              </a:rPr>
              <a:t> callback is executed</a:t>
            </a:r>
            <a:r>
              <a:rPr lang="en-US" dirty="0"/>
              <a:t> </a:t>
            </a:r>
            <a:endParaRPr lang="en-US" b="1" dirty="0">
              <a:solidFill>
                <a:srgbClr val="000000"/>
              </a:solidFill>
            </a:endParaRPr>
          </a:p>
          <a:p>
            <a:pPr marL="0" indent="0">
              <a:buNone/>
            </a:pPr>
            <a:r>
              <a:rPr lang="en-US" sz="2000" b="1" i="0" dirty="0">
                <a:solidFill>
                  <a:srgbClr val="FF0000"/>
                </a:solidFill>
                <a:effectLst/>
              </a:rPr>
              <a:t>20.3 </a:t>
            </a:r>
            <a:r>
              <a:rPr lang="en-US" sz="2000" b="1" i="0" dirty="0" err="1">
                <a:solidFill>
                  <a:srgbClr val="000000"/>
                </a:solidFill>
                <a:effectLst/>
              </a:rPr>
              <a:t>vhpiAnalysisPhase</a:t>
            </a:r>
            <a:r>
              <a:rPr lang="en-US" sz="2000" b="1" i="0" dirty="0">
                <a:solidFill>
                  <a:srgbClr val="000000"/>
                </a:solidFill>
                <a:effectLst/>
              </a:rPr>
              <a:t>:</a:t>
            </a:r>
            <a:r>
              <a:rPr lang="en-US" sz="2000" b="0" i="0" dirty="0">
                <a:solidFill>
                  <a:srgbClr val="000000"/>
                </a:solidFill>
                <a:effectLst/>
              </a:rPr>
              <a:t> The analysis of a design file is occurring</a:t>
            </a:r>
          </a:p>
          <a:p>
            <a:pPr lvl="1">
              <a:buFont typeface="Courier New" panose="02070309020205020404" pitchFamily="49" charset="0"/>
              <a:buChar char="o"/>
            </a:pPr>
            <a:r>
              <a:rPr lang="en-US" b="0" i="0" dirty="0">
                <a:solidFill>
                  <a:srgbClr val="000000"/>
                </a:solidFill>
                <a:effectLst/>
              </a:rPr>
              <a:t>Each registered and enabled </a:t>
            </a:r>
            <a:r>
              <a:rPr lang="en-US" b="0" i="0" dirty="0" err="1">
                <a:solidFill>
                  <a:srgbClr val="000000"/>
                </a:solidFill>
                <a:effectLst/>
              </a:rPr>
              <a:t>vhpiCbStartOfAnalysis</a:t>
            </a:r>
            <a:r>
              <a:rPr lang="en-US" b="0" i="0" dirty="0">
                <a:solidFill>
                  <a:srgbClr val="000000"/>
                </a:solidFill>
                <a:effectLst/>
              </a:rPr>
              <a:t> callback is executed</a:t>
            </a:r>
          </a:p>
          <a:p>
            <a:pPr lvl="1">
              <a:buFont typeface="Courier New" panose="02070309020205020404" pitchFamily="49" charset="0"/>
              <a:buChar char="o"/>
            </a:pPr>
            <a:r>
              <a:rPr lang="en-US" b="0" i="0" dirty="0">
                <a:solidFill>
                  <a:srgbClr val="000000"/>
                </a:solidFill>
                <a:effectLst/>
              </a:rPr>
              <a:t>One or more design files are analyzed (the manner is not specified by this standard)</a:t>
            </a:r>
          </a:p>
          <a:p>
            <a:pPr lvl="1">
              <a:buFont typeface="Courier New" panose="02070309020205020404" pitchFamily="49" charset="0"/>
              <a:buChar char="o"/>
            </a:pPr>
            <a:r>
              <a:rPr lang="en-US" b="0" i="0" dirty="0">
                <a:solidFill>
                  <a:srgbClr val="000000"/>
                </a:solidFill>
                <a:effectLst/>
              </a:rPr>
              <a:t>Each registered and enabled </a:t>
            </a:r>
            <a:r>
              <a:rPr lang="en-US" b="0" i="0" dirty="0" err="1">
                <a:solidFill>
                  <a:srgbClr val="000000"/>
                </a:solidFill>
                <a:effectLst/>
              </a:rPr>
              <a:t>vhpiCbEndOfAnalysis</a:t>
            </a:r>
            <a:r>
              <a:rPr lang="en-US" b="0" i="0" dirty="0">
                <a:solidFill>
                  <a:srgbClr val="000000"/>
                </a:solidFill>
                <a:effectLst/>
              </a:rPr>
              <a:t> callback is executed</a:t>
            </a:r>
          </a:p>
          <a:p>
            <a:pPr marL="0" indent="0">
              <a:buNone/>
            </a:pPr>
            <a:r>
              <a:rPr lang="en-US" sz="2000" b="1" i="0" dirty="0">
                <a:solidFill>
                  <a:srgbClr val="FF0000"/>
                </a:solidFill>
                <a:effectLst/>
              </a:rPr>
              <a:t>20.4 </a:t>
            </a:r>
            <a:r>
              <a:rPr lang="en-US" sz="2000" b="1" i="0" dirty="0" err="1">
                <a:solidFill>
                  <a:srgbClr val="000000"/>
                </a:solidFill>
                <a:effectLst/>
              </a:rPr>
              <a:t>vhpiElaborationPhase</a:t>
            </a:r>
            <a:r>
              <a:rPr lang="en-US" sz="2000" b="1" i="0" dirty="0">
                <a:solidFill>
                  <a:srgbClr val="000000"/>
                </a:solidFill>
                <a:effectLst/>
              </a:rPr>
              <a:t>: </a:t>
            </a:r>
            <a:r>
              <a:rPr lang="en-US" sz="2000" b="0" i="0" dirty="0">
                <a:solidFill>
                  <a:srgbClr val="000000"/>
                </a:solidFill>
                <a:effectLst/>
              </a:rPr>
              <a:t>The static elaboration of a design hierarchy is occurring</a:t>
            </a:r>
          </a:p>
          <a:p>
            <a:pPr lvl="1">
              <a:buFont typeface="Courier New" panose="02070309020205020404" pitchFamily="49" charset="0"/>
              <a:buChar char="o"/>
            </a:pPr>
            <a:r>
              <a:rPr lang="en-US" dirty="0">
                <a:solidFill>
                  <a:srgbClr val="000000"/>
                </a:solidFill>
              </a:rPr>
              <a:t>Each registered and enabled </a:t>
            </a:r>
            <a:r>
              <a:rPr lang="en-US" dirty="0" err="1">
                <a:solidFill>
                  <a:srgbClr val="000000"/>
                </a:solidFill>
              </a:rPr>
              <a:t>vhpiCbStartOfElaboration</a:t>
            </a:r>
            <a:r>
              <a:rPr lang="en-US" dirty="0">
                <a:solidFill>
                  <a:srgbClr val="000000"/>
                </a:solidFill>
              </a:rPr>
              <a:t> callback is executed</a:t>
            </a:r>
          </a:p>
          <a:p>
            <a:pPr lvl="1">
              <a:buFont typeface="Courier New" panose="02070309020205020404" pitchFamily="49" charset="0"/>
              <a:buChar char="o"/>
            </a:pPr>
            <a:r>
              <a:rPr lang="en-US" dirty="0">
                <a:solidFill>
                  <a:srgbClr val="000000"/>
                </a:solidFill>
              </a:rPr>
              <a:t>The design hierarchy is elaborated </a:t>
            </a:r>
          </a:p>
          <a:p>
            <a:pPr lvl="1">
              <a:buFont typeface="Courier New" panose="02070309020205020404" pitchFamily="49" charset="0"/>
              <a:buChar char="o"/>
            </a:pPr>
            <a:r>
              <a:rPr lang="en-US" dirty="0">
                <a:solidFill>
                  <a:srgbClr val="000000"/>
                </a:solidFill>
              </a:rPr>
              <a:t>Each registered and enabled </a:t>
            </a:r>
            <a:r>
              <a:rPr lang="en-US" b="1" dirty="0" err="1">
                <a:solidFill>
                  <a:srgbClr val="000000"/>
                </a:solidFill>
              </a:rPr>
              <a:t>vhpiCbEndOfElaboration</a:t>
            </a:r>
            <a:r>
              <a:rPr lang="en-US" dirty="0">
                <a:solidFill>
                  <a:srgbClr val="000000"/>
                </a:solidFill>
              </a:rPr>
              <a:t> callback is executed </a:t>
            </a:r>
            <a:endParaRPr lang="en-US" b="0" i="0" dirty="0">
              <a:solidFill>
                <a:srgbClr val="000000"/>
              </a:solidFill>
              <a:effectLst/>
            </a:endParaRPr>
          </a:p>
          <a:p>
            <a:pPr marL="0" indent="0">
              <a:buNone/>
            </a:pPr>
            <a:r>
              <a:rPr lang="en-US" sz="2000" b="1" i="0" dirty="0">
                <a:solidFill>
                  <a:srgbClr val="FF0000"/>
                </a:solidFill>
                <a:effectLst/>
              </a:rPr>
              <a:t>20.5 </a:t>
            </a:r>
            <a:r>
              <a:rPr lang="en-US" sz="2000" b="1" i="0" dirty="0" err="1">
                <a:solidFill>
                  <a:srgbClr val="000000"/>
                </a:solidFill>
                <a:effectLst/>
              </a:rPr>
              <a:t>vhpiInitializationPhase</a:t>
            </a:r>
            <a:r>
              <a:rPr lang="en-US" sz="2000" b="1" i="0" dirty="0">
                <a:solidFill>
                  <a:srgbClr val="000000"/>
                </a:solidFill>
                <a:effectLst/>
              </a:rPr>
              <a:t>: The </a:t>
            </a:r>
            <a:r>
              <a:rPr lang="en-US" sz="2000" b="0" i="0" dirty="0">
                <a:solidFill>
                  <a:srgbClr val="000000"/>
                </a:solidFill>
                <a:effectLst/>
              </a:rPr>
              <a:t>initialization of an elaborated design hierarchy is occurring</a:t>
            </a:r>
          </a:p>
          <a:p>
            <a:pPr marL="0" indent="0">
              <a:buNone/>
            </a:pPr>
            <a:r>
              <a:rPr lang="en-US" sz="2000" b="1" i="0" dirty="0">
                <a:solidFill>
                  <a:srgbClr val="FF0000"/>
                </a:solidFill>
                <a:effectLst/>
              </a:rPr>
              <a:t>20.6 </a:t>
            </a:r>
            <a:r>
              <a:rPr lang="en-US" sz="2000" b="1" i="0" dirty="0" err="1">
                <a:solidFill>
                  <a:srgbClr val="000000"/>
                </a:solidFill>
                <a:effectLst/>
              </a:rPr>
              <a:t>vhpiSimulationPhase</a:t>
            </a:r>
            <a:r>
              <a:rPr lang="en-US" sz="2000" b="1" i="0" dirty="0">
                <a:solidFill>
                  <a:srgbClr val="000000"/>
                </a:solidFill>
                <a:effectLst/>
              </a:rPr>
              <a:t>:</a:t>
            </a:r>
            <a:r>
              <a:rPr lang="en-US" sz="2000" b="0" i="0" dirty="0">
                <a:solidFill>
                  <a:srgbClr val="000000"/>
                </a:solidFill>
                <a:effectLst/>
              </a:rPr>
              <a:t> The execution of an elaborated and initialized design hierarchy is occurring</a:t>
            </a:r>
          </a:p>
          <a:p>
            <a:pPr marL="457200" lvl="1" indent="0">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
        <p:nvSpPr>
          <p:cNvPr id="8" name="Content Placeholder 2">
            <a:extLst>
              <a:ext uri="{FF2B5EF4-FFF2-40B4-BE49-F238E27FC236}">
                <a16:creationId xmlns:a16="http://schemas.microsoft.com/office/drawing/2014/main" id="{795D75D1-5BE2-8BD2-04E0-D233811FFF0A}"/>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20. </a:t>
            </a:r>
            <a:r>
              <a:rPr lang="en-GB" sz="4000" b="1" dirty="0">
                <a:solidFill>
                  <a:schemeClr val="bg1"/>
                </a:solidFill>
                <a:latin typeface="Tw Cen MT (Body)"/>
                <a:ea typeface="+mj-ea"/>
                <a:cs typeface="Times New Roman" panose="02020603050405020304" pitchFamily="18" charset="0"/>
              </a:rPr>
              <a:t>V</a:t>
            </a:r>
            <a:r>
              <a:rPr lang="en-GB" sz="4000" b="1" dirty="0">
                <a:solidFill>
                  <a:schemeClr val="bg1"/>
                </a:solidFill>
                <a:latin typeface="Tw Cen MT (Body)"/>
                <a:cs typeface="Times New Roman" panose="02020603050405020304" pitchFamily="18" charset="0"/>
              </a:rPr>
              <a:t>HPI TOOL EXECUTION</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65473775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72AA1BC-AEEF-A22F-14D0-148A624EBFEF}"/>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D0C815D-9F6F-2A6B-A0A1-BEA554646C58}"/>
              </a:ext>
            </a:extLst>
          </p:cNvPr>
          <p:cNvSpPr>
            <a:spLocks noGrp="1"/>
          </p:cNvSpPr>
          <p:nvPr>
            <p:ph idx="1"/>
          </p:nvPr>
        </p:nvSpPr>
        <p:spPr>
          <a:xfrm>
            <a:off x="850857" y="594403"/>
            <a:ext cx="11493052" cy="4683838"/>
          </a:xfrm>
        </p:spPr>
        <p:txBody>
          <a:bodyPr>
            <a:noAutofit/>
          </a:bodyPr>
          <a:lstStyle/>
          <a:p>
            <a:pPr marL="457200" lvl="1" indent="0">
              <a:buNone/>
            </a:pPr>
            <a:r>
              <a:rPr lang="en-US" sz="1800" b="1" i="0" dirty="0">
                <a:solidFill>
                  <a:srgbClr val="FF0000"/>
                </a:solidFill>
                <a:effectLst/>
                <a:latin typeface="Tw Cen MT (Body)"/>
              </a:rPr>
              <a:t>20.7 </a:t>
            </a:r>
            <a:r>
              <a:rPr lang="en-US" sz="1800" b="1" i="0" dirty="0" err="1">
                <a:solidFill>
                  <a:srgbClr val="000000"/>
                </a:solidFill>
                <a:effectLst/>
                <a:latin typeface="Tw Cen MT (Body)"/>
              </a:rPr>
              <a:t>vhpiSavePhase</a:t>
            </a:r>
            <a:r>
              <a:rPr lang="en-US" sz="1800" b="1" i="0" dirty="0">
                <a:solidFill>
                  <a:srgbClr val="000000"/>
                </a:solidFill>
                <a:effectLst/>
                <a:latin typeface="Tw Cen MT (Body)"/>
              </a:rPr>
              <a:t>: </a:t>
            </a:r>
            <a:r>
              <a:rPr lang="en-US" sz="1800" b="0" i="0" dirty="0">
                <a:solidFill>
                  <a:srgbClr val="000000"/>
                </a:solidFill>
                <a:effectLst/>
                <a:latin typeface="Tw Cen MT (Body)"/>
              </a:rPr>
              <a:t>The current state of a VHDL model is being saved for possible restart</a:t>
            </a:r>
          </a:p>
          <a:p>
            <a:pPr lvl="2">
              <a:buFont typeface="Courier New" panose="02070309020205020404" pitchFamily="49" charset="0"/>
              <a:buChar char="o"/>
            </a:pPr>
            <a:r>
              <a:rPr lang="en-US" sz="1600" dirty="0">
                <a:solidFill>
                  <a:srgbClr val="000000"/>
                </a:solidFill>
                <a:latin typeface="Tw Cen MT (Body)"/>
              </a:rPr>
              <a:t>The tool performs some actions, not specified by this standard, to save the current state of the VHDL model,                           which includes the time of the next simulation cycle, Tn.</a:t>
            </a:r>
          </a:p>
          <a:p>
            <a:pPr lvl="2">
              <a:buFont typeface="Courier New" panose="02070309020205020404" pitchFamily="49" charset="0"/>
              <a:buChar char="o"/>
            </a:pPr>
            <a:r>
              <a:rPr lang="en-US" sz="1600" dirty="0">
                <a:solidFill>
                  <a:srgbClr val="000000"/>
                </a:solidFill>
                <a:latin typeface="Tw Cen MT (Body)"/>
              </a:rPr>
              <a:t>Each registered and enabled </a:t>
            </a:r>
            <a:r>
              <a:rPr lang="en-US" sz="1600" dirty="0" err="1">
                <a:solidFill>
                  <a:srgbClr val="000000"/>
                </a:solidFill>
                <a:latin typeface="Tw Cen MT (Body)"/>
              </a:rPr>
              <a:t>vhpiCbStartOfSave</a:t>
            </a:r>
            <a:r>
              <a:rPr lang="en-US" sz="1600" dirty="0">
                <a:solidFill>
                  <a:srgbClr val="000000"/>
                </a:solidFill>
                <a:latin typeface="Tw Cen MT (Body)"/>
              </a:rPr>
              <a:t> callback is executed</a:t>
            </a:r>
          </a:p>
          <a:p>
            <a:pPr lvl="2">
              <a:buFont typeface="Courier New" panose="02070309020205020404" pitchFamily="49" charset="0"/>
              <a:buChar char="o"/>
            </a:pPr>
            <a:r>
              <a:rPr lang="en-US" sz="1600" dirty="0">
                <a:solidFill>
                  <a:srgbClr val="000000"/>
                </a:solidFill>
                <a:latin typeface="Tw Cen MT (Body)"/>
              </a:rPr>
              <a:t>Each registered and enabled </a:t>
            </a:r>
            <a:r>
              <a:rPr lang="en-US" sz="1600" dirty="0" err="1">
                <a:solidFill>
                  <a:srgbClr val="000000"/>
                </a:solidFill>
                <a:latin typeface="Tw Cen MT (Body)"/>
              </a:rPr>
              <a:t>vhpiCbEndOfSave</a:t>
            </a:r>
            <a:r>
              <a:rPr lang="en-US" sz="1600" dirty="0">
                <a:solidFill>
                  <a:srgbClr val="000000"/>
                </a:solidFill>
                <a:latin typeface="Tw Cen MT (Body)"/>
              </a:rPr>
              <a:t> callback is executed </a:t>
            </a:r>
            <a:endParaRPr lang="en-US" sz="1800" b="0" i="0" dirty="0">
              <a:solidFill>
                <a:srgbClr val="000000"/>
              </a:solidFill>
              <a:effectLst/>
              <a:latin typeface="Tw Cen MT (Body)"/>
            </a:endParaRPr>
          </a:p>
          <a:p>
            <a:pPr marL="457200" lvl="1" indent="0">
              <a:buNone/>
            </a:pPr>
            <a:r>
              <a:rPr lang="en-US" sz="1800" b="1" i="0" dirty="0">
                <a:solidFill>
                  <a:srgbClr val="FF0000"/>
                </a:solidFill>
                <a:effectLst/>
                <a:latin typeface="Tw Cen MT (Body)"/>
              </a:rPr>
              <a:t>20.8 </a:t>
            </a:r>
            <a:r>
              <a:rPr lang="en-US" sz="1800" b="1" i="0" dirty="0" err="1">
                <a:solidFill>
                  <a:srgbClr val="000000"/>
                </a:solidFill>
                <a:effectLst/>
                <a:latin typeface="Tw Cen MT (Body)"/>
              </a:rPr>
              <a:t>vhpiRestartPhase</a:t>
            </a:r>
            <a:r>
              <a:rPr lang="en-US" sz="1800" b="1" i="0" dirty="0">
                <a:solidFill>
                  <a:srgbClr val="000000"/>
                </a:solidFill>
                <a:effectLst/>
                <a:latin typeface="Tw Cen MT (Body)"/>
              </a:rPr>
              <a:t>: </a:t>
            </a:r>
            <a:r>
              <a:rPr lang="en-US" sz="1800" b="0" i="0" dirty="0">
                <a:solidFill>
                  <a:srgbClr val="000000"/>
                </a:solidFill>
                <a:effectLst/>
                <a:latin typeface="Tw Cen MT (Body)"/>
              </a:rPr>
              <a:t>A previously saved VHDL model is being restarted from the point of its save</a:t>
            </a:r>
          </a:p>
          <a:p>
            <a:pPr lvl="2">
              <a:buFont typeface="Courier New" panose="02070309020205020404" pitchFamily="49" charset="0"/>
              <a:buChar char="o"/>
            </a:pPr>
            <a:r>
              <a:rPr lang="en-US" sz="1600" dirty="0">
                <a:solidFill>
                  <a:srgbClr val="000000"/>
                </a:solidFill>
                <a:latin typeface="Tw Cen MT (Body)"/>
              </a:rPr>
              <a:t>The tool performs some actions, not specified by this standard, to restore the previously saved state of the VHDL model, including the time of the next simulation cycle, Tn (the manner is not specified by this standard)</a:t>
            </a:r>
          </a:p>
          <a:p>
            <a:pPr lvl="2">
              <a:buFont typeface="Courier New" panose="02070309020205020404" pitchFamily="49" charset="0"/>
              <a:buChar char="o"/>
            </a:pPr>
            <a:r>
              <a:rPr lang="en-US" sz="1600" dirty="0">
                <a:solidFill>
                  <a:srgbClr val="000000"/>
                </a:solidFill>
                <a:latin typeface="Tw Cen MT (Body)"/>
              </a:rPr>
              <a:t>Each registered and enabled </a:t>
            </a:r>
            <a:r>
              <a:rPr lang="en-US" sz="1600" dirty="0" err="1">
                <a:solidFill>
                  <a:srgbClr val="000000"/>
                </a:solidFill>
                <a:latin typeface="Tw Cen MT (Body)"/>
              </a:rPr>
              <a:t>vhpiCbStartOfRestart</a:t>
            </a:r>
            <a:r>
              <a:rPr lang="en-US" sz="1600" dirty="0">
                <a:solidFill>
                  <a:srgbClr val="000000"/>
                </a:solidFill>
                <a:latin typeface="Tw Cen MT (Body)"/>
              </a:rPr>
              <a:t> callback is executed</a:t>
            </a:r>
          </a:p>
          <a:p>
            <a:pPr lvl="2">
              <a:buFont typeface="Courier New" panose="02070309020205020404" pitchFamily="49" charset="0"/>
              <a:buChar char="o"/>
            </a:pPr>
            <a:r>
              <a:rPr lang="en-US" sz="1600" dirty="0">
                <a:solidFill>
                  <a:srgbClr val="000000"/>
                </a:solidFill>
                <a:latin typeface="Tw Cen MT (Body)"/>
              </a:rPr>
              <a:t>Each registered and enabled </a:t>
            </a:r>
            <a:r>
              <a:rPr lang="en-US" sz="1600" dirty="0" err="1">
                <a:solidFill>
                  <a:srgbClr val="000000"/>
                </a:solidFill>
                <a:latin typeface="Tw Cen MT (Body)"/>
              </a:rPr>
              <a:t>vhpiCbEndOfRestart</a:t>
            </a:r>
            <a:r>
              <a:rPr lang="en-US" sz="1600" dirty="0">
                <a:solidFill>
                  <a:srgbClr val="000000"/>
                </a:solidFill>
                <a:latin typeface="Tw Cen MT (Body)"/>
              </a:rPr>
              <a:t> callback is executed</a:t>
            </a:r>
            <a:endParaRPr lang="en-US" sz="1800" b="0" i="0" dirty="0">
              <a:solidFill>
                <a:srgbClr val="000000"/>
              </a:solidFill>
              <a:effectLst/>
              <a:latin typeface="Tw Cen MT (Body)"/>
            </a:endParaRPr>
          </a:p>
          <a:p>
            <a:pPr marL="457200" lvl="1" indent="0">
              <a:buNone/>
            </a:pPr>
            <a:r>
              <a:rPr lang="en-US" sz="1800" b="1" i="0" dirty="0">
                <a:solidFill>
                  <a:srgbClr val="FF0000"/>
                </a:solidFill>
                <a:effectLst/>
                <a:latin typeface="Tw Cen MT (Body)"/>
              </a:rPr>
              <a:t>20.9 </a:t>
            </a:r>
            <a:r>
              <a:rPr lang="en-US" sz="1800" b="1" i="0" dirty="0" err="1">
                <a:solidFill>
                  <a:srgbClr val="000000"/>
                </a:solidFill>
                <a:effectLst/>
                <a:latin typeface="Tw Cen MT (Body)"/>
              </a:rPr>
              <a:t>vhpiResetPhase</a:t>
            </a:r>
            <a:r>
              <a:rPr lang="en-US" sz="1800" b="1" i="0" dirty="0">
                <a:solidFill>
                  <a:srgbClr val="000000"/>
                </a:solidFill>
                <a:effectLst/>
                <a:latin typeface="Tw Cen MT (Body)"/>
              </a:rPr>
              <a:t>: </a:t>
            </a:r>
            <a:r>
              <a:rPr lang="en-US" sz="1800" b="0" i="0" dirty="0">
                <a:solidFill>
                  <a:srgbClr val="000000"/>
                </a:solidFill>
                <a:effectLst/>
                <a:latin typeface="Tw Cen MT (Body)"/>
              </a:rPr>
              <a:t>A VHDL model is being restarted from the state it was in at the end of initialization</a:t>
            </a:r>
          </a:p>
          <a:p>
            <a:pPr lvl="2">
              <a:buFont typeface="Courier New" panose="02070309020205020404" pitchFamily="49" charset="0"/>
              <a:buChar char="o"/>
            </a:pPr>
            <a:r>
              <a:rPr lang="en-US" sz="1600" dirty="0">
                <a:solidFill>
                  <a:srgbClr val="000000"/>
                </a:solidFill>
                <a:latin typeface="Tw Cen MT (Body)"/>
              </a:rPr>
              <a:t>Each registered and enabled </a:t>
            </a:r>
            <a:r>
              <a:rPr lang="en-US" sz="1600" dirty="0" err="1">
                <a:solidFill>
                  <a:srgbClr val="000000"/>
                </a:solidFill>
                <a:latin typeface="Tw Cen MT (Body)"/>
              </a:rPr>
              <a:t>vhpiCbStartOfReset</a:t>
            </a:r>
            <a:r>
              <a:rPr lang="en-US" sz="1600" dirty="0">
                <a:solidFill>
                  <a:srgbClr val="000000"/>
                </a:solidFill>
                <a:latin typeface="Tw Cen MT (Body)"/>
              </a:rPr>
              <a:t> callback is executed</a:t>
            </a:r>
          </a:p>
          <a:p>
            <a:pPr lvl="2">
              <a:buFont typeface="Courier New" panose="02070309020205020404" pitchFamily="49" charset="0"/>
              <a:buChar char="o"/>
            </a:pPr>
            <a:r>
              <a:rPr lang="en-US" sz="1600" dirty="0">
                <a:solidFill>
                  <a:srgbClr val="000000"/>
                </a:solidFill>
                <a:latin typeface="Tw Cen MT (Body)"/>
              </a:rPr>
              <a:t>All callbacks except </a:t>
            </a:r>
            <a:r>
              <a:rPr lang="en-US" sz="1600" dirty="0" err="1">
                <a:solidFill>
                  <a:srgbClr val="000000"/>
                </a:solidFill>
                <a:latin typeface="Tw Cen MT (Body)"/>
              </a:rPr>
              <a:t>vhpiCbEndOfReset</a:t>
            </a:r>
            <a:r>
              <a:rPr lang="en-US" sz="1600" dirty="0">
                <a:solidFill>
                  <a:srgbClr val="000000"/>
                </a:solidFill>
                <a:latin typeface="Tw Cen MT (Body)"/>
              </a:rPr>
              <a:t> callbacks are removed</a:t>
            </a:r>
          </a:p>
          <a:p>
            <a:pPr lvl="2">
              <a:buFont typeface="Courier New" panose="02070309020205020404" pitchFamily="49" charset="0"/>
              <a:buChar char="o"/>
            </a:pPr>
            <a:r>
              <a:rPr lang="en-US" sz="1600" dirty="0">
                <a:solidFill>
                  <a:srgbClr val="000000"/>
                </a:solidFill>
                <a:latin typeface="Tw Cen MT (Body)"/>
              </a:rPr>
              <a:t>The projected output waveform of each driver is reset to its initial contents</a:t>
            </a:r>
          </a:p>
          <a:p>
            <a:pPr lvl="2">
              <a:buFont typeface="Courier New" panose="02070309020205020404" pitchFamily="49" charset="0"/>
              <a:buChar char="o"/>
            </a:pPr>
            <a:r>
              <a:rPr lang="en-US" sz="1600" dirty="0">
                <a:solidFill>
                  <a:srgbClr val="000000"/>
                </a:solidFill>
                <a:latin typeface="Tw Cen MT (Body)"/>
              </a:rPr>
              <a:t>The current time, Tc, is reset to be 0 ns</a:t>
            </a:r>
          </a:p>
          <a:p>
            <a:pPr lvl="2">
              <a:buFont typeface="Courier New" panose="02070309020205020404" pitchFamily="49" charset="0"/>
              <a:buChar char="o"/>
            </a:pPr>
            <a:r>
              <a:rPr lang="en-US" sz="1600" dirty="0">
                <a:solidFill>
                  <a:srgbClr val="000000"/>
                </a:solidFill>
                <a:latin typeface="Tw Cen MT (Body)"/>
              </a:rPr>
              <a:t>Each registered and enabled </a:t>
            </a:r>
            <a:r>
              <a:rPr lang="en-US" sz="1600" dirty="0" err="1">
                <a:solidFill>
                  <a:srgbClr val="000000"/>
                </a:solidFill>
                <a:latin typeface="Tw Cen MT (Body)"/>
              </a:rPr>
              <a:t>vhpiCbEndOfReset</a:t>
            </a:r>
            <a:r>
              <a:rPr lang="en-US" sz="1600" dirty="0">
                <a:solidFill>
                  <a:srgbClr val="000000"/>
                </a:solidFill>
                <a:latin typeface="Tw Cen MT (Body)"/>
              </a:rPr>
              <a:t> callback is executed</a:t>
            </a:r>
            <a:endParaRPr lang="en-US" sz="1600" b="0" i="0" dirty="0">
              <a:solidFill>
                <a:srgbClr val="000000"/>
              </a:solidFill>
              <a:effectLst/>
              <a:latin typeface="Tw Cen MT (Body)"/>
            </a:endParaRPr>
          </a:p>
          <a:p>
            <a:pPr marL="457200" lvl="1" indent="0">
              <a:buNone/>
            </a:pPr>
            <a:r>
              <a:rPr lang="en-US" sz="1800" b="1" i="0" dirty="0">
                <a:solidFill>
                  <a:srgbClr val="FF0000"/>
                </a:solidFill>
                <a:effectLst/>
                <a:latin typeface="Tw Cen MT (Body)"/>
              </a:rPr>
              <a:t>20.10 </a:t>
            </a:r>
            <a:r>
              <a:rPr lang="en-US" sz="1800" b="1" i="0" dirty="0" err="1">
                <a:solidFill>
                  <a:srgbClr val="000000"/>
                </a:solidFill>
                <a:effectLst/>
                <a:latin typeface="Tw Cen MT (Body)"/>
              </a:rPr>
              <a:t>vhpiTerminationPhase</a:t>
            </a:r>
            <a:r>
              <a:rPr lang="en-US" sz="1800" b="1" i="0" dirty="0">
                <a:solidFill>
                  <a:srgbClr val="000000"/>
                </a:solidFill>
                <a:effectLst/>
                <a:latin typeface="Tw Cen MT (Body)"/>
              </a:rPr>
              <a:t>: </a:t>
            </a:r>
            <a:r>
              <a:rPr lang="en-US" sz="1800" b="0" i="0" dirty="0">
                <a:solidFill>
                  <a:srgbClr val="000000"/>
                </a:solidFill>
                <a:effectLst/>
                <a:latin typeface="Tw Cen MT (Body)"/>
              </a:rPr>
              <a:t>The tool is terminating</a:t>
            </a:r>
            <a:r>
              <a:rPr lang="en-US" sz="1800" dirty="0">
                <a:latin typeface="Tw Cen MT (Body)"/>
              </a:rPr>
              <a:t> </a:t>
            </a:r>
            <a:br>
              <a:rPr lang="en-US" sz="400" dirty="0"/>
            </a:br>
            <a:br>
              <a:rPr lang="en-US" sz="400" dirty="0">
                <a:latin typeface="Tw Cen MT (Body)"/>
              </a:rPr>
            </a:br>
            <a:br>
              <a:rPr lang="en-US" sz="8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
        <p:nvSpPr>
          <p:cNvPr id="8" name="Content Placeholder 2">
            <a:extLst>
              <a:ext uri="{FF2B5EF4-FFF2-40B4-BE49-F238E27FC236}">
                <a16:creationId xmlns:a16="http://schemas.microsoft.com/office/drawing/2014/main" id="{35E2466A-A225-82DF-2448-863DF771C8A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20. </a:t>
            </a:r>
            <a:r>
              <a:rPr lang="en-GB" sz="4000" b="1" dirty="0">
                <a:solidFill>
                  <a:schemeClr val="bg1"/>
                </a:solidFill>
                <a:latin typeface="Tw Cen MT (Body)"/>
                <a:ea typeface="+mj-ea"/>
                <a:cs typeface="Times New Roman" panose="02020603050405020304" pitchFamily="18" charset="0"/>
              </a:rPr>
              <a:t>V</a:t>
            </a:r>
            <a:r>
              <a:rPr lang="en-GB" sz="4000" b="1" dirty="0">
                <a:solidFill>
                  <a:schemeClr val="bg1"/>
                </a:solidFill>
                <a:latin typeface="Tw Cen MT (Body)"/>
                <a:cs typeface="Times New Roman" panose="02020603050405020304" pitchFamily="18" charset="0"/>
              </a:rPr>
              <a:t>HPI TOOL EXECUTION</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96780514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5EA84DA-2F9E-CC7C-0A53-1343BCCE1802}"/>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7EE9A75-106A-68B0-E07C-1147C3F05FB9}"/>
              </a:ext>
            </a:extLst>
          </p:cNvPr>
          <p:cNvSpPr>
            <a:spLocks noGrp="1"/>
          </p:cNvSpPr>
          <p:nvPr>
            <p:ph idx="1"/>
          </p:nvPr>
        </p:nvSpPr>
        <p:spPr>
          <a:xfrm>
            <a:off x="824732" y="1003706"/>
            <a:ext cx="10724247" cy="4683838"/>
          </a:xfrm>
        </p:spPr>
        <p:txBody>
          <a:bodyPr>
            <a:noAutofit/>
          </a:bodyPr>
          <a:lstStyle/>
          <a:p>
            <a:pPr lvl="1">
              <a:lnSpc>
                <a:spcPct val="110000"/>
              </a:lnSpc>
            </a:pPr>
            <a:r>
              <a:rPr lang="en-US" sz="2100" b="0" i="0" dirty="0">
                <a:solidFill>
                  <a:srgbClr val="000000"/>
                </a:solidFill>
                <a:effectLst/>
                <a:latin typeface="Tw Cen MT (Body)"/>
              </a:rPr>
              <a:t>A </a:t>
            </a:r>
            <a:r>
              <a:rPr lang="en-US" sz="2100" b="0" i="1" dirty="0">
                <a:solidFill>
                  <a:srgbClr val="000000"/>
                </a:solidFill>
                <a:effectLst/>
                <a:latin typeface="Tw Cen MT (Body)"/>
              </a:rPr>
              <a:t>callback </a:t>
            </a:r>
            <a:r>
              <a:rPr lang="en-US" sz="2100" b="0" i="0" dirty="0">
                <a:solidFill>
                  <a:srgbClr val="000000"/>
                </a:solidFill>
                <a:effectLst/>
                <a:latin typeface="Tw Cen MT (Body)"/>
              </a:rPr>
              <a:t>is a mechanism for a VHPI program to gain control during tool execution</a:t>
            </a:r>
          </a:p>
          <a:p>
            <a:pPr lvl="1">
              <a:lnSpc>
                <a:spcPct val="110000"/>
              </a:lnSpc>
            </a:pPr>
            <a:r>
              <a:rPr lang="en-US" sz="2100" dirty="0">
                <a:solidFill>
                  <a:srgbClr val="000000"/>
                </a:solidFill>
                <a:latin typeface="Tw Cen MT (Body)"/>
              </a:rPr>
              <a:t>A VHPI program registers a callback, providing to the tool a reference to a callback function and a callback reason, specification of an event or events that may trigger execution of the callback function by the tool</a:t>
            </a:r>
          </a:p>
          <a:p>
            <a:pPr lvl="1">
              <a:lnSpc>
                <a:spcPct val="110000"/>
              </a:lnSpc>
            </a:pPr>
            <a:r>
              <a:rPr lang="en-US" sz="2100" dirty="0">
                <a:solidFill>
                  <a:srgbClr val="000000"/>
                </a:solidFill>
                <a:latin typeface="Tw Cen MT (Body)"/>
              </a:rPr>
              <a:t>Depending on the callback reason, a callback is either a one-time callback, meaning that the callback function is triggered at most once, or a repetitive callback, meaning that the callback function may be triggered multiple times</a:t>
            </a:r>
          </a:p>
          <a:p>
            <a:pPr lvl="1"/>
            <a:r>
              <a:rPr lang="en-US" sz="2100" b="0" i="0" dirty="0">
                <a:solidFill>
                  <a:srgbClr val="000000"/>
                </a:solidFill>
                <a:effectLst/>
                <a:latin typeface="Tw Cen MT (Body)"/>
              </a:rPr>
              <a:t>A callback is in one of three states:</a:t>
            </a:r>
          </a:p>
          <a:p>
            <a:pPr lvl="2">
              <a:buFont typeface="Courier New" panose="02070309020205020404" pitchFamily="49" charset="0"/>
              <a:buChar char="o"/>
            </a:pPr>
            <a:r>
              <a:rPr lang="en-US" sz="2100" b="1" i="1" dirty="0">
                <a:solidFill>
                  <a:srgbClr val="000000"/>
                </a:solidFill>
                <a:latin typeface="Tw Cen MT (Body)"/>
              </a:rPr>
              <a:t>Enabled</a:t>
            </a:r>
            <a:r>
              <a:rPr lang="en-US" sz="2100" i="1" dirty="0">
                <a:solidFill>
                  <a:srgbClr val="000000"/>
                </a:solidFill>
                <a:latin typeface="Tw Cen MT (Body)"/>
              </a:rPr>
              <a:t>  </a:t>
            </a:r>
            <a:r>
              <a:rPr lang="en-US" sz="600" i="1" dirty="0">
                <a:solidFill>
                  <a:srgbClr val="000000"/>
                </a:solidFill>
                <a:latin typeface="Tw Cen MT (Body)"/>
              </a:rPr>
              <a:t>  </a:t>
            </a:r>
            <a:r>
              <a:rPr lang="en-US" sz="2100" dirty="0">
                <a:solidFill>
                  <a:srgbClr val="000000"/>
                </a:solidFill>
                <a:latin typeface="Tw Cen MT (Body)"/>
              </a:rPr>
              <a:t>= the callback function will be called if the trigger event occurs</a:t>
            </a:r>
          </a:p>
          <a:p>
            <a:pPr lvl="2">
              <a:buFont typeface="Courier New" panose="02070309020205020404" pitchFamily="49" charset="0"/>
              <a:buChar char="o"/>
            </a:pPr>
            <a:r>
              <a:rPr lang="en-US" sz="2100" b="1" i="1" dirty="0">
                <a:solidFill>
                  <a:srgbClr val="000000"/>
                </a:solidFill>
                <a:effectLst/>
                <a:latin typeface="Tw Cen MT (Body)"/>
              </a:rPr>
              <a:t>Disabled</a:t>
            </a:r>
            <a:r>
              <a:rPr lang="en-US" sz="2100" b="0" i="1" dirty="0">
                <a:solidFill>
                  <a:srgbClr val="000000"/>
                </a:solidFill>
                <a:effectLst/>
                <a:latin typeface="Tw Cen MT (Body)"/>
              </a:rPr>
              <a:t> </a:t>
            </a:r>
            <a:r>
              <a:rPr lang="en-US" sz="500" i="1" dirty="0">
                <a:solidFill>
                  <a:srgbClr val="000000"/>
                </a:solidFill>
                <a:latin typeface="Tw Cen MT (Body)"/>
              </a:rPr>
              <a:t> </a:t>
            </a:r>
            <a:r>
              <a:rPr lang="en-US" sz="2100" b="0" i="0" dirty="0">
                <a:solidFill>
                  <a:srgbClr val="000000"/>
                </a:solidFill>
                <a:effectLst/>
                <a:latin typeface="Tw Cen MT (Body)"/>
              </a:rPr>
              <a:t>= the callback function will not be called if the trigger event occurs</a:t>
            </a:r>
          </a:p>
          <a:p>
            <a:pPr lvl="2">
              <a:buFont typeface="Courier New" panose="02070309020205020404" pitchFamily="49" charset="0"/>
              <a:buChar char="o"/>
            </a:pPr>
            <a:r>
              <a:rPr lang="en-US" sz="2100" b="1" i="1" dirty="0">
                <a:solidFill>
                  <a:srgbClr val="000000"/>
                </a:solidFill>
                <a:effectLst/>
                <a:latin typeface="Tw Cen MT (Body)"/>
              </a:rPr>
              <a:t>Mature</a:t>
            </a:r>
            <a:r>
              <a:rPr lang="en-US" sz="2100" b="0" i="1" dirty="0">
                <a:solidFill>
                  <a:srgbClr val="000000"/>
                </a:solidFill>
                <a:effectLst/>
                <a:latin typeface="Tw Cen MT (Body)"/>
              </a:rPr>
              <a:t>   </a:t>
            </a:r>
            <a:r>
              <a:rPr lang="en-US" sz="2100" b="0" i="0" dirty="0">
                <a:solidFill>
                  <a:srgbClr val="000000"/>
                </a:solidFill>
                <a:effectLst/>
                <a:latin typeface="Tw Cen MT (Body)"/>
              </a:rPr>
              <a:t>= the callback is a one-time callback whose trigger event has occurred</a:t>
            </a:r>
            <a:br>
              <a:rPr lang="en-US" sz="850" dirty="0">
                <a:latin typeface="Tw Cen MT (Body)"/>
              </a:rPr>
            </a:br>
            <a:br>
              <a:rPr lang="en-US" sz="1000" dirty="0">
                <a:latin typeface="Tw Cen MT (Body)"/>
              </a:rPr>
            </a:br>
            <a:br>
              <a:rPr lang="en-US" sz="14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
        <p:nvSpPr>
          <p:cNvPr id="8" name="Content Placeholder 2">
            <a:extLst>
              <a:ext uri="{FF2B5EF4-FFF2-40B4-BE49-F238E27FC236}">
                <a16:creationId xmlns:a16="http://schemas.microsoft.com/office/drawing/2014/main" id="{4AF50BEC-84B4-BC54-7FDC-1DBB24BEE7FF}"/>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21. </a:t>
            </a:r>
            <a:r>
              <a:rPr lang="en-GB" sz="4000" b="1" dirty="0">
                <a:solidFill>
                  <a:schemeClr val="bg1"/>
                </a:solidFill>
                <a:latin typeface="Tw Cen MT (Body)"/>
                <a:ea typeface="+mj-ea"/>
                <a:cs typeface="Times New Roman" panose="02020603050405020304" pitchFamily="18" charset="0"/>
              </a:rPr>
              <a:t>V</a:t>
            </a:r>
            <a:r>
              <a:rPr lang="en-GB" sz="4000" b="1" dirty="0">
                <a:solidFill>
                  <a:schemeClr val="bg1"/>
                </a:solidFill>
                <a:latin typeface="Tw Cen MT (Body)"/>
                <a:cs typeface="Times New Roman" panose="02020603050405020304" pitchFamily="18" charset="0"/>
              </a:rPr>
              <a:t>HPI CALLBACKS</a:t>
            </a:r>
            <a:endParaRPr lang="en-GB" sz="40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63D322A2-4AA9-8377-053E-8A0CCF51BBD1}"/>
              </a:ext>
            </a:extLst>
          </p:cNvPr>
          <p:cNvSpPr txBox="1">
            <a:spLocks/>
          </p:cNvSpPr>
          <p:nvPr/>
        </p:nvSpPr>
        <p:spPr bwMode="auto">
          <a:xfrm>
            <a:off x="-1" y="61182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21.1 </a:t>
            </a:r>
            <a:r>
              <a:rPr lang="en-GB" sz="2400" b="1" dirty="0">
                <a:solidFill>
                  <a:schemeClr val="bg1"/>
                </a:solidFill>
                <a:latin typeface="Tw Cen MT (Body)"/>
                <a:ea typeface="+mj-ea"/>
                <a:cs typeface="Times New Roman" panose="02020603050405020304" pitchFamily="18" charset="0"/>
              </a:rPr>
              <a:t>General</a:t>
            </a:r>
            <a:endParaRPr lang="en-GB" sz="24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73746719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1E83E3F-7118-32B0-F657-5C72B0305623}"/>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E0863ADF-397A-6093-8CC7-BD13BBDCB402}"/>
              </a:ext>
            </a:extLst>
          </p:cNvPr>
          <p:cNvSpPr>
            <a:spLocks noGrp="1"/>
          </p:cNvSpPr>
          <p:nvPr>
            <p:ph idx="1"/>
          </p:nvPr>
        </p:nvSpPr>
        <p:spPr>
          <a:xfrm>
            <a:off x="824732" y="1003706"/>
            <a:ext cx="10724247" cy="4683838"/>
          </a:xfrm>
        </p:spPr>
        <p:txBody>
          <a:bodyPr>
            <a:noAutofit/>
          </a:bodyPr>
          <a:lstStyle/>
          <a:p>
            <a:pPr lvl="1">
              <a:lnSpc>
                <a:spcPct val="110000"/>
              </a:lnSpc>
            </a:pPr>
            <a:r>
              <a:rPr lang="en-US" sz="1900" b="0" i="0" dirty="0">
                <a:solidFill>
                  <a:srgbClr val="000000"/>
                </a:solidFill>
                <a:effectLst/>
                <a:latin typeface="Tw Cen MT (Body)"/>
              </a:rPr>
              <a:t>A callback is represented in the VHPI information model by an object of class </a:t>
            </a:r>
            <a:r>
              <a:rPr lang="en-US" sz="1900" b="1" i="0" dirty="0">
                <a:solidFill>
                  <a:srgbClr val="000000"/>
                </a:solidFill>
                <a:effectLst/>
                <a:latin typeface="Tw Cen MT (Body)"/>
              </a:rPr>
              <a:t>callback</a:t>
            </a:r>
          </a:p>
          <a:p>
            <a:pPr lvl="1">
              <a:lnSpc>
                <a:spcPct val="110000"/>
              </a:lnSpc>
            </a:pPr>
            <a:r>
              <a:rPr lang="en-US" sz="1900" b="0" i="0" dirty="0">
                <a:solidFill>
                  <a:srgbClr val="000000"/>
                </a:solidFill>
                <a:effectLst/>
                <a:latin typeface="Tw Cen MT (Body)"/>
              </a:rPr>
              <a:t>A VHPI program can obtain a handle to a callback object by navigating the information model</a:t>
            </a:r>
          </a:p>
          <a:p>
            <a:pPr lvl="1">
              <a:lnSpc>
                <a:spcPct val="110000"/>
              </a:lnSpc>
            </a:pPr>
            <a:r>
              <a:rPr lang="en-US" sz="1900" b="0" i="0" dirty="0">
                <a:solidFill>
                  <a:srgbClr val="000000"/>
                </a:solidFill>
                <a:effectLst/>
                <a:latin typeface="Tw Cen MT (Body)"/>
              </a:rPr>
              <a:t>The VHPI provides functions to register, remove, enable, and disable callbacks and to access information about callbacks</a:t>
            </a:r>
            <a:br>
              <a:rPr lang="en-US" sz="14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
        <p:nvSpPr>
          <p:cNvPr id="8" name="Content Placeholder 2">
            <a:extLst>
              <a:ext uri="{FF2B5EF4-FFF2-40B4-BE49-F238E27FC236}">
                <a16:creationId xmlns:a16="http://schemas.microsoft.com/office/drawing/2014/main" id="{EE677386-91F5-9434-A0E8-AABA4424BB43}"/>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21. </a:t>
            </a:r>
            <a:r>
              <a:rPr lang="en-GB" sz="4000" b="1" dirty="0">
                <a:solidFill>
                  <a:schemeClr val="bg1"/>
                </a:solidFill>
                <a:latin typeface="Tw Cen MT (Body)"/>
                <a:ea typeface="+mj-ea"/>
                <a:cs typeface="Times New Roman" panose="02020603050405020304" pitchFamily="18" charset="0"/>
              </a:rPr>
              <a:t>V</a:t>
            </a:r>
            <a:r>
              <a:rPr lang="en-GB" sz="4000" b="1" dirty="0">
                <a:solidFill>
                  <a:schemeClr val="bg1"/>
                </a:solidFill>
                <a:latin typeface="Tw Cen MT (Body)"/>
                <a:cs typeface="Times New Roman" panose="02020603050405020304" pitchFamily="18" charset="0"/>
              </a:rPr>
              <a:t>HPI CALLBACKS</a:t>
            </a:r>
            <a:endParaRPr lang="en-GB" sz="40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FD0986F0-0372-CE9C-70EB-D5C4393C440A}"/>
              </a:ext>
            </a:extLst>
          </p:cNvPr>
          <p:cNvSpPr txBox="1">
            <a:spLocks/>
          </p:cNvSpPr>
          <p:nvPr/>
        </p:nvSpPr>
        <p:spPr bwMode="auto">
          <a:xfrm>
            <a:off x="-1" y="61182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21.2 </a:t>
            </a:r>
            <a:r>
              <a:rPr lang="en-GB" sz="2400" b="1" dirty="0">
                <a:solidFill>
                  <a:schemeClr val="bg1"/>
                </a:solidFill>
                <a:latin typeface="Tw Cen MT (Body)"/>
                <a:ea typeface="+mj-ea"/>
                <a:cs typeface="Times New Roman" panose="02020603050405020304" pitchFamily="18" charset="0"/>
              </a:rPr>
              <a:t>Callback Functions</a:t>
            </a:r>
            <a:endParaRPr lang="en-GB" sz="2400" b="1" i="1" dirty="0">
              <a:solidFill>
                <a:schemeClr val="bg1"/>
              </a:solidFill>
              <a:latin typeface="Tw Cen MT (Body)"/>
              <a:cs typeface="Times New Roman" panose="02020603050405020304" pitchFamily="18" charset="0"/>
            </a:endParaRPr>
          </a:p>
        </p:txBody>
      </p:sp>
      <p:grpSp>
        <p:nvGrpSpPr>
          <p:cNvPr id="11" name="Group 10">
            <a:extLst>
              <a:ext uri="{FF2B5EF4-FFF2-40B4-BE49-F238E27FC236}">
                <a16:creationId xmlns:a16="http://schemas.microsoft.com/office/drawing/2014/main" id="{2C422475-9778-05DD-726C-D29E088C58F6}"/>
              </a:ext>
            </a:extLst>
          </p:cNvPr>
          <p:cNvGrpSpPr/>
          <p:nvPr/>
        </p:nvGrpSpPr>
        <p:grpSpPr>
          <a:xfrm>
            <a:off x="1168" y="2453689"/>
            <a:ext cx="12190832" cy="5119224"/>
            <a:chOff x="1168" y="2993614"/>
            <a:chExt cx="12190832" cy="5119224"/>
          </a:xfrm>
        </p:grpSpPr>
        <p:sp>
          <p:nvSpPr>
            <p:cNvPr id="9" name="Content Placeholder 2">
              <a:extLst>
                <a:ext uri="{FF2B5EF4-FFF2-40B4-BE49-F238E27FC236}">
                  <a16:creationId xmlns:a16="http://schemas.microsoft.com/office/drawing/2014/main" id="{C0A518F5-5CEC-ABAE-90B2-4B1ED7C62144}"/>
                </a:ext>
              </a:extLst>
            </p:cNvPr>
            <p:cNvSpPr txBox="1">
              <a:spLocks/>
            </p:cNvSpPr>
            <p:nvPr/>
          </p:nvSpPr>
          <p:spPr bwMode="auto">
            <a:xfrm>
              <a:off x="1168" y="29936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21.3 </a:t>
              </a:r>
              <a:r>
                <a:rPr lang="en-GB" sz="2400" b="1" dirty="0">
                  <a:solidFill>
                    <a:schemeClr val="bg1"/>
                  </a:solidFill>
                  <a:latin typeface="Tw Cen MT (Body)"/>
                  <a:ea typeface="+mj-ea"/>
                  <a:cs typeface="Times New Roman" panose="02020603050405020304" pitchFamily="18" charset="0"/>
                </a:rPr>
                <a:t>Callback Reasons</a:t>
              </a:r>
              <a:endParaRPr lang="en-GB" sz="2400" b="1" i="1" dirty="0">
                <a:solidFill>
                  <a:schemeClr val="bg1"/>
                </a:solidFill>
                <a:latin typeface="Tw Cen MT (Body)"/>
                <a:cs typeface="Times New Roman" panose="02020603050405020304" pitchFamily="18" charset="0"/>
              </a:endParaRPr>
            </a:p>
          </p:txBody>
        </p:sp>
        <p:sp>
          <p:nvSpPr>
            <p:cNvPr id="10" name="Content Placeholder 2">
              <a:extLst>
                <a:ext uri="{FF2B5EF4-FFF2-40B4-BE49-F238E27FC236}">
                  <a16:creationId xmlns:a16="http://schemas.microsoft.com/office/drawing/2014/main" id="{13B7AF55-2C41-EEE3-75BA-7224BCBE486B}"/>
                </a:ext>
              </a:extLst>
            </p:cNvPr>
            <p:cNvSpPr txBox="1">
              <a:spLocks/>
            </p:cNvSpPr>
            <p:nvPr/>
          </p:nvSpPr>
          <p:spPr>
            <a:xfrm>
              <a:off x="863921" y="3429000"/>
              <a:ext cx="10724247" cy="468383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nSpc>
                  <a:spcPct val="110000"/>
                </a:lnSpc>
              </a:pPr>
              <a:r>
                <a:rPr lang="en-US" sz="1900" dirty="0">
                  <a:solidFill>
                    <a:srgbClr val="000000"/>
                  </a:solidFill>
                  <a:latin typeface="Tw Cen MT (Body)"/>
                </a:rPr>
                <a:t>Callback reasons are identified by enumeration constants, defined in the VHPI include file, whose names start with the characters </a:t>
              </a:r>
              <a:r>
                <a:rPr lang="en-US" sz="1900" b="1" dirty="0" err="1">
                  <a:solidFill>
                    <a:srgbClr val="000000"/>
                  </a:solidFill>
                  <a:latin typeface="Tw Cen MT (Body)"/>
                </a:rPr>
                <a:t>vhpiCb</a:t>
              </a:r>
              <a:endParaRPr lang="en-US" sz="1900" b="1" dirty="0">
                <a:solidFill>
                  <a:srgbClr val="000000"/>
                </a:solidFill>
                <a:latin typeface="Tw Cen MT (Body)"/>
              </a:endParaRPr>
            </a:p>
            <a:p>
              <a:pPr lvl="1">
                <a:lnSpc>
                  <a:spcPct val="110000"/>
                </a:lnSpc>
              </a:pPr>
              <a:r>
                <a:rPr lang="en-US" sz="1900" dirty="0">
                  <a:solidFill>
                    <a:srgbClr val="000000"/>
                  </a:solidFill>
                  <a:latin typeface="Tw Cen MT (Body)"/>
                </a:rPr>
                <a:t>The term </a:t>
              </a:r>
              <a:r>
                <a:rPr lang="en-US" sz="1900" b="1" i="1" dirty="0">
                  <a:solidFill>
                    <a:srgbClr val="000000"/>
                  </a:solidFill>
                  <a:latin typeface="Tw Cen MT (Body)"/>
                </a:rPr>
                <a:t>callback</a:t>
              </a:r>
              <a:r>
                <a:rPr lang="en-US" sz="1900" dirty="0">
                  <a:solidFill>
                    <a:srgbClr val="000000"/>
                  </a:solidFill>
                  <a:latin typeface="Tw Cen MT (Body)"/>
                </a:rPr>
                <a:t> qualified with an enumeration constant identifying a callback reason refers to a callback that is registered with the reason identified by the enumeration constant</a:t>
              </a:r>
            </a:p>
            <a:p>
              <a:pPr lvl="1">
                <a:lnSpc>
                  <a:spcPct val="110000"/>
                </a:lnSpc>
              </a:pPr>
              <a:r>
                <a:rPr lang="en-US" sz="1900" dirty="0">
                  <a:solidFill>
                    <a:srgbClr val="000000"/>
                  </a:solidFill>
                  <a:latin typeface="Tw Cen MT (Body)"/>
                </a:rPr>
                <a:t>This subclause specifies the values required, if any, in the </a:t>
              </a:r>
              <a:r>
                <a:rPr lang="en-US" sz="1900" b="1" dirty="0">
                  <a:solidFill>
                    <a:srgbClr val="000000"/>
                  </a:solidFill>
                  <a:latin typeface="Tw Cen MT (Body)"/>
                </a:rPr>
                <a:t>obj</a:t>
              </a:r>
              <a:r>
                <a:rPr lang="en-US" sz="1900" dirty="0">
                  <a:solidFill>
                    <a:srgbClr val="000000"/>
                  </a:solidFill>
                  <a:latin typeface="Tw Cen MT (Body)"/>
                </a:rPr>
                <a:t>, </a:t>
              </a:r>
              <a:r>
                <a:rPr lang="en-US" sz="1900" b="1" dirty="0">
                  <a:solidFill>
                    <a:srgbClr val="000000"/>
                  </a:solidFill>
                  <a:latin typeface="Tw Cen MT (Body)"/>
                </a:rPr>
                <a:t>time</a:t>
              </a:r>
              <a:r>
                <a:rPr lang="en-US" sz="1900" dirty="0">
                  <a:solidFill>
                    <a:srgbClr val="000000"/>
                  </a:solidFill>
                  <a:latin typeface="Tw Cen MT (Body)"/>
                </a:rPr>
                <a:t>, and </a:t>
              </a:r>
              <a:r>
                <a:rPr lang="en-US" sz="1900" b="1" dirty="0">
                  <a:solidFill>
                    <a:srgbClr val="000000"/>
                  </a:solidFill>
                  <a:latin typeface="Tw Cen MT (Body)"/>
                </a:rPr>
                <a:t>value</a:t>
              </a:r>
              <a:r>
                <a:rPr lang="en-US" sz="1900" dirty="0">
                  <a:solidFill>
                    <a:srgbClr val="000000"/>
                  </a:solidFill>
                  <a:latin typeface="Tw Cen MT (Body)"/>
                </a:rPr>
                <a:t> members of the callback data structure provided by a VHPI program upon registration of a callback for each reason</a:t>
              </a:r>
            </a:p>
            <a:p>
              <a:pPr lvl="1">
                <a:lnSpc>
                  <a:spcPct val="110000"/>
                </a:lnSpc>
              </a:pPr>
              <a:r>
                <a:rPr lang="en-US" sz="1900" b="0" i="0" dirty="0">
                  <a:solidFill>
                    <a:srgbClr val="000000"/>
                  </a:solidFill>
                  <a:effectLst/>
                  <a:latin typeface="Tw Cen MT (Body)"/>
                </a:rPr>
                <a:t>If a VHPI program provides a pointer to a time structure in the </a:t>
              </a:r>
              <a:r>
                <a:rPr lang="en-US" sz="1900" b="1" i="0" dirty="0">
                  <a:solidFill>
                    <a:srgbClr val="000000"/>
                  </a:solidFill>
                  <a:effectLst/>
                  <a:latin typeface="Tw Cen MT (Body)"/>
                </a:rPr>
                <a:t>time</a:t>
              </a:r>
              <a:r>
                <a:rPr lang="en-US" sz="1900" b="0" i="0" dirty="0">
                  <a:solidFill>
                    <a:srgbClr val="000000"/>
                  </a:solidFill>
                  <a:effectLst/>
                  <a:latin typeface="Tw Cen MT (Body)"/>
                </a:rPr>
                <a:t> member of a callback data structure, the VHPI program shall allocate the memory for the time structure</a:t>
              </a:r>
            </a:p>
            <a:p>
              <a:pPr lvl="1">
                <a:lnSpc>
                  <a:spcPct val="110000"/>
                </a:lnSpc>
              </a:pPr>
              <a:r>
                <a:rPr lang="en-US" sz="1900" b="0" i="0" dirty="0">
                  <a:solidFill>
                    <a:srgbClr val="000000"/>
                  </a:solidFill>
                  <a:effectLst/>
                  <a:latin typeface="Tw Cen MT (Body)"/>
                </a:rPr>
                <a:t>Similarly, if a VHPI program provides a pointer to a value structure in the </a:t>
              </a:r>
              <a:r>
                <a:rPr lang="en-US" sz="1900" b="1" i="0" dirty="0">
                  <a:solidFill>
                    <a:srgbClr val="000000"/>
                  </a:solidFill>
                  <a:effectLst/>
                  <a:latin typeface="Tw Cen MT (Body)"/>
                </a:rPr>
                <a:t>value</a:t>
              </a:r>
              <a:r>
                <a:rPr lang="en-US" sz="1900" b="0" i="0" dirty="0">
                  <a:solidFill>
                    <a:srgbClr val="000000"/>
                  </a:solidFill>
                  <a:effectLst/>
                  <a:latin typeface="Tw Cen MT (Body)"/>
                </a:rPr>
                <a:t> member of a callback data structure, the VHPI program shall allocate the memory for the value structure</a:t>
              </a:r>
              <a:br>
                <a:rPr lang="en-US" sz="800" dirty="0">
                  <a:latin typeface="Tw Cen MT (Body)"/>
                </a:rPr>
              </a:br>
              <a:br>
                <a:rPr lang="en-US" sz="850" dirty="0">
                  <a:latin typeface="Tw Cen MT (Body)"/>
                </a:rPr>
              </a:br>
              <a:br>
                <a:rPr lang="en-US" sz="1000" dirty="0">
                  <a:latin typeface="Tw Cen MT (Body)"/>
                </a:rPr>
              </a:br>
              <a:br>
                <a:rPr lang="en-US" sz="1400" dirty="0">
                  <a:latin typeface="Tw Cen MT (Body)"/>
                </a:rPr>
              </a:br>
              <a:endParaRPr lang="tr-TR" altLang="tr-TR" dirty="0">
                <a:solidFill>
                  <a:schemeClr val="bg1"/>
                </a:solidFill>
                <a:latin typeface="Tw Cen MT (Body)"/>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w Cen MT (Body)"/>
                  <a:cs typeface="Times New Roman" panose="02020603050405020304" pitchFamily="18" charset="0"/>
                </a:rPr>
              </a:br>
              <a:endParaRPr lang="tr-TR" altLang="tr-TR" sz="2700" dirty="0">
                <a:solidFill>
                  <a:schemeClr val="bg1"/>
                </a:solidFill>
                <a:latin typeface="Tw Cen MT (Body)"/>
                <a:cs typeface="Times New Roman" panose="02020603050405020304" pitchFamily="18" charset="0"/>
              </a:endParaRPr>
            </a:p>
            <a:p>
              <a:pPr>
                <a:lnSpc>
                  <a:spcPct val="110000"/>
                </a:lnSpc>
              </a:pPr>
              <a:endParaRPr lang="en-US" sz="2700" dirty="0">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grpSp>
    </p:spTree>
    <p:extLst>
      <p:ext uri="{BB962C8B-B14F-4D97-AF65-F5344CB8AC3E}">
        <p14:creationId xmlns:p14="http://schemas.microsoft.com/office/powerpoint/2010/main" val="330630144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18CFF5D-7D1A-9CBD-9587-21BACEDCCCF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E6D7CA17-11BD-A1D8-CE74-B74332B0B77E}"/>
              </a:ext>
            </a:extLst>
          </p:cNvPr>
          <p:cNvSpPr>
            <a:spLocks noGrp="1"/>
          </p:cNvSpPr>
          <p:nvPr>
            <p:ph idx="1"/>
          </p:nvPr>
        </p:nvSpPr>
        <p:spPr>
          <a:xfrm>
            <a:off x="824732" y="1003706"/>
            <a:ext cx="10724247" cy="4683838"/>
          </a:xfrm>
        </p:spPr>
        <p:txBody>
          <a:bodyPr>
            <a:noAutofit/>
          </a:bodyPr>
          <a:lstStyle/>
          <a:p>
            <a:pPr lvl="1">
              <a:lnSpc>
                <a:spcPct val="110000"/>
              </a:lnSpc>
            </a:pPr>
            <a:r>
              <a:rPr lang="en-US" sz="2100" b="0" i="0" dirty="0">
                <a:solidFill>
                  <a:srgbClr val="000000"/>
                </a:solidFill>
                <a:effectLst/>
                <a:latin typeface="Tw Cen MT (Body)"/>
              </a:rPr>
              <a:t>Describes the data structures and operations provided in the VHPI for reading and updating values of objects in a VHDL model</a:t>
            </a:r>
          </a:p>
          <a:p>
            <a:pPr lvl="1">
              <a:lnSpc>
                <a:spcPct val="110000"/>
              </a:lnSpc>
            </a:pPr>
            <a:endParaRPr lang="en-US" sz="2100" dirty="0">
              <a:solidFill>
                <a:srgbClr val="000000"/>
              </a:solidFill>
              <a:latin typeface="Tw Cen MT (Body)"/>
            </a:endParaRPr>
          </a:p>
          <a:p>
            <a:pPr lvl="1">
              <a:lnSpc>
                <a:spcPct val="110000"/>
              </a:lnSpc>
            </a:pPr>
            <a:r>
              <a:rPr lang="en-US" sz="2100" dirty="0">
                <a:solidFill>
                  <a:srgbClr val="000000"/>
                </a:solidFill>
                <a:latin typeface="Tw Cen MT (Body)"/>
              </a:rPr>
              <a:t>The VHPI header file (see Annex B) defines a number of data types that are used by VHPI function which  are described in this subclause (22.2)</a:t>
            </a:r>
          </a:p>
          <a:p>
            <a:pPr lvl="1">
              <a:lnSpc>
                <a:spcPct val="110000"/>
              </a:lnSpc>
            </a:pPr>
            <a:r>
              <a:rPr lang="en-US" sz="2100" dirty="0">
                <a:solidFill>
                  <a:srgbClr val="000000"/>
                </a:solidFill>
                <a:latin typeface="Tw Cen MT (Body)"/>
              </a:rPr>
              <a:t>It is an error if a VHPI program uses a given type described in this clause to represent a VHDL scalar type, and there are position numbers in the scalar type that exceed the range of position numbers that can be represented in the given type</a:t>
            </a:r>
          </a:p>
          <a:p>
            <a:pPr lvl="1">
              <a:lnSpc>
                <a:spcPct val="110000"/>
              </a:lnSpc>
            </a:pPr>
            <a:endParaRPr lang="en-US" sz="2100" dirty="0">
              <a:solidFill>
                <a:srgbClr val="000000"/>
              </a:solidFill>
              <a:latin typeface="Tw Cen MT (Body)"/>
            </a:endParaRPr>
          </a:p>
          <a:p>
            <a:pPr lvl="1">
              <a:lnSpc>
                <a:spcPct val="110000"/>
              </a:lnSpc>
            </a:pPr>
            <a:r>
              <a:rPr lang="en-US" sz="2100" dirty="0">
                <a:solidFill>
                  <a:srgbClr val="000000"/>
                </a:solidFill>
                <a:latin typeface="Tw Cen MT (Body)"/>
              </a:rPr>
              <a:t>A VHPI program may read the value of certain objects in the design hierarchy information model using the </a:t>
            </a:r>
            <a:r>
              <a:rPr lang="en-US" sz="2100" b="1" dirty="0" err="1">
                <a:solidFill>
                  <a:srgbClr val="000000"/>
                </a:solidFill>
                <a:latin typeface="Tw Cen MT (Body)"/>
              </a:rPr>
              <a:t>vhpi_get_value</a:t>
            </a:r>
            <a:r>
              <a:rPr lang="en-US" sz="2100" b="1" dirty="0">
                <a:solidFill>
                  <a:srgbClr val="000000"/>
                </a:solidFill>
                <a:latin typeface="Tw Cen MT (Body)"/>
              </a:rPr>
              <a:t> </a:t>
            </a:r>
            <a:r>
              <a:rPr lang="en-US" sz="2100" dirty="0">
                <a:solidFill>
                  <a:srgbClr val="000000"/>
                </a:solidFill>
                <a:latin typeface="Tw Cen MT (Body)"/>
              </a:rPr>
              <a:t>function (see 23.19)</a:t>
            </a:r>
          </a:p>
          <a:p>
            <a:pPr lvl="1">
              <a:lnSpc>
                <a:spcPct val="110000"/>
              </a:lnSpc>
            </a:pPr>
            <a:r>
              <a:rPr lang="en-US" sz="2100" dirty="0">
                <a:solidFill>
                  <a:srgbClr val="000000"/>
                </a:solidFill>
                <a:latin typeface="Tw Cen MT (Body)"/>
              </a:rPr>
              <a:t>The objects for which it is legal to read the value are: an object of class </a:t>
            </a:r>
            <a:r>
              <a:rPr lang="en-US" sz="2100" b="1" dirty="0">
                <a:solidFill>
                  <a:srgbClr val="000000"/>
                </a:solidFill>
                <a:latin typeface="Tw Cen MT (Body)"/>
              </a:rPr>
              <a:t>name</a:t>
            </a:r>
            <a:r>
              <a:rPr lang="en-US" sz="2100" dirty="0">
                <a:solidFill>
                  <a:srgbClr val="000000"/>
                </a:solidFill>
                <a:latin typeface="Tw Cen MT (Body)"/>
              </a:rPr>
              <a:t> or </a:t>
            </a:r>
            <a:r>
              <a:rPr lang="en-US" sz="2100" b="1" dirty="0">
                <a:solidFill>
                  <a:srgbClr val="000000"/>
                </a:solidFill>
                <a:latin typeface="Tw Cen MT (Body)"/>
              </a:rPr>
              <a:t>driver</a:t>
            </a:r>
            <a:r>
              <a:rPr lang="en-US" sz="2100" dirty="0">
                <a:solidFill>
                  <a:srgbClr val="000000"/>
                </a:solidFill>
                <a:latin typeface="Tw Cen MT (Body)"/>
              </a:rPr>
              <a:t> or </a:t>
            </a:r>
            <a:r>
              <a:rPr lang="en-US" sz="2100" b="1" dirty="0">
                <a:solidFill>
                  <a:srgbClr val="000000"/>
                </a:solidFill>
                <a:latin typeface="Tw Cen MT (Body)"/>
              </a:rPr>
              <a:t>transaction</a:t>
            </a:r>
            <a:r>
              <a:rPr lang="en-US" sz="2100" dirty="0">
                <a:solidFill>
                  <a:srgbClr val="000000"/>
                </a:solidFill>
                <a:latin typeface="Tw Cen MT (Body)"/>
              </a:rPr>
              <a:t> or </a:t>
            </a:r>
            <a:r>
              <a:rPr lang="en-US" sz="2100" b="1" dirty="0">
                <a:solidFill>
                  <a:srgbClr val="000000"/>
                </a:solidFill>
                <a:latin typeface="Tw Cen MT (Body)"/>
              </a:rPr>
              <a:t>port</a:t>
            </a:r>
            <a:r>
              <a:rPr lang="en-US" sz="2100" dirty="0">
                <a:solidFill>
                  <a:srgbClr val="000000"/>
                </a:solidFill>
                <a:latin typeface="Tw Cen MT (Body)"/>
              </a:rPr>
              <a:t> or </a:t>
            </a:r>
            <a:r>
              <a:rPr lang="en-US" sz="2100" b="1" dirty="0">
                <a:solidFill>
                  <a:srgbClr val="000000"/>
                </a:solidFill>
                <a:latin typeface="Tw Cen MT (Body)"/>
              </a:rPr>
              <a:t>literal</a:t>
            </a:r>
            <a:r>
              <a:rPr lang="en-US" sz="2100" dirty="0">
                <a:solidFill>
                  <a:srgbClr val="000000"/>
                </a:solidFill>
                <a:latin typeface="Tw Cen MT (Body)"/>
              </a:rPr>
              <a:t> or </a:t>
            </a:r>
            <a:r>
              <a:rPr lang="en-US" sz="2100" b="1" dirty="0">
                <a:solidFill>
                  <a:srgbClr val="000000"/>
                </a:solidFill>
                <a:latin typeface="Tw Cen MT (Body)"/>
              </a:rPr>
              <a:t>expr</a:t>
            </a:r>
            <a:br>
              <a:rPr lang="en-US" sz="600" dirty="0"/>
            </a:br>
            <a:br>
              <a:rPr lang="en-US" sz="650" dirty="0">
                <a:latin typeface="Tw Cen MT (Body)"/>
              </a:rPr>
            </a:br>
            <a:br>
              <a:rPr lang="en-US" sz="800" dirty="0">
                <a:latin typeface="Tw Cen MT (Body)"/>
              </a:rPr>
            </a:br>
            <a:br>
              <a:rPr lang="en-US" sz="12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
        <p:nvSpPr>
          <p:cNvPr id="8" name="Content Placeholder 2">
            <a:extLst>
              <a:ext uri="{FF2B5EF4-FFF2-40B4-BE49-F238E27FC236}">
                <a16:creationId xmlns:a16="http://schemas.microsoft.com/office/drawing/2014/main" id="{4A71587E-F727-5ADF-B284-A2C3FB0134D9}"/>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22. </a:t>
            </a:r>
            <a:r>
              <a:rPr lang="en-US" sz="4000" b="1" dirty="0">
                <a:solidFill>
                  <a:schemeClr val="bg1"/>
                </a:solidFill>
                <a:latin typeface="Tw Cen MT (Body)"/>
                <a:ea typeface="+mj-ea"/>
                <a:cs typeface="Times New Roman" panose="02020603050405020304" pitchFamily="18" charset="0"/>
              </a:rPr>
              <a:t>VHPI Value Access and Update</a:t>
            </a:r>
            <a:endParaRPr lang="en-GB" sz="40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BA24B139-C4AF-D2B3-6546-86ECEBEE6B72}"/>
              </a:ext>
            </a:extLst>
          </p:cNvPr>
          <p:cNvSpPr txBox="1">
            <a:spLocks/>
          </p:cNvSpPr>
          <p:nvPr/>
        </p:nvSpPr>
        <p:spPr bwMode="auto">
          <a:xfrm>
            <a:off x="-1" y="61182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22.1 </a:t>
            </a:r>
            <a:r>
              <a:rPr lang="en-GB" sz="2400" b="1" dirty="0">
                <a:solidFill>
                  <a:schemeClr val="bg1"/>
                </a:solidFill>
                <a:latin typeface="Tw Cen MT (Body)"/>
                <a:ea typeface="+mj-ea"/>
                <a:cs typeface="Times New Roman" panose="02020603050405020304" pitchFamily="18" charset="0"/>
              </a:rPr>
              <a:t>General</a:t>
            </a:r>
            <a:endParaRPr lang="en-GB" sz="24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03C32D85-A16A-29ED-AF53-F0136759FFA8}"/>
              </a:ext>
            </a:extLst>
          </p:cNvPr>
          <p:cNvSpPr txBox="1">
            <a:spLocks/>
          </p:cNvSpPr>
          <p:nvPr/>
        </p:nvSpPr>
        <p:spPr bwMode="auto">
          <a:xfrm>
            <a:off x="-1" y="1822312"/>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22.2 </a:t>
            </a:r>
            <a:r>
              <a:rPr lang="en-GB" sz="2400" b="1" dirty="0">
                <a:solidFill>
                  <a:schemeClr val="bg1"/>
                </a:solidFill>
                <a:latin typeface="Tw Cen MT (Body)"/>
                <a:ea typeface="+mj-ea"/>
                <a:cs typeface="Times New Roman" panose="02020603050405020304" pitchFamily="18" charset="0"/>
              </a:rPr>
              <a:t>Value Structures and types</a:t>
            </a:r>
          </a:p>
          <a:p>
            <a:pPr marL="0" indent="0">
              <a:buNone/>
            </a:pPr>
            <a:br>
              <a:rPr lang="en-US" sz="2800" dirty="0"/>
            </a:br>
            <a:endParaRPr lang="en-GB" sz="2400" b="1" dirty="0">
              <a:solidFill>
                <a:schemeClr val="bg1"/>
              </a:solidFill>
              <a:latin typeface="Tw Cen MT (Body)"/>
              <a:ea typeface="+mj-ea"/>
              <a:cs typeface="Times New Roman" panose="02020603050405020304" pitchFamily="18" charset="0"/>
            </a:endParaRPr>
          </a:p>
          <a:p>
            <a:pPr marL="0" indent="0">
              <a:spcAft>
                <a:spcPts val="1200"/>
              </a:spcAft>
              <a:buNone/>
            </a:pPr>
            <a:endParaRPr lang="en-GB" sz="24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FB687773-AE0D-3931-C196-E1DBB5A2D354}"/>
              </a:ext>
            </a:extLst>
          </p:cNvPr>
          <p:cNvSpPr txBox="1">
            <a:spLocks/>
          </p:cNvSpPr>
          <p:nvPr/>
        </p:nvSpPr>
        <p:spPr bwMode="auto">
          <a:xfrm>
            <a:off x="-42375" y="413444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22.3 </a:t>
            </a:r>
            <a:r>
              <a:rPr lang="en-GB" sz="2400" b="1" dirty="0">
                <a:solidFill>
                  <a:schemeClr val="bg1"/>
                </a:solidFill>
                <a:latin typeface="Tw Cen MT (Body)"/>
                <a:ea typeface="+mj-ea"/>
                <a:cs typeface="Times New Roman" panose="02020603050405020304" pitchFamily="18" charset="0"/>
              </a:rPr>
              <a:t>Reading Object Values</a:t>
            </a:r>
            <a:endParaRPr lang="en-GB" sz="24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264897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5A189D0-2D0B-7E83-2017-A2AA780AC4E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EC8AB731-5E80-6BAF-ABEF-74ADDB5C8DE8}"/>
              </a:ext>
            </a:extLst>
          </p:cNvPr>
          <p:cNvSpPr>
            <a:spLocks noGrp="1"/>
          </p:cNvSpPr>
          <p:nvPr>
            <p:ph idx="1"/>
          </p:nvPr>
        </p:nvSpPr>
        <p:spPr>
          <a:xfrm>
            <a:off x="733876" y="698604"/>
            <a:ext cx="10724247" cy="1815996"/>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 type is defined by a set of values and operations, including basic and predefined operations automatically provided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Composite types can be unconstrained, fully constrained, or partially constrained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Types are divided into five main categories: scalar, composite, access, file, and protected types</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FBEB9C16-4D58-154B-9481-6F54E2AD8163}"/>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sp>
        <p:nvSpPr>
          <p:cNvPr id="4" name="Content Placeholder 2">
            <a:extLst>
              <a:ext uri="{FF2B5EF4-FFF2-40B4-BE49-F238E27FC236}">
                <a16:creationId xmlns:a16="http://schemas.microsoft.com/office/drawing/2014/main" id="{943F4ACB-2C3E-ABFF-A24F-4979519DFB0A}"/>
              </a:ext>
            </a:extLst>
          </p:cNvPr>
          <p:cNvSpPr txBox="1">
            <a:spLocks/>
          </p:cNvSpPr>
          <p:nvPr/>
        </p:nvSpPr>
        <p:spPr bwMode="auto">
          <a:xfrm>
            <a:off x="0" y="23995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SCALAR TYPES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895E8C87-E5A7-9FA8-F851-623722DED262}"/>
              </a:ext>
            </a:extLst>
          </p:cNvPr>
          <p:cNvSpPr txBox="1">
            <a:spLocks/>
          </p:cNvSpPr>
          <p:nvPr/>
        </p:nvSpPr>
        <p:spPr>
          <a:xfrm>
            <a:off x="742973" y="3429000"/>
            <a:ext cx="3064266" cy="24577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altLang="tr-TR" sz="1600" dirty="0" err="1">
                <a:solidFill>
                  <a:schemeClr val="bg1"/>
                </a:solidFill>
                <a:latin typeface="Times New Roman" panose="02020603050405020304" pitchFamily="18" charset="0"/>
                <a:cs typeface="Times New Roman" panose="02020603050405020304" pitchFamily="18" charset="0"/>
              </a:rPr>
              <a:t>scalar_type_definition</a:t>
            </a:r>
            <a:r>
              <a:rPr lang="en-US" altLang="tr-TR" sz="1600" dirty="0">
                <a:solidFill>
                  <a:schemeClr val="bg1"/>
                </a:solidFill>
                <a:latin typeface="Times New Roman" panose="02020603050405020304" pitchFamily="18" charset="0"/>
                <a:cs typeface="Times New Roman" panose="02020603050405020304" pitchFamily="18" charset="0"/>
              </a:rPr>
              <a:t> ::=</a:t>
            </a:r>
          </a:p>
          <a:p>
            <a:pPr marL="0" indent="0">
              <a:lnSpc>
                <a:spcPct val="110000"/>
              </a:lnSpc>
              <a:buFont typeface="Arial" panose="020B0604020202020204" pitchFamily="34" charset="0"/>
              <a:buNone/>
            </a:pPr>
            <a:r>
              <a:rPr lang="en-US" altLang="tr-TR" sz="1600" dirty="0">
                <a:solidFill>
                  <a:schemeClr val="bg1"/>
                </a:solidFill>
                <a:latin typeface="Times New Roman" panose="02020603050405020304" pitchFamily="18" charset="0"/>
                <a:cs typeface="Times New Roman" panose="02020603050405020304" pitchFamily="18" charset="0"/>
              </a:rPr>
              <a:t>      </a:t>
            </a:r>
            <a:r>
              <a:rPr lang="en-US" altLang="tr-TR" sz="1600" dirty="0" err="1">
                <a:solidFill>
                  <a:schemeClr val="bg1"/>
                </a:solidFill>
                <a:latin typeface="Times New Roman" panose="02020603050405020304" pitchFamily="18" charset="0"/>
                <a:cs typeface="Times New Roman" panose="02020603050405020304" pitchFamily="18" charset="0"/>
              </a:rPr>
              <a:t>enumeration_type_definition</a:t>
            </a:r>
            <a:endParaRPr lang="en-US" altLang="tr-TR" sz="16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r>
              <a:rPr lang="en-US" altLang="tr-TR" sz="1600" dirty="0">
                <a:solidFill>
                  <a:schemeClr val="bg1"/>
                </a:solidFill>
                <a:latin typeface="Times New Roman" panose="02020603050405020304" pitchFamily="18" charset="0"/>
                <a:cs typeface="Times New Roman" panose="02020603050405020304" pitchFamily="18" charset="0"/>
              </a:rPr>
              <a:t>    | </a:t>
            </a:r>
            <a:r>
              <a:rPr lang="en-US" altLang="tr-TR" sz="1600" dirty="0" err="1">
                <a:solidFill>
                  <a:schemeClr val="bg1"/>
                </a:solidFill>
                <a:latin typeface="Times New Roman" panose="02020603050405020304" pitchFamily="18" charset="0"/>
                <a:cs typeface="Times New Roman" panose="02020603050405020304" pitchFamily="18" charset="0"/>
              </a:rPr>
              <a:t>integer_type_definition</a:t>
            </a:r>
            <a:endParaRPr lang="en-US" altLang="tr-TR" sz="16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r>
              <a:rPr lang="en-US" altLang="tr-TR" sz="1600" dirty="0">
                <a:solidFill>
                  <a:schemeClr val="bg1"/>
                </a:solidFill>
                <a:latin typeface="Times New Roman" panose="02020603050405020304" pitchFamily="18" charset="0"/>
                <a:cs typeface="Times New Roman" panose="02020603050405020304" pitchFamily="18" charset="0"/>
              </a:rPr>
              <a:t>    | </a:t>
            </a:r>
            <a:r>
              <a:rPr lang="en-US" altLang="tr-TR" sz="1600" dirty="0" err="1">
                <a:solidFill>
                  <a:schemeClr val="bg1"/>
                </a:solidFill>
                <a:latin typeface="Times New Roman" panose="02020603050405020304" pitchFamily="18" charset="0"/>
                <a:cs typeface="Times New Roman" panose="02020603050405020304" pitchFamily="18" charset="0"/>
              </a:rPr>
              <a:t>floating_type_definition</a:t>
            </a:r>
            <a:endParaRPr lang="en-US" altLang="tr-TR" sz="16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r>
              <a:rPr lang="en-US" altLang="tr-TR" sz="1600" dirty="0">
                <a:solidFill>
                  <a:schemeClr val="bg1"/>
                </a:solidFill>
                <a:latin typeface="Times New Roman" panose="02020603050405020304" pitchFamily="18" charset="0"/>
                <a:cs typeface="Times New Roman" panose="02020603050405020304" pitchFamily="18" charset="0"/>
              </a:rPr>
              <a:t>    | </a:t>
            </a:r>
            <a:r>
              <a:rPr lang="en-US" altLang="tr-TR" sz="1600" dirty="0" err="1">
                <a:solidFill>
                  <a:schemeClr val="bg1"/>
                </a:solidFill>
                <a:latin typeface="Times New Roman" panose="02020603050405020304" pitchFamily="18" charset="0"/>
                <a:cs typeface="Times New Roman" panose="02020603050405020304" pitchFamily="18" charset="0"/>
              </a:rPr>
              <a:t>physical_type_definition</a:t>
            </a:r>
            <a:r>
              <a:rPr lang="en-US" altLang="tr-TR" sz="1600" dirty="0">
                <a:solidFill>
                  <a:schemeClr val="bg1"/>
                </a:solidFill>
                <a:latin typeface="Times New Roman" panose="02020603050405020304" pitchFamily="18" charset="0"/>
                <a:cs typeface="Times New Roman" panose="02020603050405020304" pitchFamily="18" charset="0"/>
              </a:rPr>
              <a:t>;</a:t>
            </a: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7" name="Metin kutusu 6">
            <a:extLst>
              <a:ext uri="{FF2B5EF4-FFF2-40B4-BE49-F238E27FC236}">
                <a16:creationId xmlns:a16="http://schemas.microsoft.com/office/drawing/2014/main" id="{760BB452-A3AD-99B5-C678-3D8C212554D5}"/>
              </a:ext>
            </a:extLst>
          </p:cNvPr>
          <p:cNvSpPr txBox="1"/>
          <p:nvPr/>
        </p:nvSpPr>
        <p:spPr>
          <a:xfrm>
            <a:off x="3650603" y="3420123"/>
            <a:ext cx="4129247" cy="830997"/>
          </a:xfrm>
          <a:prstGeom prst="rect">
            <a:avLst/>
          </a:prstGeom>
          <a:noFill/>
        </p:spPr>
        <p:txBody>
          <a:bodyPr wrap="square">
            <a:spAutoFit/>
          </a:bodyPr>
          <a:lstStyle/>
          <a:p>
            <a:r>
              <a:rPr lang="LID4096" sz="1600" dirty="0">
                <a:solidFill>
                  <a:schemeClr val="bg1"/>
                </a:solidFill>
                <a:latin typeface="Times New Roman" panose="02020603050405020304" pitchFamily="18" charset="0"/>
                <a:cs typeface="Times New Roman" panose="02020603050405020304" pitchFamily="18" charset="0"/>
              </a:rPr>
              <a:t>TYPE word_index IS RANGE 31 DOWNTO 0;</a:t>
            </a:r>
          </a:p>
          <a:p>
            <a:endParaRPr lang="LID4096" sz="1600" dirty="0">
              <a:solidFill>
                <a:schemeClr val="bg1"/>
              </a:solidFill>
              <a:latin typeface="Times New Roman" panose="02020603050405020304" pitchFamily="18" charset="0"/>
              <a:cs typeface="Times New Roman" panose="02020603050405020304" pitchFamily="18" charset="0"/>
            </a:endParaRPr>
          </a:p>
          <a:p>
            <a:r>
              <a:rPr lang="LID4096" sz="1600" dirty="0">
                <a:solidFill>
                  <a:schemeClr val="bg1"/>
                </a:solidFill>
                <a:latin typeface="Times New Roman" panose="02020603050405020304" pitchFamily="18" charset="0"/>
                <a:cs typeface="Times New Roman" panose="02020603050405020304" pitchFamily="18" charset="0"/>
              </a:rPr>
              <a:t>TYPE my_real IS RANGE 0.0 TO 9.99;</a:t>
            </a:r>
          </a:p>
        </p:txBody>
      </p:sp>
      <p:sp>
        <p:nvSpPr>
          <p:cNvPr id="9" name="Metin kutusu 8">
            <a:extLst>
              <a:ext uri="{FF2B5EF4-FFF2-40B4-BE49-F238E27FC236}">
                <a16:creationId xmlns:a16="http://schemas.microsoft.com/office/drawing/2014/main" id="{E2051A49-2CA2-4B1A-834D-C49BDF9856CF}"/>
              </a:ext>
            </a:extLst>
          </p:cNvPr>
          <p:cNvSpPr txBox="1"/>
          <p:nvPr/>
        </p:nvSpPr>
        <p:spPr>
          <a:xfrm>
            <a:off x="7779850" y="3384522"/>
            <a:ext cx="4129247" cy="3293209"/>
          </a:xfrm>
          <a:prstGeom prst="rect">
            <a:avLst/>
          </a:prstGeom>
          <a:noFill/>
        </p:spPr>
        <p:txBody>
          <a:bodyPr wrap="square">
            <a:spAutoFit/>
          </a:bodyPr>
          <a:lstStyle/>
          <a:p>
            <a:r>
              <a:rPr lang="tr-TR" sz="1600" dirty="0">
                <a:solidFill>
                  <a:schemeClr val="bg1"/>
                </a:solidFill>
                <a:latin typeface="Times New Roman" panose="02020603050405020304" pitchFamily="18" charset="0"/>
                <a:cs typeface="Times New Roman" panose="02020603050405020304" pitchFamily="18" charset="0"/>
              </a:rPr>
              <a:t>TYPE </a:t>
            </a:r>
            <a:r>
              <a:rPr lang="tr-TR" sz="1600" dirty="0" err="1">
                <a:solidFill>
                  <a:schemeClr val="bg1"/>
                </a:solidFill>
                <a:latin typeface="Times New Roman" panose="02020603050405020304" pitchFamily="18" charset="0"/>
                <a:cs typeface="Times New Roman" panose="02020603050405020304" pitchFamily="18" charset="0"/>
              </a:rPr>
              <a:t>distance</a:t>
            </a:r>
            <a:r>
              <a:rPr lang="tr-TR" sz="1600" dirty="0">
                <a:solidFill>
                  <a:schemeClr val="bg1"/>
                </a:solidFill>
                <a:latin typeface="Times New Roman" panose="02020603050405020304" pitchFamily="18" charset="0"/>
                <a:cs typeface="Times New Roman" panose="02020603050405020304" pitchFamily="18" charset="0"/>
              </a:rPr>
              <a:t> IS RANGE 0 TO 1E16</a:t>
            </a:r>
          </a:p>
          <a:p>
            <a:r>
              <a:rPr lang="tr-TR" sz="1600" dirty="0">
                <a:solidFill>
                  <a:schemeClr val="bg1"/>
                </a:solidFill>
                <a:latin typeface="Times New Roman" panose="02020603050405020304" pitchFamily="18" charset="0"/>
                <a:cs typeface="Times New Roman" panose="02020603050405020304" pitchFamily="18" charset="0"/>
              </a:rPr>
              <a:t>UNITS</a:t>
            </a:r>
          </a:p>
          <a:p>
            <a:r>
              <a:rPr lang="tr-TR" sz="1600" dirty="0">
                <a:solidFill>
                  <a:schemeClr val="bg1"/>
                </a:solidFill>
                <a:latin typeface="Times New Roman" panose="02020603050405020304" pitchFamily="18" charset="0"/>
                <a:cs typeface="Times New Roman" panose="02020603050405020304" pitchFamily="18" charset="0"/>
              </a:rPr>
              <a:t>   -- </a:t>
            </a:r>
            <a:r>
              <a:rPr lang="tr-TR" sz="1600" dirty="0" err="1">
                <a:solidFill>
                  <a:schemeClr val="bg1"/>
                </a:solidFill>
                <a:latin typeface="Times New Roman" panose="02020603050405020304" pitchFamily="18" charset="0"/>
                <a:cs typeface="Times New Roman" panose="02020603050405020304" pitchFamily="18" charset="0"/>
              </a:rPr>
              <a:t>Basiseinheit</a:t>
            </a:r>
            <a:r>
              <a:rPr lang="tr-TR" sz="1600" dirty="0">
                <a:solidFill>
                  <a:schemeClr val="bg1"/>
                </a:solidFill>
                <a:latin typeface="Times New Roman" panose="02020603050405020304" pitchFamily="18" charset="0"/>
                <a:cs typeface="Times New Roman" panose="02020603050405020304" pitchFamily="18" charset="0"/>
              </a:rPr>
              <a:t> :</a:t>
            </a:r>
          </a:p>
          <a:p>
            <a:r>
              <a:rPr lang="tr-TR" sz="1600" dirty="0">
                <a:solidFill>
                  <a:schemeClr val="bg1"/>
                </a:solidFill>
                <a:latin typeface="Times New Roman" panose="02020603050405020304" pitchFamily="18" charset="0"/>
                <a:cs typeface="Times New Roman" panose="02020603050405020304" pitchFamily="18" charset="0"/>
              </a:rPr>
              <a:t>   A         -- Angström</a:t>
            </a:r>
          </a:p>
          <a:p>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 </a:t>
            </a:r>
            <a:r>
              <a:rPr lang="tr-TR" sz="1600" dirty="0" err="1">
                <a:solidFill>
                  <a:schemeClr val="bg1"/>
                </a:solidFill>
                <a:latin typeface="Times New Roman" panose="02020603050405020304" pitchFamily="18" charset="0"/>
                <a:cs typeface="Times New Roman" panose="02020603050405020304" pitchFamily="18" charset="0"/>
              </a:rPr>
              <a:t>Metrische</a:t>
            </a:r>
            <a:r>
              <a:rPr lang="tr-TR" sz="1600" dirty="0">
                <a:solidFill>
                  <a:schemeClr val="bg1"/>
                </a:solidFill>
                <a:latin typeface="Times New Roman" panose="02020603050405020304" pitchFamily="18" charset="0"/>
                <a:cs typeface="Times New Roman" panose="02020603050405020304" pitchFamily="18" charset="0"/>
              </a:rPr>
              <a:t> </a:t>
            </a:r>
            <a:r>
              <a:rPr lang="tr-TR" sz="1600" dirty="0" err="1">
                <a:solidFill>
                  <a:schemeClr val="bg1"/>
                </a:solidFill>
                <a:latin typeface="Times New Roman" panose="02020603050405020304" pitchFamily="18" charset="0"/>
                <a:cs typeface="Times New Roman" panose="02020603050405020304" pitchFamily="18" charset="0"/>
              </a:rPr>
              <a:t>Einheiten</a:t>
            </a:r>
            <a:r>
              <a:rPr lang="tr-TR" sz="1600" dirty="0">
                <a:solidFill>
                  <a:schemeClr val="bg1"/>
                </a:solidFill>
                <a:latin typeface="Times New Roman" panose="02020603050405020304" pitchFamily="18" charset="0"/>
                <a:cs typeface="Times New Roman" panose="02020603050405020304" pitchFamily="18" charset="0"/>
              </a:rPr>
              <a:t> :</a:t>
            </a:r>
          </a:p>
          <a:p>
            <a:r>
              <a:rPr lang="tr-TR" sz="1600" dirty="0">
                <a:solidFill>
                  <a:schemeClr val="bg1"/>
                </a:solidFill>
                <a:latin typeface="Times New Roman" panose="02020603050405020304" pitchFamily="18" charset="0"/>
                <a:cs typeface="Times New Roman" panose="02020603050405020304" pitchFamily="18" charset="0"/>
              </a:rPr>
              <a:t>   nm = 10 A;        -- </a:t>
            </a:r>
            <a:r>
              <a:rPr lang="tr-TR" sz="1600" dirty="0" err="1">
                <a:solidFill>
                  <a:schemeClr val="bg1"/>
                </a:solidFill>
                <a:latin typeface="Times New Roman" panose="02020603050405020304" pitchFamily="18" charset="0"/>
                <a:cs typeface="Times New Roman" panose="02020603050405020304" pitchFamily="18" charset="0"/>
              </a:rPr>
              <a:t>Nanometer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um = 1000 nm;     -- </a:t>
            </a:r>
            <a:r>
              <a:rPr lang="tr-TR" sz="1600" dirty="0" err="1">
                <a:solidFill>
                  <a:schemeClr val="bg1"/>
                </a:solidFill>
                <a:latin typeface="Times New Roman" panose="02020603050405020304" pitchFamily="18" charset="0"/>
                <a:cs typeface="Times New Roman" panose="02020603050405020304" pitchFamily="18" charset="0"/>
              </a:rPr>
              <a:t>Mikrometer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mm = 1000 um;     -- </a:t>
            </a:r>
            <a:r>
              <a:rPr lang="tr-TR" sz="1600" dirty="0" err="1">
                <a:solidFill>
                  <a:schemeClr val="bg1"/>
                </a:solidFill>
                <a:latin typeface="Times New Roman" panose="02020603050405020304" pitchFamily="18" charset="0"/>
                <a:cs typeface="Times New Roman" panose="02020603050405020304" pitchFamily="18" charset="0"/>
              </a:rPr>
              <a:t>Millimeter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cm = 10 mm;       -- </a:t>
            </a:r>
            <a:r>
              <a:rPr lang="tr-TR" sz="1600" dirty="0" err="1">
                <a:solidFill>
                  <a:schemeClr val="bg1"/>
                </a:solidFill>
                <a:latin typeface="Times New Roman" panose="02020603050405020304" pitchFamily="18" charset="0"/>
                <a:cs typeface="Times New Roman" panose="02020603050405020304" pitchFamily="18" charset="0"/>
              </a:rPr>
              <a:t>Centimeter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m  = 1000 mm;     -- </a:t>
            </a:r>
            <a:r>
              <a:rPr lang="tr-TR" sz="1600" dirty="0" err="1">
                <a:solidFill>
                  <a:schemeClr val="bg1"/>
                </a:solidFill>
                <a:latin typeface="Times New Roman" panose="02020603050405020304" pitchFamily="18" charset="0"/>
                <a:cs typeface="Times New Roman" panose="02020603050405020304" pitchFamily="18" charset="0"/>
              </a:rPr>
              <a:t>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   km = 1000 m;      -- </a:t>
            </a:r>
            <a:r>
              <a:rPr lang="tr-TR" sz="1600" dirty="0" err="1">
                <a:solidFill>
                  <a:schemeClr val="bg1"/>
                </a:solidFill>
                <a:latin typeface="Times New Roman" panose="02020603050405020304" pitchFamily="18" charset="0"/>
                <a:cs typeface="Times New Roman" panose="02020603050405020304" pitchFamily="18" charset="0"/>
              </a:rPr>
              <a:t>Kilometer</a:t>
            </a:r>
            <a:endParaRPr lang="tr-TR" sz="1600" dirty="0">
              <a:solidFill>
                <a:schemeClr val="bg1"/>
              </a:solidFill>
              <a:latin typeface="Times New Roman" panose="02020603050405020304" pitchFamily="18" charset="0"/>
              <a:cs typeface="Times New Roman" panose="02020603050405020304" pitchFamily="18" charset="0"/>
            </a:endParaRPr>
          </a:p>
          <a:p>
            <a:r>
              <a:rPr lang="tr-TR" sz="1600" dirty="0">
                <a:solidFill>
                  <a:schemeClr val="bg1"/>
                </a:solidFill>
                <a:latin typeface="Times New Roman" panose="02020603050405020304" pitchFamily="18" charset="0"/>
                <a:cs typeface="Times New Roman" panose="02020603050405020304" pitchFamily="18" charset="0"/>
              </a:rPr>
              <a:t>END UNITS;</a:t>
            </a:r>
          </a:p>
        </p:txBody>
      </p:sp>
    </p:spTree>
    <p:extLst>
      <p:ext uri="{BB962C8B-B14F-4D97-AF65-F5344CB8AC3E}">
        <p14:creationId xmlns:p14="http://schemas.microsoft.com/office/powerpoint/2010/main" val="1269978543"/>
      </p:ext>
    </p:extLst>
  </p:cSld>
  <p:clrMapOvr>
    <a:masterClrMapping/>
  </p:clrMapOvr>
  <p:extLst>
    <p:ext uri="{6950BFC3-D8DA-4A85-94F7-54DA5524770B}">
      <p188:commentRel xmlns:p188="http://schemas.microsoft.com/office/powerpoint/2018/8/main" r:id="rId2"/>
    </p:ext>
  </p:extLst>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F98FD9-FCCA-2D94-DF75-0929D609A5D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24DFFCA-8C0E-838C-53E2-A7F959386587}"/>
              </a:ext>
            </a:extLst>
          </p:cNvPr>
          <p:cNvSpPr>
            <a:spLocks noGrp="1"/>
          </p:cNvSpPr>
          <p:nvPr>
            <p:ph idx="1"/>
          </p:nvPr>
        </p:nvSpPr>
        <p:spPr>
          <a:xfrm>
            <a:off x="824732" y="1003706"/>
            <a:ext cx="10724247" cy="4683838"/>
          </a:xfrm>
        </p:spPr>
        <p:txBody>
          <a:bodyPr>
            <a:noAutofit/>
          </a:bodyPr>
          <a:lstStyle/>
          <a:p>
            <a:pPr lvl="1">
              <a:lnSpc>
                <a:spcPct val="110000"/>
              </a:lnSpc>
            </a:pPr>
            <a:r>
              <a:rPr lang="en-US" sz="2100" b="0" i="0" dirty="0">
                <a:solidFill>
                  <a:srgbClr val="000000"/>
                </a:solidFill>
                <a:effectLst/>
                <a:latin typeface="Tw Cen MT (Body)"/>
              </a:rPr>
              <a:t>For each type of object whose value can be read using the </a:t>
            </a:r>
            <a:r>
              <a:rPr lang="en-US" sz="2100" b="1" i="0" dirty="0" err="1">
                <a:solidFill>
                  <a:srgbClr val="000000"/>
                </a:solidFill>
                <a:effectLst/>
                <a:latin typeface="Tw Cen MT (Body)"/>
              </a:rPr>
              <a:t>vhpi_get_value</a:t>
            </a:r>
            <a:r>
              <a:rPr lang="en-US" sz="2100" b="0" i="0" dirty="0">
                <a:solidFill>
                  <a:srgbClr val="000000"/>
                </a:solidFill>
                <a:effectLst/>
                <a:latin typeface="Tw Cen MT (Body)"/>
              </a:rPr>
              <a:t> function, there is a </a:t>
            </a:r>
            <a:r>
              <a:rPr lang="en-US" sz="2100" b="1" i="1" dirty="0">
                <a:solidFill>
                  <a:srgbClr val="000000"/>
                </a:solidFill>
                <a:effectLst/>
                <a:latin typeface="Tw Cen MT (Body)"/>
              </a:rPr>
              <a:t>native format</a:t>
            </a:r>
            <a:r>
              <a:rPr lang="en-US" sz="2100" b="0" i="0" dirty="0">
                <a:solidFill>
                  <a:srgbClr val="000000"/>
                </a:solidFill>
                <a:effectLst/>
                <a:latin typeface="Tw Cen MT (Body)"/>
              </a:rPr>
              <a:t>, defined as follows:</a:t>
            </a:r>
            <a:br>
              <a:rPr lang="en-US" sz="850" dirty="0">
                <a:latin typeface="Tw Cen MT (Body)"/>
              </a:rPr>
            </a:br>
            <a:br>
              <a:rPr lang="en-US" sz="1000" dirty="0">
                <a:latin typeface="Tw Cen MT (Body)"/>
              </a:rPr>
            </a:br>
            <a:br>
              <a:rPr lang="en-US" sz="14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
        <p:nvSpPr>
          <p:cNvPr id="8" name="Content Placeholder 2">
            <a:extLst>
              <a:ext uri="{FF2B5EF4-FFF2-40B4-BE49-F238E27FC236}">
                <a16:creationId xmlns:a16="http://schemas.microsoft.com/office/drawing/2014/main" id="{1D959764-B929-C34E-49BA-BF805954F729}"/>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22. </a:t>
            </a:r>
            <a:r>
              <a:rPr lang="en-US" sz="4000" b="1" dirty="0">
                <a:solidFill>
                  <a:schemeClr val="bg1"/>
                </a:solidFill>
                <a:latin typeface="Tw Cen MT (Body)"/>
                <a:ea typeface="+mj-ea"/>
                <a:cs typeface="Times New Roman" panose="02020603050405020304" pitchFamily="18" charset="0"/>
              </a:rPr>
              <a:t>VHPI Value Access and Update</a:t>
            </a:r>
            <a:endParaRPr lang="en-GB" sz="40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D4FC5AE8-2F95-D7DA-C40C-78939390A0BB}"/>
              </a:ext>
            </a:extLst>
          </p:cNvPr>
          <p:cNvSpPr txBox="1">
            <a:spLocks/>
          </p:cNvSpPr>
          <p:nvPr/>
        </p:nvSpPr>
        <p:spPr bwMode="auto">
          <a:xfrm>
            <a:off x="-1" y="61182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22.4 </a:t>
            </a:r>
            <a:r>
              <a:rPr lang="en-GB" sz="2400" b="1" dirty="0">
                <a:solidFill>
                  <a:schemeClr val="bg1"/>
                </a:solidFill>
                <a:latin typeface="Tw Cen MT (Body)"/>
                <a:ea typeface="+mj-ea"/>
                <a:cs typeface="Times New Roman" panose="02020603050405020304" pitchFamily="18" charset="0"/>
              </a:rPr>
              <a:t>Formatting values</a:t>
            </a:r>
            <a:endParaRPr lang="en-GB" sz="24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F0E789C7-AE60-ECDD-EB6C-67AF9998E264}"/>
              </a:ext>
            </a:extLst>
          </p:cNvPr>
          <p:cNvSpPr txBox="1">
            <a:spLocks/>
          </p:cNvSpPr>
          <p:nvPr/>
        </p:nvSpPr>
        <p:spPr bwMode="auto">
          <a:xfrm>
            <a:off x="-43544" y="497046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a:t>
            </a:r>
            <a:endParaRPr lang="en-GB" sz="2400" b="1" i="1" dirty="0">
              <a:solidFill>
                <a:schemeClr val="bg1"/>
              </a:solidFill>
              <a:latin typeface="Tw Cen MT (Body)"/>
              <a:cs typeface="Times New Roman" panose="02020603050405020304" pitchFamily="18" charset="0"/>
            </a:endParaRPr>
          </a:p>
        </p:txBody>
      </p:sp>
      <p:pic>
        <p:nvPicPr>
          <p:cNvPr id="11" name="Picture 10">
            <a:extLst>
              <a:ext uri="{FF2B5EF4-FFF2-40B4-BE49-F238E27FC236}">
                <a16:creationId xmlns:a16="http://schemas.microsoft.com/office/drawing/2014/main" id="{6AA1222C-7A75-95F5-8F23-04093E2D1A33}"/>
              </a:ext>
            </a:extLst>
          </p:cNvPr>
          <p:cNvPicPr>
            <a:picLocks noChangeAspect="1"/>
          </p:cNvPicPr>
          <p:nvPr/>
        </p:nvPicPr>
        <p:blipFill>
          <a:blip r:embed="rId3"/>
          <a:stretch>
            <a:fillRect/>
          </a:stretch>
        </p:blipFill>
        <p:spPr>
          <a:xfrm>
            <a:off x="3572083" y="1743279"/>
            <a:ext cx="4838827" cy="5078319"/>
          </a:xfrm>
          <a:prstGeom prst="rect">
            <a:avLst/>
          </a:prstGeom>
        </p:spPr>
      </p:pic>
    </p:spTree>
    <p:extLst>
      <p:ext uri="{BB962C8B-B14F-4D97-AF65-F5344CB8AC3E}">
        <p14:creationId xmlns:p14="http://schemas.microsoft.com/office/powerpoint/2010/main" val="17595106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95D33E7-1C49-D125-C140-E5B6EFF6F60E}"/>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224E217C-AD0A-D504-213A-329EC37B175E}"/>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22. </a:t>
            </a:r>
            <a:r>
              <a:rPr lang="en-US" sz="4000" b="1" dirty="0">
                <a:solidFill>
                  <a:schemeClr val="bg1"/>
                </a:solidFill>
                <a:latin typeface="Tw Cen MT (Body)"/>
                <a:ea typeface="+mj-ea"/>
                <a:cs typeface="Times New Roman" panose="02020603050405020304" pitchFamily="18" charset="0"/>
              </a:rPr>
              <a:t>VHPI Value Access and Update</a:t>
            </a:r>
            <a:endParaRPr lang="en-GB" sz="40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A0764624-4732-47E5-9AAD-881D89D6E002}"/>
              </a:ext>
            </a:extLst>
          </p:cNvPr>
          <p:cNvSpPr txBox="1">
            <a:spLocks/>
          </p:cNvSpPr>
          <p:nvPr/>
        </p:nvSpPr>
        <p:spPr bwMode="auto">
          <a:xfrm>
            <a:off x="-1" y="61182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22.5 </a:t>
            </a:r>
            <a:r>
              <a:rPr lang="en-GB" sz="2400" b="1" dirty="0">
                <a:solidFill>
                  <a:schemeClr val="bg1"/>
                </a:solidFill>
                <a:latin typeface="Tw Cen MT (Body)"/>
                <a:ea typeface="+mj-ea"/>
                <a:cs typeface="Times New Roman" panose="02020603050405020304" pitchFamily="18" charset="0"/>
              </a:rPr>
              <a:t>Updating object values</a:t>
            </a:r>
            <a:endParaRPr lang="en-GB" sz="24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DB745039-9930-DC97-FF29-4A202DF4A79A}"/>
              </a:ext>
            </a:extLst>
          </p:cNvPr>
          <p:cNvSpPr txBox="1">
            <a:spLocks/>
          </p:cNvSpPr>
          <p:nvPr/>
        </p:nvSpPr>
        <p:spPr bwMode="auto">
          <a:xfrm>
            <a:off x="-43544" y="497046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a:t>
            </a:r>
            <a:endParaRPr lang="en-GB" sz="24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BF285D82-A793-DBC8-D4F1-F4554E171E88}"/>
              </a:ext>
            </a:extLst>
          </p:cNvPr>
          <p:cNvSpPr>
            <a:spLocks noGrp="1"/>
          </p:cNvSpPr>
          <p:nvPr>
            <p:ph idx="1"/>
          </p:nvPr>
        </p:nvSpPr>
        <p:spPr>
          <a:xfrm>
            <a:off x="824732" y="1003705"/>
            <a:ext cx="11223577" cy="5802043"/>
          </a:xfrm>
        </p:spPr>
        <p:txBody>
          <a:bodyPr>
            <a:noAutofit/>
          </a:bodyPr>
          <a:lstStyle/>
          <a:p>
            <a:pPr lvl="1">
              <a:lnSpc>
                <a:spcPct val="110000"/>
              </a:lnSpc>
            </a:pPr>
            <a:r>
              <a:rPr lang="en-US" sz="2100" b="0" i="0" dirty="0">
                <a:solidFill>
                  <a:srgbClr val="000000"/>
                </a:solidFill>
                <a:effectLst/>
                <a:latin typeface="Tw Cen MT (Body)"/>
              </a:rPr>
              <a:t>A VHPI program may update the value of certain objects in the design hierarchy information model using the </a:t>
            </a:r>
            <a:r>
              <a:rPr lang="en-US" sz="2100" b="1" i="0" dirty="0" err="1">
                <a:solidFill>
                  <a:srgbClr val="000000"/>
                </a:solidFill>
                <a:effectLst/>
                <a:latin typeface="Tw Cen MT (Body)"/>
              </a:rPr>
              <a:t>vhpi_put_value</a:t>
            </a:r>
            <a:r>
              <a:rPr lang="en-US" sz="2100" b="0" i="0" dirty="0">
                <a:solidFill>
                  <a:srgbClr val="000000"/>
                </a:solidFill>
                <a:effectLst/>
                <a:latin typeface="Tw Cen MT (Body)"/>
              </a:rPr>
              <a:t> function (see 23.28)</a:t>
            </a:r>
          </a:p>
          <a:p>
            <a:pPr lvl="1">
              <a:lnSpc>
                <a:spcPct val="110000"/>
              </a:lnSpc>
            </a:pPr>
            <a:r>
              <a:rPr lang="en-US" sz="2100" b="0" i="0" dirty="0">
                <a:solidFill>
                  <a:srgbClr val="000000"/>
                </a:solidFill>
                <a:effectLst/>
                <a:latin typeface="Tw Cen MT (Body)"/>
              </a:rPr>
              <a:t> The objects for which it is legal to update the value are:</a:t>
            </a:r>
          </a:p>
          <a:p>
            <a:pPr lvl="2">
              <a:buFont typeface="Courier New" panose="02070309020205020404" pitchFamily="49" charset="0"/>
              <a:buChar char="o"/>
            </a:pPr>
            <a:r>
              <a:rPr lang="en-US" sz="2100" b="0" i="0" dirty="0">
                <a:solidFill>
                  <a:srgbClr val="000000"/>
                </a:solidFill>
                <a:effectLst/>
                <a:latin typeface="Tw Cen MT (Body)"/>
              </a:rPr>
              <a:t>An object of one of the following subclasses of </a:t>
            </a:r>
            <a:r>
              <a:rPr lang="en-US" sz="2100" b="1" i="0" dirty="0" err="1">
                <a:solidFill>
                  <a:srgbClr val="000000"/>
                </a:solidFill>
                <a:effectLst/>
                <a:latin typeface="Tw Cen MT (Body)"/>
              </a:rPr>
              <a:t>objDecl</a:t>
            </a:r>
            <a:r>
              <a:rPr lang="en-US" sz="2100" b="0" i="0" dirty="0">
                <a:solidFill>
                  <a:srgbClr val="000000"/>
                </a:solidFill>
                <a:effectLst/>
                <a:latin typeface="Tw Cen MT (Body)"/>
              </a:rPr>
              <a:t>: </a:t>
            </a:r>
            <a:r>
              <a:rPr lang="en-US" sz="2100" b="1" i="0" dirty="0" err="1">
                <a:solidFill>
                  <a:srgbClr val="000000"/>
                </a:solidFill>
                <a:effectLst/>
                <a:latin typeface="Tw Cen MT (Body)"/>
              </a:rPr>
              <a:t>genericDecl</a:t>
            </a:r>
            <a:r>
              <a:rPr lang="en-US" sz="2100" b="0" i="0" dirty="0">
                <a:solidFill>
                  <a:srgbClr val="000000"/>
                </a:solidFill>
                <a:effectLst/>
                <a:latin typeface="Tw Cen MT (Body)"/>
              </a:rPr>
              <a:t>, </a:t>
            </a:r>
            <a:r>
              <a:rPr lang="en-US" sz="2100" b="1" i="0" dirty="0" err="1">
                <a:solidFill>
                  <a:srgbClr val="000000"/>
                </a:solidFill>
                <a:effectLst/>
                <a:latin typeface="Tw Cen MT (Body)"/>
              </a:rPr>
              <a:t>sigDecl</a:t>
            </a:r>
            <a:r>
              <a:rPr lang="en-US" sz="2100" b="0" i="0" dirty="0">
                <a:solidFill>
                  <a:srgbClr val="000000"/>
                </a:solidFill>
                <a:effectLst/>
                <a:latin typeface="Tw Cen MT (Body)"/>
              </a:rPr>
              <a:t>, </a:t>
            </a:r>
            <a:r>
              <a:rPr lang="en-US" sz="2100" b="1" i="0" dirty="0" err="1">
                <a:solidFill>
                  <a:srgbClr val="000000"/>
                </a:solidFill>
                <a:effectLst/>
                <a:latin typeface="Tw Cen MT (Body)"/>
              </a:rPr>
              <a:t>varDecl</a:t>
            </a:r>
            <a:r>
              <a:rPr lang="en-US" sz="2100" b="0" i="0" dirty="0">
                <a:solidFill>
                  <a:srgbClr val="000000"/>
                </a:solidFill>
                <a:effectLst/>
                <a:latin typeface="Tw Cen MT (Body)"/>
              </a:rPr>
              <a:t>, </a:t>
            </a:r>
            <a:r>
              <a:rPr lang="en-US" sz="2100" b="1" i="0" dirty="0" err="1">
                <a:solidFill>
                  <a:srgbClr val="000000"/>
                </a:solidFill>
                <a:effectLst/>
                <a:latin typeface="Tw Cen MT (Body)"/>
              </a:rPr>
              <a:t>portDecl</a:t>
            </a:r>
            <a:r>
              <a:rPr lang="en-US" sz="2100" b="0" i="0" dirty="0">
                <a:solidFill>
                  <a:srgbClr val="000000"/>
                </a:solidFill>
                <a:effectLst/>
                <a:latin typeface="Tw Cen MT (Body)"/>
              </a:rPr>
              <a:t>, </a:t>
            </a:r>
            <a:r>
              <a:rPr lang="en-US" sz="2100" b="1" i="0" dirty="0" err="1">
                <a:solidFill>
                  <a:srgbClr val="000000"/>
                </a:solidFill>
                <a:effectLst/>
                <a:latin typeface="Tw Cen MT (Body)"/>
              </a:rPr>
              <a:t>sigParamDecl</a:t>
            </a:r>
            <a:r>
              <a:rPr lang="en-US" sz="2100" b="0" i="0" dirty="0">
                <a:solidFill>
                  <a:srgbClr val="000000"/>
                </a:solidFill>
                <a:effectLst/>
                <a:latin typeface="Tw Cen MT (Body)"/>
              </a:rPr>
              <a:t>, or </a:t>
            </a:r>
            <a:r>
              <a:rPr lang="en-US" sz="2100" b="1" i="0" dirty="0" err="1">
                <a:solidFill>
                  <a:srgbClr val="000000"/>
                </a:solidFill>
                <a:effectLst/>
                <a:latin typeface="Tw Cen MT (Body)"/>
              </a:rPr>
              <a:t>varParamDecl</a:t>
            </a:r>
            <a:endParaRPr lang="en-US" sz="2100" b="1" i="0" dirty="0">
              <a:solidFill>
                <a:srgbClr val="000000"/>
              </a:solidFill>
              <a:effectLst/>
              <a:latin typeface="Tw Cen MT (Body)"/>
            </a:endParaRPr>
          </a:p>
          <a:p>
            <a:pPr lvl="2">
              <a:buFont typeface="Courier New" panose="02070309020205020404" pitchFamily="49" charset="0"/>
              <a:buChar char="o"/>
            </a:pPr>
            <a:r>
              <a:rPr lang="en-US" sz="2100" b="0" i="0" dirty="0">
                <a:solidFill>
                  <a:srgbClr val="000000"/>
                </a:solidFill>
                <a:effectLst/>
                <a:latin typeface="Tw Cen MT (Body)"/>
              </a:rPr>
              <a:t>An object of class </a:t>
            </a:r>
            <a:r>
              <a:rPr lang="en-US" sz="2100" b="1" i="0" dirty="0" err="1">
                <a:solidFill>
                  <a:srgbClr val="000000"/>
                </a:solidFill>
                <a:effectLst/>
                <a:latin typeface="Tw Cen MT (Body)"/>
              </a:rPr>
              <a:t>aliasDecl</a:t>
            </a:r>
            <a:r>
              <a:rPr lang="en-US" sz="2100" dirty="0">
                <a:solidFill>
                  <a:srgbClr val="000000"/>
                </a:solidFill>
                <a:latin typeface="Tw Cen MT (Body)"/>
              </a:rPr>
              <a:t> </a:t>
            </a:r>
            <a:r>
              <a:rPr lang="en-US" sz="2100" b="0" i="0" dirty="0">
                <a:solidFill>
                  <a:srgbClr val="000000"/>
                </a:solidFill>
                <a:effectLst/>
                <a:latin typeface="Tw Cen MT (Body)"/>
              </a:rPr>
              <a:t>whose target object of the </a:t>
            </a:r>
            <a:r>
              <a:rPr lang="en-US" sz="2100" b="1" i="0" dirty="0" err="1">
                <a:solidFill>
                  <a:srgbClr val="000000"/>
                </a:solidFill>
                <a:effectLst/>
                <a:latin typeface="Tw Cen MT (Body)"/>
              </a:rPr>
              <a:t>aliasedName</a:t>
            </a:r>
            <a:r>
              <a:rPr lang="en-US" sz="2100" b="0" i="0" dirty="0">
                <a:solidFill>
                  <a:srgbClr val="000000"/>
                </a:solidFill>
                <a:effectLst/>
                <a:latin typeface="Tw Cen MT (Body)"/>
              </a:rPr>
              <a:t> association is an object for which it is legal to update the value</a:t>
            </a:r>
          </a:p>
          <a:p>
            <a:pPr lvl="2">
              <a:buFont typeface="Courier New" panose="02070309020205020404" pitchFamily="49" charset="0"/>
              <a:buChar char="o"/>
            </a:pPr>
            <a:r>
              <a:rPr lang="en-US" sz="2100" b="0" i="0" dirty="0">
                <a:solidFill>
                  <a:srgbClr val="000000"/>
                </a:solidFill>
                <a:effectLst/>
                <a:latin typeface="Tw Cen MT (Body)"/>
              </a:rPr>
              <a:t>An object of one of the following subclasses of </a:t>
            </a:r>
            <a:r>
              <a:rPr lang="en-US" sz="2100" b="1" i="0" dirty="0" err="1">
                <a:solidFill>
                  <a:srgbClr val="000000"/>
                </a:solidFill>
                <a:effectLst/>
                <a:latin typeface="Tw Cen MT (Body)"/>
              </a:rPr>
              <a:t>prefixedName</a:t>
            </a:r>
            <a:r>
              <a:rPr lang="en-US" sz="2100" b="0" i="0" dirty="0">
                <a:solidFill>
                  <a:srgbClr val="000000"/>
                </a:solidFill>
                <a:effectLst/>
                <a:latin typeface="Tw Cen MT (Body)"/>
              </a:rPr>
              <a:t>: </a:t>
            </a:r>
            <a:r>
              <a:rPr lang="en-US" sz="2100" b="1" i="0" dirty="0" err="1">
                <a:solidFill>
                  <a:srgbClr val="000000"/>
                </a:solidFill>
                <a:effectLst/>
                <a:latin typeface="Tw Cen MT (Body)"/>
              </a:rPr>
              <a:t>indexedName</a:t>
            </a:r>
            <a:r>
              <a:rPr lang="en-US" sz="2100" b="0" i="0" dirty="0">
                <a:solidFill>
                  <a:srgbClr val="000000"/>
                </a:solidFill>
                <a:effectLst/>
                <a:latin typeface="Tw Cen MT (Body)"/>
              </a:rPr>
              <a:t>, </a:t>
            </a:r>
            <a:r>
              <a:rPr lang="en-US" sz="2100" b="1" i="0" dirty="0" err="1">
                <a:solidFill>
                  <a:srgbClr val="000000"/>
                </a:solidFill>
                <a:effectLst/>
                <a:latin typeface="Tw Cen MT (Body)"/>
              </a:rPr>
              <a:t>sliceName</a:t>
            </a:r>
            <a:r>
              <a:rPr lang="en-US" sz="2100" b="0" i="0" dirty="0">
                <a:solidFill>
                  <a:srgbClr val="000000"/>
                </a:solidFill>
                <a:effectLst/>
                <a:latin typeface="Tw Cen MT (Body)"/>
              </a:rPr>
              <a:t>, or </a:t>
            </a:r>
            <a:r>
              <a:rPr lang="en-US" sz="2100" b="1" i="0" dirty="0" err="1">
                <a:solidFill>
                  <a:srgbClr val="000000"/>
                </a:solidFill>
                <a:effectLst/>
                <a:latin typeface="Tw Cen MT (Body)"/>
              </a:rPr>
              <a:t>selectedName</a:t>
            </a:r>
            <a:r>
              <a:rPr lang="en-US" sz="2100" b="0" i="0" dirty="0">
                <a:solidFill>
                  <a:srgbClr val="000000"/>
                </a:solidFill>
                <a:effectLst/>
                <a:latin typeface="Tw Cen MT (Body)"/>
              </a:rPr>
              <a:t>, provided the target object of the </a:t>
            </a:r>
            <a:r>
              <a:rPr lang="en-US" sz="2100" b="1" i="0" dirty="0">
                <a:solidFill>
                  <a:srgbClr val="000000"/>
                </a:solidFill>
                <a:effectLst/>
                <a:latin typeface="Tw Cen MT (Body)"/>
              </a:rPr>
              <a:t>prefix</a:t>
            </a:r>
            <a:r>
              <a:rPr lang="en-US" sz="2100" b="0" i="0" dirty="0">
                <a:solidFill>
                  <a:srgbClr val="000000"/>
                </a:solidFill>
                <a:effectLst/>
                <a:latin typeface="Tw Cen MT (Body)"/>
              </a:rPr>
              <a:t> association is an object for which it is legal to update the value</a:t>
            </a:r>
          </a:p>
          <a:p>
            <a:pPr lvl="2">
              <a:buFont typeface="Courier New" panose="02070309020205020404" pitchFamily="49" charset="0"/>
              <a:buChar char="o"/>
            </a:pPr>
            <a:r>
              <a:rPr lang="en-US" sz="2100" b="0" i="0" dirty="0">
                <a:solidFill>
                  <a:srgbClr val="000000"/>
                </a:solidFill>
                <a:effectLst/>
                <a:latin typeface="Tw Cen MT (Body)"/>
              </a:rPr>
              <a:t>An object of class </a:t>
            </a:r>
            <a:r>
              <a:rPr lang="en-US" sz="2100" b="1" i="0" dirty="0" err="1">
                <a:solidFill>
                  <a:srgbClr val="000000"/>
                </a:solidFill>
                <a:effectLst/>
                <a:latin typeface="Tw Cen MT (Body)"/>
              </a:rPr>
              <a:t>derefObj</a:t>
            </a:r>
            <a:r>
              <a:rPr lang="en-US" sz="2100" b="1" i="0" dirty="0">
                <a:solidFill>
                  <a:srgbClr val="000000"/>
                </a:solidFill>
                <a:effectLst/>
                <a:latin typeface="Tw Cen MT (Body)"/>
              </a:rPr>
              <a:t> </a:t>
            </a:r>
          </a:p>
          <a:p>
            <a:pPr lvl="2">
              <a:buFont typeface="Courier New" panose="02070309020205020404" pitchFamily="49" charset="0"/>
              <a:buChar char="o"/>
            </a:pPr>
            <a:r>
              <a:rPr lang="en-US" sz="2100" b="0" i="0" dirty="0">
                <a:solidFill>
                  <a:srgbClr val="000000"/>
                </a:solidFill>
                <a:effectLst/>
                <a:latin typeface="Tw Cen MT (Body)"/>
              </a:rPr>
              <a:t>An object of class </a:t>
            </a:r>
            <a:r>
              <a:rPr lang="en-US" sz="2100" b="1" i="0" dirty="0">
                <a:solidFill>
                  <a:srgbClr val="000000"/>
                </a:solidFill>
                <a:effectLst/>
                <a:latin typeface="Tw Cen MT (Body)"/>
              </a:rPr>
              <a:t>driver </a:t>
            </a:r>
          </a:p>
          <a:p>
            <a:pPr lvl="2">
              <a:buFont typeface="Courier New" panose="02070309020205020404" pitchFamily="49" charset="0"/>
              <a:buChar char="o"/>
            </a:pPr>
            <a:r>
              <a:rPr lang="en-US" sz="2100" b="0" i="0" dirty="0">
                <a:solidFill>
                  <a:srgbClr val="000000"/>
                </a:solidFill>
                <a:effectLst/>
                <a:latin typeface="Tw Cen MT (Body)"/>
              </a:rPr>
              <a:t>An object of class </a:t>
            </a:r>
            <a:r>
              <a:rPr lang="en-US" sz="2100" b="1" i="0" dirty="0">
                <a:solidFill>
                  <a:srgbClr val="000000"/>
                </a:solidFill>
                <a:effectLst/>
                <a:latin typeface="Tw Cen MT (Body)"/>
              </a:rPr>
              <a:t>port</a:t>
            </a:r>
          </a:p>
          <a:p>
            <a:pPr lvl="2">
              <a:buFont typeface="Courier New" panose="02070309020205020404" pitchFamily="49" charset="0"/>
              <a:buChar char="o"/>
            </a:pPr>
            <a:r>
              <a:rPr lang="en-US" sz="2100" b="0" i="0" dirty="0">
                <a:solidFill>
                  <a:srgbClr val="000000"/>
                </a:solidFill>
                <a:effectLst/>
                <a:latin typeface="Tw Cen MT (Body)"/>
              </a:rPr>
              <a:t>An object of class </a:t>
            </a:r>
            <a:r>
              <a:rPr lang="en-US" sz="2100" b="1" i="0" dirty="0" err="1">
                <a:solidFill>
                  <a:srgbClr val="000000"/>
                </a:solidFill>
                <a:effectLst/>
                <a:latin typeface="Tw Cen MT (Body)"/>
              </a:rPr>
              <a:t>funcCall</a:t>
            </a:r>
            <a:r>
              <a:rPr lang="en-US" sz="2100" dirty="0">
                <a:latin typeface="Tw Cen MT (Body)"/>
              </a:rPr>
              <a:t> </a:t>
            </a:r>
            <a:br>
              <a:rPr lang="en-US" sz="200" dirty="0"/>
            </a:br>
            <a:br>
              <a:rPr lang="en-US" sz="250" dirty="0">
                <a:latin typeface="Tw Cen MT (Body)"/>
              </a:rPr>
            </a:br>
            <a:br>
              <a:rPr lang="en-US" sz="400" dirty="0">
                <a:latin typeface="Tw Cen MT (Body)"/>
              </a:rPr>
            </a:br>
            <a:br>
              <a:rPr lang="en-US" sz="8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Tree>
    <p:extLst>
      <p:ext uri="{BB962C8B-B14F-4D97-AF65-F5344CB8AC3E}">
        <p14:creationId xmlns:p14="http://schemas.microsoft.com/office/powerpoint/2010/main" val="397084306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60B9DAF-EE43-13A6-36C1-639D4E5DC109}"/>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8A06F207-1F10-EDA0-9554-F7583C568A6B}"/>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22. </a:t>
            </a:r>
            <a:r>
              <a:rPr lang="en-US" sz="4000" b="1" dirty="0">
                <a:solidFill>
                  <a:schemeClr val="bg1"/>
                </a:solidFill>
                <a:latin typeface="Tw Cen MT (Body)"/>
                <a:ea typeface="+mj-ea"/>
                <a:cs typeface="Times New Roman" panose="02020603050405020304" pitchFamily="18" charset="0"/>
              </a:rPr>
              <a:t>VHPI Value Access and Update</a:t>
            </a:r>
            <a:endParaRPr lang="en-GB" sz="40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A76BC570-4180-8309-9467-23B05BDDE2C6}"/>
              </a:ext>
            </a:extLst>
          </p:cNvPr>
          <p:cNvSpPr txBox="1">
            <a:spLocks/>
          </p:cNvSpPr>
          <p:nvPr/>
        </p:nvSpPr>
        <p:spPr bwMode="auto">
          <a:xfrm>
            <a:off x="-1" y="61182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22.6 </a:t>
            </a:r>
            <a:r>
              <a:rPr lang="en-GB" sz="2400" b="1" dirty="0">
                <a:solidFill>
                  <a:schemeClr val="bg1"/>
                </a:solidFill>
                <a:latin typeface="Tw Cen MT (Body)"/>
                <a:ea typeface="+mj-ea"/>
                <a:cs typeface="Times New Roman" panose="02020603050405020304" pitchFamily="18" charset="0"/>
              </a:rPr>
              <a:t>Scheduling transactions on drivers</a:t>
            </a:r>
            <a:endParaRPr lang="en-GB" sz="24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29A47987-3F04-8259-3812-9042E4D3D640}"/>
              </a:ext>
            </a:extLst>
          </p:cNvPr>
          <p:cNvSpPr txBox="1">
            <a:spLocks/>
          </p:cNvSpPr>
          <p:nvPr/>
        </p:nvSpPr>
        <p:spPr bwMode="auto">
          <a:xfrm>
            <a:off x="-43544" y="497046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2400" b="1" dirty="0">
                <a:solidFill>
                  <a:srgbClr val="FF0000"/>
                </a:solidFill>
                <a:latin typeface="Tw Cen MT (Headings)"/>
                <a:ea typeface="+mj-ea"/>
                <a:cs typeface="+mj-cs"/>
              </a:rPr>
              <a:t>		</a:t>
            </a:r>
            <a:endParaRPr lang="en-GB" sz="24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6E0087BB-7AA1-0523-E9A1-F0692C620622}"/>
              </a:ext>
            </a:extLst>
          </p:cNvPr>
          <p:cNvSpPr>
            <a:spLocks noGrp="1"/>
          </p:cNvSpPr>
          <p:nvPr>
            <p:ph idx="1"/>
          </p:nvPr>
        </p:nvSpPr>
        <p:spPr>
          <a:xfrm>
            <a:off x="824733" y="1003705"/>
            <a:ext cx="11149554" cy="5802043"/>
          </a:xfrm>
        </p:spPr>
        <p:txBody>
          <a:bodyPr>
            <a:noAutofit/>
          </a:bodyPr>
          <a:lstStyle/>
          <a:p>
            <a:pPr lvl="1">
              <a:lnSpc>
                <a:spcPct val="110000"/>
              </a:lnSpc>
            </a:pPr>
            <a:r>
              <a:rPr lang="en-US" sz="2200" b="0" i="0" dirty="0">
                <a:solidFill>
                  <a:srgbClr val="000000"/>
                </a:solidFill>
                <a:effectLst/>
                <a:latin typeface="Tw Cen MT (Body)"/>
              </a:rPr>
              <a:t>A VHPI program may schedule a transaction on a driver or transactions on drivers in a collection of drivers using the </a:t>
            </a:r>
            <a:r>
              <a:rPr lang="en-US" sz="2200" b="1" i="0" dirty="0" err="1">
                <a:solidFill>
                  <a:srgbClr val="000000"/>
                </a:solidFill>
                <a:effectLst/>
                <a:latin typeface="Tw Cen MT (Body)"/>
              </a:rPr>
              <a:t>vhpi_schedule_transaction</a:t>
            </a:r>
            <a:r>
              <a:rPr lang="en-US" sz="2200" b="1" i="0" dirty="0">
                <a:solidFill>
                  <a:srgbClr val="000000"/>
                </a:solidFill>
                <a:effectLst/>
                <a:latin typeface="Tw Cen MT (Body)"/>
              </a:rPr>
              <a:t> </a:t>
            </a:r>
            <a:r>
              <a:rPr lang="en-US" sz="2200" b="0" i="0" dirty="0">
                <a:solidFill>
                  <a:srgbClr val="000000"/>
                </a:solidFill>
                <a:effectLst/>
                <a:latin typeface="Tw Cen MT (Body)"/>
              </a:rPr>
              <a:t>function (see 23.34)</a:t>
            </a:r>
          </a:p>
          <a:p>
            <a:pPr lvl="1">
              <a:lnSpc>
                <a:spcPct val="110000"/>
              </a:lnSpc>
            </a:pPr>
            <a:r>
              <a:rPr lang="en-US" sz="2200" b="0" i="0" dirty="0">
                <a:solidFill>
                  <a:srgbClr val="000000"/>
                </a:solidFill>
                <a:effectLst/>
                <a:latin typeface="Tw Cen MT (Body)"/>
              </a:rPr>
              <a:t>The effect of </a:t>
            </a:r>
            <a:r>
              <a:rPr lang="en-US" sz="2200" b="1" i="1" dirty="0">
                <a:solidFill>
                  <a:srgbClr val="000000"/>
                </a:solidFill>
                <a:effectLst/>
                <a:latin typeface="Tw Cen MT (Body)"/>
              </a:rPr>
              <a:t>scheduling</a:t>
            </a:r>
            <a:r>
              <a:rPr lang="en-US" sz="2200" b="0" i="0" dirty="0">
                <a:solidFill>
                  <a:srgbClr val="000000"/>
                </a:solidFill>
                <a:effectLst/>
                <a:latin typeface="Tw Cen MT (Body)"/>
              </a:rPr>
              <a:t> a transaction on a driver is to modify the projected output waveform of the driver according to the rules described in 10.5.2.2</a:t>
            </a:r>
            <a:endParaRPr lang="en-US" sz="2200" dirty="0">
              <a:solidFill>
                <a:srgbClr val="000000"/>
              </a:solidFill>
              <a:latin typeface="Tw Cen MT (Body)"/>
            </a:endParaRPr>
          </a:p>
          <a:p>
            <a:pPr lvl="1">
              <a:lnSpc>
                <a:spcPct val="110000"/>
              </a:lnSpc>
            </a:pPr>
            <a:r>
              <a:rPr lang="en-US" sz="2200" b="0" i="0" dirty="0">
                <a:solidFill>
                  <a:srgbClr val="000000"/>
                </a:solidFill>
                <a:effectLst/>
                <a:latin typeface="Tw Cen MT (Body)"/>
              </a:rPr>
              <a:t>The value provided for each driver in a value structure to the </a:t>
            </a:r>
            <a:r>
              <a:rPr lang="en-US" sz="2200" b="1" i="0" dirty="0" err="1">
                <a:solidFill>
                  <a:srgbClr val="000000"/>
                </a:solidFill>
                <a:effectLst/>
                <a:latin typeface="Tw Cen MT (Body)"/>
              </a:rPr>
              <a:t>vhpi_schedule_transaction</a:t>
            </a:r>
            <a:r>
              <a:rPr lang="en-US" sz="2200" b="1" dirty="0">
                <a:solidFill>
                  <a:srgbClr val="000000"/>
                </a:solidFill>
                <a:latin typeface="Tw Cen MT (Body)"/>
              </a:rPr>
              <a:t> </a:t>
            </a:r>
            <a:r>
              <a:rPr lang="en-US" sz="2200" b="0" i="0" dirty="0">
                <a:solidFill>
                  <a:srgbClr val="000000"/>
                </a:solidFill>
                <a:effectLst/>
                <a:latin typeface="Tw Cen MT (Body)"/>
              </a:rPr>
              <a:t>function is used as the value component of a transaction assigned to the driver</a:t>
            </a:r>
          </a:p>
          <a:p>
            <a:pPr lvl="1">
              <a:lnSpc>
                <a:spcPct val="110000"/>
              </a:lnSpc>
            </a:pPr>
            <a:r>
              <a:rPr lang="en-US" sz="2200" b="0" i="0" dirty="0">
                <a:solidFill>
                  <a:srgbClr val="000000"/>
                </a:solidFill>
                <a:effectLst/>
                <a:latin typeface="Tw Cen MT (Body)"/>
              </a:rPr>
              <a:t>The time component of the transaction and the delay mechanism are determined as described in 23.34</a:t>
            </a:r>
            <a:br>
              <a:rPr lang="en-US" sz="200" dirty="0"/>
            </a:br>
            <a:br>
              <a:rPr lang="en-US" sz="250" dirty="0">
                <a:latin typeface="Tw Cen MT (Body)"/>
              </a:rPr>
            </a:br>
            <a:br>
              <a:rPr lang="en-US" sz="400" dirty="0">
                <a:latin typeface="Tw Cen MT (Body)"/>
              </a:rPr>
            </a:br>
            <a:br>
              <a:rPr lang="en-US" sz="800" dirty="0">
                <a:latin typeface="Tw Cen MT (Body)"/>
              </a:rPr>
            </a:br>
            <a:endParaRPr kumimoji="0" lang="tr-TR" altLang="tr-TR" i="0" u="none" strike="noStrike" cap="none" normalizeH="0" baseline="0" dirty="0">
              <a:ln>
                <a:noFill/>
              </a:ln>
              <a:solidFill>
                <a:schemeClr val="bg1"/>
              </a:solidFill>
              <a:effectLst/>
              <a:latin typeface="Tw Cen MT (Body)"/>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w Cen MT (Body)"/>
              <a:cs typeface="Times New Roman" panose="02020603050405020304" pitchFamily="18" charset="0"/>
            </a:endParaRPr>
          </a:p>
          <a:p>
            <a:pPr>
              <a:lnSpc>
                <a:spcPct val="110000"/>
              </a:lnSpc>
            </a:pPr>
            <a:endParaRPr lang="en-US" sz="2700" dirty="0">
              <a:effectLst/>
              <a:latin typeface="Tw Cen MT (Body)"/>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Tw Cen MT (Body)"/>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Tw Cen MT (Body)"/>
              <a:ea typeface="Calibri" panose="020F0502020204030204" pitchFamily="34" charset="0"/>
            </a:endParaRPr>
          </a:p>
          <a:p>
            <a:pPr>
              <a:lnSpc>
                <a:spcPct val="110000"/>
              </a:lnSpc>
            </a:pPr>
            <a:endParaRPr lang="en-GB" b="1" dirty="0">
              <a:solidFill>
                <a:schemeClr val="bg1"/>
              </a:solidFill>
              <a:latin typeface="Tw Cen MT (Body)"/>
            </a:endParaRPr>
          </a:p>
          <a:p>
            <a:pPr lvl="1">
              <a:lnSpc>
                <a:spcPct val="110000"/>
              </a:lnSpc>
            </a:pPr>
            <a:endParaRPr lang="en-GB" b="1" dirty="0">
              <a:solidFill>
                <a:schemeClr val="bg1"/>
              </a:solidFill>
              <a:latin typeface="Tw Cen MT (Body)"/>
            </a:endParaRPr>
          </a:p>
          <a:p>
            <a:pPr lvl="1">
              <a:lnSpc>
                <a:spcPct val="110000"/>
              </a:lnSpc>
            </a:pPr>
            <a:endParaRPr lang="en-US" sz="2800" b="1" dirty="0">
              <a:solidFill>
                <a:schemeClr val="bg1"/>
              </a:solidFill>
              <a:latin typeface="Tw Cen MT (Body)"/>
            </a:endParaRPr>
          </a:p>
        </p:txBody>
      </p:sp>
    </p:spTree>
    <p:extLst>
      <p:ext uri="{BB962C8B-B14F-4D97-AF65-F5344CB8AC3E}">
        <p14:creationId xmlns:p14="http://schemas.microsoft.com/office/powerpoint/2010/main" val="86375236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01456F2-DBE8-99FD-7F41-487E57678306}"/>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AAFD9CD-E88D-90BD-E9DA-0AFC3387670B}"/>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23</a:t>
            </a:r>
            <a:r>
              <a:rPr lang="en-US" sz="2800" b="1" dirty="0">
                <a:solidFill>
                  <a:srgbClr val="FF0000"/>
                </a:solidFill>
              </a:rPr>
              <a:t>. </a:t>
            </a:r>
            <a:r>
              <a:rPr lang="tr-TR" sz="2800" b="1" dirty="0">
                <a:solidFill>
                  <a:srgbClr val="FF0000"/>
                </a:solidFill>
              </a:rPr>
              <a:t>Vhpı functıon reference</a:t>
            </a:r>
            <a:endParaRPr lang="en-US" sz="2800" b="1" dirty="0">
              <a:solidFill>
                <a:srgbClr val="FF0000"/>
              </a:solidFill>
            </a:endParaRPr>
          </a:p>
        </p:txBody>
      </p:sp>
      <p:sp>
        <p:nvSpPr>
          <p:cNvPr id="9" name="Content Placeholder 2">
            <a:extLst>
              <a:ext uri="{FF2B5EF4-FFF2-40B4-BE49-F238E27FC236}">
                <a16:creationId xmlns:a16="http://schemas.microsoft.com/office/drawing/2014/main" id="{2C76A35F-4DB6-B413-3A35-634A46680C07}"/>
              </a:ext>
            </a:extLst>
          </p:cNvPr>
          <p:cNvSpPr txBox="1">
            <a:spLocks/>
          </p:cNvSpPr>
          <p:nvPr/>
        </p:nvSpPr>
        <p:spPr>
          <a:xfrm>
            <a:off x="5727233" y="458034"/>
            <a:ext cx="6601927" cy="611615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en-GB" b="1" dirty="0">
              <a:solidFill>
                <a:schemeClr val="bg1"/>
              </a:solidFill>
            </a:endParaRPr>
          </a:p>
        </p:txBody>
      </p:sp>
      <p:pic>
        <p:nvPicPr>
          <p:cNvPr id="7" name="Picture 6" descr="close up of circuit board">
            <a:extLst>
              <a:ext uri="{FF2B5EF4-FFF2-40B4-BE49-F238E27FC236}">
                <a16:creationId xmlns:a16="http://schemas.microsoft.com/office/drawing/2014/main" id="{D2E81A71-0605-1CF3-4E51-E6CF261F84C8}"/>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8E180300-A829-D5E2-4724-D22CE84C7809}"/>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23</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196035327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FEDDFAB-E8DF-93FB-A6A2-DD5BB9D98D20}"/>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445E7AD-5F5C-3F9B-3F50-53BF5974B4BA}"/>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vhpi_assert</a:t>
            </a:r>
            <a:r>
              <a:rPr lang="tr-TR" sz="2000" dirty="0">
                <a:solidFill>
                  <a:schemeClr val="bg1"/>
                </a:solidFill>
                <a:latin typeface="Times New Roman" panose="02020603050405020304" pitchFamily="18" charset="0"/>
                <a:cs typeface="Times New Roman" panose="02020603050405020304" pitchFamily="18" charset="0"/>
              </a:rPr>
              <a:t>(</a:t>
            </a:r>
            <a:r>
              <a:rPr lang="tr-TR" sz="2000" dirty="0" err="1">
                <a:solidFill>
                  <a:schemeClr val="bg1"/>
                </a:solidFill>
                <a:latin typeface="Times New Roman" panose="02020603050405020304" pitchFamily="18" charset="0"/>
                <a:cs typeface="Times New Roman" panose="02020603050405020304" pitchFamily="18" charset="0"/>
              </a:rPr>
              <a:t>vhpiSeverityT</a:t>
            </a:r>
            <a:r>
              <a:rPr lang="tr-TR" sz="2000" dirty="0">
                <a:solidFill>
                  <a:schemeClr val="bg1"/>
                </a:solidFill>
                <a:latin typeface="Times New Roman" panose="02020603050405020304" pitchFamily="18" charset="0"/>
                <a:cs typeface="Times New Roman" panose="02020603050405020304" pitchFamily="18" charset="0"/>
              </a:rPr>
              <a:t> severity, char *</a:t>
            </a:r>
            <a:r>
              <a:rPr lang="tr-TR" sz="2000" dirty="0" err="1">
                <a:solidFill>
                  <a:schemeClr val="bg1"/>
                </a:solidFill>
                <a:latin typeface="Times New Roman" panose="02020603050405020304" pitchFamily="18" charset="0"/>
                <a:cs typeface="Times New Roman" panose="02020603050405020304" pitchFamily="18" charset="0"/>
              </a:rPr>
              <a:t>formatmsg</a:t>
            </a:r>
            <a:r>
              <a:rPr lang="tr-TR" sz="2000" dirty="0">
                <a:solidFill>
                  <a:schemeClr val="bg1"/>
                </a:solidFill>
                <a:latin typeface="Times New Roman" panose="02020603050405020304" pitchFamily="18" charset="0"/>
                <a:cs typeface="Times New Roman" panose="02020603050405020304" pitchFamily="18" charset="0"/>
              </a:rPr>
              <a:t>, ...);</a:t>
            </a:r>
          </a:p>
          <a:p>
            <a:pPr lvl="3" algn="just">
              <a:lnSpc>
                <a:spcPct val="110000"/>
              </a:lnSpc>
            </a:pPr>
            <a:r>
              <a:rPr lang="en-US" sz="1800" dirty="0">
                <a:solidFill>
                  <a:schemeClr val="bg1"/>
                </a:solidFill>
                <a:latin typeface="Times New Roman" panose="02020603050405020304" pitchFamily="18" charset="0"/>
                <a:cs typeface="Times New Roman" panose="02020603050405020304" pitchFamily="18" charset="0"/>
              </a:rPr>
              <a:t>The </a:t>
            </a:r>
            <a:r>
              <a:rPr lang="en-US" sz="1800" b="1" dirty="0" err="1">
                <a:solidFill>
                  <a:schemeClr val="bg1"/>
                </a:solidFill>
                <a:latin typeface="Times New Roman" panose="02020603050405020304" pitchFamily="18" charset="0"/>
                <a:cs typeface="Times New Roman" panose="02020603050405020304" pitchFamily="18" charset="0"/>
              </a:rPr>
              <a:t>vhpi_assert</a:t>
            </a:r>
            <a:r>
              <a:rPr lang="en-US" sz="1800" dirty="0">
                <a:solidFill>
                  <a:schemeClr val="bg1"/>
                </a:solidFill>
                <a:latin typeface="Times New Roman" panose="02020603050405020304" pitchFamily="18" charset="0"/>
                <a:cs typeface="Times New Roman" panose="02020603050405020304" pitchFamily="18" charset="0"/>
              </a:rPr>
              <a:t> function in VHDL works like the </a:t>
            </a:r>
            <a:r>
              <a:rPr lang="en-US" sz="1800" b="1" dirty="0">
                <a:solidFill>
                  <a:schemeClr val="bg1"/>
                </a:solidFill>
                <a:latin typeface="Times New Roman" panose="02020603050405020304" pitchFamily="18" charset="0"/>
                <a:cs typeface="Times New Roman" panose="02020603050405020304" pitchFamily="18" charset="0"/>
              </a:rPr>
              <a:t>report</a:t>
            </a:r>
            <a:r>
              <a:rPr lang="en-US" sz="1800" dirty="0">
                <a:solidFill>
                  <a:schemeClr val="bg1"/>
                </a:solidFill>
                <a:latin typeface="Times New Roman" panose="02020603050405020304" pitchFamily="18" charset="0"/>
                <a:cs typeface="Times New Roman" panose="02020603050405020304" pitchFamily="18" charset="0"/>
              </a:rPr>
              <a:t> statement, using a format string (similar to </a:t>
            </a:r>
            <a:r>
              <a:rPr lang="en-US" sz="1800" b="1" dirty="0">
                <a:solidFill>
                  <a:schemeClr val="bg1"/>
                </a:solidFill>
                <a:latin typeface="Times New Roman" panose="02020603050405020304" pitchFamily="18" charset="0"/>
                <a:cs typeface="Times New Roman" panose="02020603050405020304" pitchFamily="18" charset="0"/>
              </a:rPr>
              <a:t>printf</a:t>
            </a:r>
            <a:r>
              <a:rPr lang="en-US" sz="1800" dirty="0">
                <a:solidFill>
                  <a:schemeClr val="bg1"/>
                </a:solidFill>
                <a:latin typeface="Times New Roman" panose="02020603050405020304" pitchFamily="18" charset="0"/>
                <a:cs typeface="Times New Roman" panose="02020603050405020304" pitchFamily="18" charset="0"/>
              </a:rPr>
              <a:t>) and a </a:t>
            </a:r>
            <a:r>
              <a:rPr lang="en-US" sz="1800" b="1" dirty="0">
                <a:solidFill>
                  <a:schemeClr val="bg1"/>
                </a:solidFill>
                <a:latin typeface="Times New Roman" panose="02020603050405020304" pitchFamily="18" charset="0"/>
                <a:cs typeface="Times New Roman" panose="02020603050405020304" pitchFamily="18" charset="0"/>
              </a:rPr>
              <a:t>severity</a:t>
            </a:r>
            <a:r>
              <a:rPr lang="en-US" sz="1800" dirty="0">
                <a:solidFill>
                  <a:schemeClr val="bg1"/>
                </a:solidFill>
                <a:latin typeface="Times New Roman" panose="02020603050405020304" pitchFamily="18" charset="0"/>
                <a:cs typeface="Times New Roman" panose="02020603050405020304" pitchFamily="18" charset="0"/>
              </a:rPr>
              <a:t> argument to generate a formatted message with a severity level</a:t>
            </a:r>
            <a:endParaRPr lang="tr-TR" sz="18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vhpi_check_error</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vhpiErrorInfoT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error_info_p</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vhpi_check_error</a:t>
            </a:r>
            <a:r>
              <a:rPr lang="en-US" sz="2000" dirty="0">
                <a:solidFill>
                  <a:schemeClr val="bg1"/>
                </a:solidFill>
                <a:latin typeface="Times New Roman" panose="02020603050405020304" pitchFamily="18" charset="0"/>
                <a:cs typeface="Times New Roman" panose="02020603050405020304" pitchFamily="18" charset="0"/>
              </a:rPr>
              <a:t> function checks if the previous VHPI function call raised an error. It takes an argument, </a:t>
            </a:r>
            <a:r>
              <a:rPr lang="en-US" sz="2000" b="1" dirty="0" err="1">
                <a:solidFill>
                  <a:schemeClr val="bg1"/>
                </a:solidFill>
                <a:latin typeface="Times New Roman" panose="02020603050405020304" pitchFamily="18" charset="0"/>
                <a:cs typeface="Times New Roman" panose="02020603050405020304" pitchFamily="18" charset="0"/>
              </a:rPr>
              <a:t>error_info_p</a:t>
            </a:r>
            <a:r>
              <a:rPr lang="en-US" sz="2000" dirty="0">
                <a:solidFill>
                  <a:schemeClr val="bg1"/>
                </a:solidFill>
                <a:latin typeface="Times New Roman" panose="02020603050405020304" pitchFamily="18" charset="0"/>
                <a:cs typeface="Times New Roman" panose="02020603050405020304" pitchFamily="18" charset="0"/>
              </a:rPr>
              <a:t>, which is either a pointer to an error information structure or NULL</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vhpi_compare_handles</a:t>
            </a:r>
            <a:r>
              <a:rPr lang="tr-TR" sz="2000" dirty="0">
                <a:solidFill>
                  <a:schemeClr val="bg1"/>
                </a:solidFill>
                <a:latin typeface="Times New Roman" panose="02020603050405020304" pitchFamily="18" charset="0"/>
                <a:cs typeface="Times New Roman" panose="02020603050405020304" pitchFamily="18" charset="0"/>
              </a:rPr>
              <a:t> (vhpiHandleT handle1, vhpiHandleT handle2);</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Determines whether the arguments handle1 and handle2 refer to the same object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1 if handle1 and handle2 refer to the same object, or 0 otherwise</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B645D63-78B6-97BB-3EC0-011091BE8CB1}"/>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7D686633-92E7-2675-ED4E-39205495972A}"/>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EB7FFD5B-B095-14D0-B335-D78B57FF2FC1}"/>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61519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BCDC49BD-4889-9AE3-3ACA-60386067169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7A9C7FE-280C-B23D-03B3-B7CB5D2D30F6}"/>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vhpi_control (vhpiSimControlT command,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vhpi_control</a:t>
            </a:r>
            <a:r>
              <a:rPr lang="en-US" sz="2000" dirty="0">
                <a:solidFill>
                  <a:schemeClr val="bg1"/>
                </a:solidFill>
                <a:latin typeface="Times New Roman" panose="02020603050405020304" pitchFamily="18" charset="0"/>
                <a:cs typeface="Times New Roman" panose="02020603050405020304" pitchFamily="18" charset="0"/>
              </a:rPr>
              <a:t> function requests specific control actions for a VHPI tool</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vhpiStop</a:t>
            </a:r>
            <a:r>
              <a:rPr lang="en-US" sz="2000" dirty="0">
                <a:solidFill>
                  <a:schemeClr val="bg1"/>
                </a:solidFill>
                <a:latin typeface="Times New Roman" panose="02020603050405020304" pitchFamily="18" charset="0"/>
                <a:cs typeface="Times New Roman" panose="02020603050405020304" pitchFamily="18" charset="0"/>
              </a:rPr>
              <a:t>: Stops the simulation and waits for further commands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vhpiFinish</a:t>
            </a:r>
            <a:r>
              <a:rPr lang="en-US" sz="2000" dirty="0">
                <a:solidFill>
                  <a:schemeClr val="bg1"/>
                </a:solidFill>
                <a:latin typeface="Times New Roman" panose="02020603050405020304" pitchFamily="18" charset="0"/>
                <a:cs typeface="Times New Roman" panose="02020603050405020304" pitchFamily="18" charset="0"/>
              </a:rPr>
              <a:t>: Enters the termination phase of the simulation</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vhpiReset</a:t>
            </a:r>
            <a:r>
              <a:rPr lang="en-US" sz="2000" dirty="0">
                <a:solidFill>
                  <a:schemeClr val="bg1"/>
                </a:solidFill>
                <a:latin typeface="Times New Roman" panose="02020603050405020304" pitchFamily="18" charset="0"/>
                <a:cs typeface="Times New Roman" panose="02020603050405020304" pitchFamily="18" charset="0"/>
              </a:rPr>
              <a:t>: Enters the reset phase of the simulation</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If the command is not one of these, the tool performs a custom action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18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vhpi_create</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vhpiClassKindT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kind</a:t>
            </a:r>
            <a:r>
              <a:rPr lang="tr-TR" sz="2000" dirty="0">
                <a:solidFill>
                  <a:schemeClr val="bg1"/>
                </a:solidFill>
                <a:latin typeface="Times New Roman" panose="02020603050405020304" pitchFamily="18" charset="0"/>
                <a:cs typeface="Times New Roman" panose="02020603050405020304" pitchFamily="18" charset="0"/>
              </a:rPr>
              <a:t>, vhpiHandleT handle1,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vhpiHandleT handle2);</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vhpi_create</a:t>
            </a:r>
            <a:r>
              <a:rPr lang="en-US" sz="2000" dirty="0">
                <a:solidFill>
                  <a:schemeClr val="bg1"/>
                </a:solidFill>
                <a:latin typeface="Times New Roman" panose="02020603050405020304" pitchFamily="18" charset="0"/>
                <a:cs typeface="Times New Roman" panose="02020603050405020304" pitchFamily="18" charset="0"/>
              </a:rPr>
              <a:t> function is used to create VHPI objects of specific classes, such as </a:t>
            </a:r>
            <a:r>
              <a:rPr lang="en-US" sz="2000" dirty="0" err="1">
                <a:solidFill>
                  <a:schemeClr val="bg1"/>
                </a:solidFill>
                <a:latin typeface="Times New Roman" panose="02020603050405020304" pitchFamily="18" charset="0"/>
                <a:cs typeface="Times New Roman" panose="02020603050405020304" pitchFamily="18" charset="0"/>
              </a:rPr>
              <a:t>processStmt</a:t>
            </a:r>
            <a:r>
              <a:rPr lang="en-US" sz="2000" dirty="0">
                <a:solidFill>
                  <a:schemeClr val="bg1"/>
                </a:solidFill>
                <a:latin typeface="Times New Roman" panose="02020603050405020304" pitchFamily="18" charset="0"/>
                <a:cs typeface="Times New Roman" panose="02020603050405020304" pitchFamily="18" charset="0"/>
              </a:rPr>
              <a:t> or driver, based on the kind argument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associates the created objects with other VHPI objects and sets certain properties (like </a:t>
            </a:r>
            <a:r>
              <a:rPr lang="en-US" sz="2000" dirty="0" err="1">
                <a:solidFill>
                  <a:schemeClr val="bg1"/>
                </a:solidFill>
                <a:latin typeface="Times New Roman" panose="02020603050405020304" pitchFamily="18" charset="0"/>
                <a:cs typeface="Times New Roman" panose="02020603050405020304" pitchFamily="18" charset="0"/>
              </a:rPr>
              <a:t>IsForeign</a:t>
            </a:r>
            <a:r>
              <a:rPr lang="en-US" sz="2000" dirty="0">
                <a:solidFill>
                  <a:schemeClr val="bg1"/>
                </a:solidFill>
                <a:latin typeface="Times New Roman" panose="02020603050405020304" pitchFamily="18" charset="0"/>
                <a:cs typeface="Times New Roman" panose="02020603050405020304" pitchFamily="18" charset="0"/>
              </a:rPr>
              <a:t>) to default values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58A79D34-9B8E-01C1-68B6-D9C00A42F9C4}"/>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204F22DC-15FF-5BE9-CA99-B12131EAE8AA}"/>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82DFA49A-B3B1-9260-B11B-627FB64A735E}"/>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836200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66D7B74-FF4A-B298-94D0-A1676239CE5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A0FDBE5-86F9-DE74-2D03-3E299654D0F0}"/>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vhpiIntT vhpi_get(vhpiIntPropertyT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disables an enabled callback, preventing the callback function from executing when the trigger event occurs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returns the property value if readable, or </a:t>
            </a:r>
            <a:r>
              <a:rPr lang="en-US" sz="2000" b="1" dirty="0">
                <a:solidFill>
                  <a:schemeClr val="bg1"/>
                </a:solidFill>
                <a:latin typeface="Times New Roman" panose="02020603050405020304" pitchFamily="18" charset="0"/>
                <a:cs typeface="Times New Roman" panose="02020603050405020304" pitchFamily="18" charset="0"/>
              </a:rPr>
              <a:t>vhpiUndefined</a:t>
            </a:r>
            <a:r>
              <a:rPr lang="en-US" sz="2000" dirty="0">
                <a:solidFill>
                  <a:schemeClr val="bg1"/>
                </a:solidFill>
                <a:latin typeface="Times New Roman" panose="02020603050405020304" pitchFamily="18" charset="0"/>
                <a:cs typeface="Times New Roman" panose="02020603050405020304" pitchFamily="18" charset="0"/>
              </a:rPr>
              <a:t> if the property cannot be read</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size_t vhpi_get_data(int32_t id, void * dataLoc, size_t numBytes);</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vhpi_get_data</a:t>
            </a:r>
            <a:r>
              <a:rPr lang="en-US" sz="2000" dirty="0">
                <a:solidFill>
                  <a:schemeClr val="bg1"/>
                </a:solidFill>
                <a:latin typeface="Times New Roman" panose="02020603050405020304" pitchFamily="18" charset="0"/>
                <a:cs typeface="Times New Roman" panose="02020603050405020304" pitchFamily="18" charset="0"/>
              </a:rPr>
              <a:t> function reads a specified number of bytes from a saved data set and writes them to </a:t>
            </a:r>
            <a:r>
              <a:rPr lang="en-US" sz="2000" b="1" dirty="0">
                <a:solidFill>
                  <a:schemeClr val="bg1"/>
                </a:solidFill>
                <a:latin typeface="Times New Roman" panose="02020603050405020304" pitchFamily="18" charset="0"/>
                <a:cs typeface="Times New Roman" panose="02020603050405020304" pitchFamily="18" charset="0"/>
              </a:rPr>
              <a:t>dataLoc</a:t>
            </a:r>
            <a:endParaRPr lang="tr-TR" sz="2000" b="1"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It continues reading from the last location on subsequent calls and writes zeros if fewer bytes remain than requested</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vhpi_get_foreignf_info (vhpiHandleT hdl, vhpiForeignDataT *foreignDatap);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vhpi_get_foreignf_info</a:t>
            </a:r>
            <a:r>
              <a:rPr lang="en-US" sz="2000" dirty="0">
                <a:solidFill>
                  <a:schemeClr val="bg1"/>
                </a:solidFill>
                <a:latin typeface="Times New Roman" panose="02020603050405020304" pitchFamily="18" charset="0"/>
                <a:cs typeface="Times New Roman" panose="02020603050405020304" pitchFamily="18" charset="0"/>
              </a:rPr>
              <a:t> function retrieves details about a foreign model or application, such as its type, functions, and names, and stores them in the </a:t>
            </a:r>
            <a:r>
              <a:rPr lang="en-US" sz="2000" b="1" dirty="0">
                <a:solidFill>
                  <a:schemeClr val="bg1"/>
                </a:solidFill>
                <a:latin typeface="Times New Roman" panose="02020603050405020304" pitchFamily="18" charset="0"/>
                <a:cs typeface="Times New Roman" panose="02020603050405020304" pitchFamily="18" charset="0"/>
              </a:rPr>
              <a:t>foreignDatap</a:t>
            </a:r>
            <a:r>
              <a:rPr lang="en-US" sz="2000" dirty="0">
                <a:solidFill>
                  <a:schemeClr val="bg1"/>
                </a:solidFill>
                <a:latin typeface="Times New Roman" panose="02020603050405020304" pitchFamily="18" charset="0"/>
                <a:cs typeface="Times New Roman" panose="02020603050405020304" pitchFamily="18" charset="0"/>
              </a:rPr>
              <a:t> </a:t>
            </a:r>
            <a:r>
              <a:rPr lang="tr-TR" sz="2000" dirty="0">
                <a:solidFill>
                  <a:schemeClr val="bg1"/>
                </a:solidFill>
                <a:latin typeface="Times New Roman" panose="02020603050405020304" pitchFamily="18" charset="0"/>
                <a:cs typeface="Times New Roman" panose="02020603050405020304" pitchFamily="18" charset="0"/>
              </a:rPr>
              <a:t>s</a:t>
            </a:r>
            <a:r>
              <a:rPr lang="en-US" sz="2000" dirty="0">
                <a:solidFill>
                  <a:schemeClr val="bg1"/>
                </a:solidFill>
                <a:latin typeface="Times New Roman" panose="02020603050405020304" pitchFamily="18" charset="0"/>
                <a:cs typeface="Times New Roman" panose="02020603050405020304" pitchFamily="18" charset="0"/>
              </a:rPr>
              <a:t>tructure</a:t>
            </a:r>
            <a:r>
              <a:rPr lang="tr-TR" sz="2000"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It returns </a:t>
            </a:r>
            <a:r>
              <a:rPr lang="en-US" sz="2000" b="1" dirty="0">
                <a:solidFill>
                  <a:schemeClr val="bg1"/>
                </a:solidFill>
                <a:latin typeface="Times New Roman" panose="02020603050405020304" pitchFamily="18" charset="0"/>
                <a:cs typeface="Times New Roman" panose="02020603050405020304" pitchFamily="18" charset="0"/>
              </a:rPr>
              <a:t>0</a:t>
            </a:r>
            <a:r>
              <a:rPr lang="en-US" sz="2000" dirty="0">
                <a:solidFill>
                  <a:schemeClr val="bg1"/>
                </a:solidFill>
                <a:latin typeface="Times New Roman" panose="02020603050405020304" pitchFamily="18" charset="0"/>
                <a:cs typeface="Times New Roman" panose="02020603050405020304" pitchFamily="18" charset="0"/>
              </a:rPr>
              <a:t> on success or </a:t>
            </a:r>
            <a:r>
              <a:rPr lang="en-US" sz="2000" b="1" dirty="0">
                <a:solidFill>
                  <a:schemeClr val="bg1"/>
                </a:solidFill>
                <a:latin typeface="Times New Roman" panose="02020603050405020304" pitchFamily="18" charset="0"/>
                <a:cs typeface="Times New Roman" panose="02020603050405020304" pitchFamily="18" charset="0"/>
              </a:rPr>
              <a:t>1</a:t>
            </a:r>
            <a:r>
              <a:rPr lang="en-US" sz="2000" dirty="0">
                <a:solidFill>
                  <a:schemeClr val="bg1"/>
                </a:solidFill>
                <a:latin typeface="Times New Roman" panose="02020603050405020304" pitchFamily="18" charset="0"/>
                <a:cs typeface="Times New Roman" panose="02020603050405020304" pitchFamily="18" charset="0"/>
              </a:rPr>
              <a:t> on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5BE4FB34-5A05-0697-3627-1D663BE9536D}"/>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8A001E08-0211-A1A3-061C-F075C780BF55}"/>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442777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FD699F5-6E14-9927-AC68-9DAB92A3053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F3C0A3F-7617-8C4C-8CEC-8862BC70F917}"/>
              </a:ext>
            </a:extLst>
          </p:cNvPr>
          <p:cNvSpPr>
            <a:spLocks noGrp="1"/>
          </p:cNvSpPr>
          <p:nvPr>
            <p:ph idx="1"/>
          </p:nvPr>
        </p:nvSpPr>
        <p:spPr>
          <a:xfrm>
            <a:off x="642026" y="695808"/>
            <a:ext cx="10535055" cy="6094098"/>
          </a:xfrm>
        </p:spPr>
        <p:txBody>
          <a:bodyPr>
            <a:noAutofit/>
          </a:bodyPr>
          <a:lstStyle/>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int vhpi_get_next_time (vhpiTimeT *</a:t>
            </a:r>
            <a:r>
              <a:rPr lang="en-US" sz="2000" dirty="0" err="1">
                <a:solidFill>
                  <a:schemeClr val="bg1"/>
                </a:solidFill>
                <a:latin typeface="Times New Roman" panose="02020603050405020304" pitchFamily="18" charset="0"/>
                <a:cs typeface="Times New Roman" panose="02020603050405020304" pitchFamily="18" charset="0"/>
              </a:rPr>
              <a:t>time_p</a:t>
            </a:r>
            <a:r>
              <a:rPr lang="en-US" sz="2000" dirty="0">
                <a:solidFill>
                  <a:schemeClr val="bg1"/>
                </a:solidFill>
                <a:latin typeface="Times New Roman" panose="02020603050405020304" pitchFamily="18" charset="0"/>
                <a:cs typeface="Times New Roman" panose="02020603050405020304" pitchFamily="18" charset="0"/>
              </a:rPr>
              <a:t>);</a:t>
            </a:r>
          </a:p>
          <a:p>
            <a:pPr lvl="3"/>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vhpi_get_next_time</a:t>
            </a:r>
            <a:r>
              <a:rPr lang="en-US" sz="2000" dirty="0">
                <a:solidFill>
                  <a:schemeClr val="bg1"/>
                </a:solidFill>
                <a:latin typeface="Times New Roman" panose="02020603050405020304" pitchFamily="18" charset="0"/>
                <a:cs typeface="Times New Roman" panose="02020603050405020304" pitchFamily="18" charset="0"/>
              </a:rPr>
              <a:t> function writes the time of the next simulation cycle (</a:t>
            </a:r>
            <a:r>
              <a:rPr lang="en-US" sz="2000" b="1" dirty="0">
                <a:solidFill>
                  <a:schemeClr val="bg1"/>
                </a:solidFill>
                <a:latin typeface="Times New Roman" panose="02020603050405020304" pitchFamily="18" charset="0"/>
                <a:cs typeface="Times New Roman" panose="02020603050405020304" pitchFamily="18" charset="0"/>
              </a:rPr>
              <a:t>Tn</a:t>
            </a:r>
            <a:r>
              <a:rPr lang="en-US" sz="2000" dirty="0">
                <a:solidFill>
                  <a:schemeClr val="bg1"/>
                </a:solidFill>
                <a:latin typeface="Times New Roman" panose="02020603050405020304" pitchFamily="18" charset="0"/>
                <a:cs typeface="Times New Roman" panose="02020603050405020304" pitchFamily="18" charset="0"/>
              </a:rPr>
              <a:t>) to a provided time structure. It returns </a:t>
            </a:r>
            <a:r>
              <a:rPr lang="en-US" sz="2000" b="1" dirty="0">
                <a:solidFill>
                  <a:schemeClr val="bg1"/>
                </a:solidFill>
                <a:latin typeface="Times New Roman" panose="02020603050405020304" pitchFamily="18" charset="0"/>
                <a:cs typeface="Times New Roman" panose="02020603050405020304" pitchFamily="18" charset="0"/>
              </a:rPr>
              <a:t>vhpiNoActivity</a:t>
            </a:r>
            <a:r>
              <a:rPr lang="en-US" sz="2000" dirty="0">
                <a:solidFill>
                  <a:schemeClr val="bg1"/>
                </a:solidFill>
                <a:latin typeface="Times New Roman" panose="02020603050405020304" pitchFamily="18" charset="0"/>
                <a:cs typeface="Times New Roman" panose="02020603050405020304" pitchFamily="18" charset="0"/>
              </a:rPr>
              <a:t> if no further simulation activity exists, </a:t>
            </a:r>
            <a:r>
              <a:rPr lang="en-US" sz="2000" b="1" dirty="0">
                <a:solidFill>
                  <a:schemeClr val="bg1"/>
                </a:solidFill>
                <a:latin typeface="Times New Roman" panose="02020603050405020304" pitchFamily="18" charset="0"/>
                <a:cs typeface="Times New Roman" panose="02020603050405020304" pitchFamily="18" charset="0"/>
              </a:rPr>
              <a:t>0</a:t>
            </a:r>
            <a:r>
              <a:rPr lang="en-US" sz="2000" dirty="0">
                <a:solidFill>
                  <a:schemeClr val="bg1"/>
                </a:solidFill>
                <a:latin typeface="Times New Roman" panose="02020603050405020304" pitchFamily="18" charset="0"/>
                <a:cs typeface="Times New Roman" panose="02020603050405020304" pitchFamily="18" charset="0"/>
              </a:rPr>
              <a:t> if successful, or a non-zero value on error</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vhpiPhysT vhpi_get_phys (vhpiPhysPropertyT property, vhpiHandleT object);</a:t>
            </a:r>
            <a:endParaRPr lang="en-US" sz="2000" dirty="0">
              <a:solidFill>
                <a:schemeClr val="bg1"/>
              </a:solidFill>
              <a:latin typeface="Times New Roman" panose="02020603050405020304" pitchFamily="18" charset="0"/>
              <a:cs typeface="Times New Roman" panose="02020603050405020304" pitchFamily="18" charset="0"/>
            </a:endParaRPr>
          </a:p>
          <a:p>
            <a:pPr lvl="3"/>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vhpi_get_physical_property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physical property for a given object. It returns the property value if readable or an unspecified value otherwise</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vhpiRealT vhpi_get_real (vhpiRealPropertyT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err="1">
                <a:solidFill>
                  <a:schemeClr val="bg1"/>
                </a:solidFill>
                <a:latin typeface="Times New Roman" panose="02020603050405020304" pitchFamily="18" charset="0"/>
                <a:cs typeface="Times New Roman" panose="02020603050405020304" pitchFamily="18" charset="0"/>
              </a:rPr>
              <a:t>vhpi_get_real_property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real property for a given object. It returns the property value if readable or an unspecified value otherwise</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19FF107-BB4F-0B8E-5B95-BC67C55101C8}"/>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2525093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43839F2-088D-158A-1BE0-933F34E850C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4BBDAFB-2D6C-0556-7738-BC78EF35692C}"/>
              </a:ext>
            </a:extLst>
          </p:cNvPr>
          <p:cNvSpPr>
            <a:spLocks noGrp="1"/>
          </p:cNvSpPr>
          <p:nvPr>
            <p:ph idx="1"/>
          </p:nvPr>
        </p:nvSpPr>
        <p:spPr>
          <a:xfrm>
            <a:off x="642026" y="695808"/>
            <a:ext cx="10535055"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const vhpiCharT * vhpi_get_str (vhpiStrPropertyT property,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vhpi_get_str_property</a:t>
            </a:r>
            <a:r>
              <a:rPr lang="en-US" sz="2000" dirty="0">
                <a:solidFill>
                  <a:schemeClr val="bg1"/>
                </a:solidFill>
                <a:latin typeface="Times New Roman" panose="02020603050405020304" pitchFamily="18" charset="0"/>
                <a:cs typeface="Times New Roman" panose="02020603050405020304" pitchFamily="18" charset="0"/>
              </a:rPr>
              <a:t> function retrieves the value of a specified string property for a given object. It returns a pointer to the string if readable or NULL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void vhpi_get_time (vhpiTimeT *time_p, long *cycles);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b="1" dirty="0">
                <a:solidFill>
                  <a:schemeClr val="bg1"/>
                </a:solidFill>
                <a:latin typeface="Times New Roman" panose="02020603050405020304" pitchFamily="18" charset="0"/>
                <a:cs typeface="Times New Roman" panose="02020603050405020304" pitchFamily="18" charset="0"/>
              </a:rPr>
              <a:t>vhpi_get_time</a:t>
            </a:r>
            <a:r>
              <a:rPr lang="en-US" sz="2000" dirty="0">
                <a:solidFill>
                  <a:schemeClr val="bg1"/>
                </a:solidFill>
                <a:latin typeface="Times New Roman" panose="02020603050405020304" pitchFamily="18" charset="0"/>
                <a:cs typeface="Times New Roman" panose="02020603050405020304" pitchFamily="18" charset="0"/>
              </a:rPr>
              <a:t> function retrieves the current simulation time and/or the number of delta or total simulation cycles. It writes these values to provided pointers and returns no value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vhpi_get_value (vhpiHandleT expr, vhpiValueT *value_p);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vhpi_get_value function formats and retrieves the value of the object referred to by expr. It returns 0 on success, required storage size if space is insufficient, or a negative value on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E9347BA5-B38E-4AB7-65E9-EEC5DA73D70B}"/>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56711974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7FC510D-26EE-D008-6728-63FEF89A1BA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175A954-8995-A03B-154E-B2F1EFA585DE}"/>
              </a:ext>
            </a:extLst>
          </p:cNvPr>
          <p:cNvSpPr>
            <a:spLocks noGrp="1"/>
          </p:cNvSpPr>
          <p:nvPr>
            <p:ph idx="1"/>
          </p:nvPr>
        </p:nvSpPr>
        <p:spPr>
          <a:xfrm>
            <a:off x="642026" y="695808"/>
            <a:ext cx="1124517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vhpiOneToOneT</a:t>
            </a:r>
            <a:r>
              <a:rPr lang="tr-TR" sz="2000" dirty="0">
                <a:solidFill>
                  <a:schemeClr val="bg1"/>
                </a:solidFill>
                <a:latin typeface="Times New Roman" panose="02020603050405020304" pitchFamily="18" charset="0"/>
                <a:cs typeface="Times New Roman" panose="02020603050405020304" pitchFamily="18" charset="0"/>
              </a:rPr>
              <a:t> type, vhpiHandleT referenceHandle);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a:t>
            </a:r>
            <a:r>
              <a:rPr lang="en-US" sz="2000" dirty="0">
                <a:solidFill>
                  <a:schemeClr val="bg1"/>
                </a:solidFill>
                <a:latin typeface="Times New Roman" panose="02020603050405020304" pitchFamily="18" charset="0"/>
                <a:cs typeface="Times New Roman" panose="02020603050405020304" pitchFamily="18" charset="0"/>
              </a:rPr>
              <a:t> function retrieves the target object of a one-to-one association based on type and </a:t>
            </a:r>
            <a:r>
              <a:rPr lang="en-US" sz="2000" dirty="0" err="1">
                <a:solidFill>
                  <a:schemeClr val="bg1"/>
                </a:solidFill>
                <a:latin typeface="Times New Roman" panose="02020603050405020304" pitchFamily="18" charset="0"/>
                <a:cs typeface="Times New Roman" panose="02020603050405020304" pitchFamily="18" charset="0"/>
              </a:rPr>
              <a:t>referenceHandle</a:t>
            </a:r>
            <a:r>
              <a:rPr lang="en-US" sz="2000" dirty="0">
                <a:solidFill>
                  <a:schemeClr val="bg1"/>
                </a:solidFill>
                <a:latin typeface="Times New Roman" panose="02020603050405020304" pitchFamily="18" charset="0"/>
                <a:cs typeface="Times New Roman" panose="02020603050405020304" pitchFamily="18" charset="0"/>
              </a:rPr>
              <a:t>. It returns a handle to the target object if one exists or NULL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vhpi_handle_by_index</a:t>
            </a:r>
            <a:r>
              <a:rPr lang="tr-TR" sz="2000" dirty="0">
                <a:solidFill>
                  <a:schemeClr val="bg1"/>
                </a:solidFill>
                <a:latin typeface="Times New Roman" panose="02020603050405020304" pitchFamily="18" charset="0"/>
                <a:cs typeface="Times New Roman" panose="02020603050405020304" pitchFamily="18" charset="0"/>
              </a:rPr>
              <a:t> (vhpiOneToManyT </a:t>
            </a:r>
            <a:r>
              <a:rPr lang="tr-TR" sz="2000" dirty="0" err="1">
                <a:solidFill>
                  <a:schemeClr val="bg1"/>
                </a:solidFill>
                <a:latin typeface="Times New Roman" panose="02020603050405020304" pitchFamily="18" charset="0"/>
                <a:cs typeface="Times New Roman" panose="02020603050405020304" pitchFamily="18" charset="0"/>
              </a:rPr>
              <a:t>itRel</a:t>
            </a:r>
            <a:r>
              <a:rPr lang="tr-TR" sz="2000" dirty="0">
                <a:solidFill>
                  <a:schemeClr val="bg1"/>
                </a:solidFill>
                <a:latin typeface="Times New Roman" panose="02020603050405020304" pitchFamily="18" charset="0"/>
                <a:cs typeface="Times New Roman" panose="02020603050405020304" pitchFamily="18" charset="0"/>
              </a:rPr>
              <a:t>, vhpiHandleT </a:t>
            </a:r>
            <a:r>
              <a:rPr lang="tr-TR" sz="2000" dirty="0" err="1">
                <a:solidFill>
                  <a:schemeClr val="bg1"/>
                </a:solidFill>
                <a:latin typeface="Times New Roman" panose="02020603050405020304" pitchFamily="18" charset="0"/>
                <a:cs typeface="Times New Roman" panose="02020603050405020304" pitchFamily="18" charset="0"/>
              </a:rPr>
              <a:t>parent</a:t>
            </a:r>
            <a:r>
              <a:rPr lang="tr-TR" sz="2000" dirty="0">
                <a:solidFill>
                  <a:schemeClr val="bg1"/>
                </a:solidFill>
                <a:latin typeface="Times New Roman" panose="02020603050405020304" pitchFamily="18" charset="0"/>
                <a:cs typeface="Times New Roman" panose="02020603050405020304" pitchFamily="18" charset="0"/>
              </a:rPr>
              <a:t>, int32_t </a:t>
            </a:r>
            <a:r>
              <a:rPr lang="tr-TR" sz="2000" dirty="0" err="1">
                <a:solidFill>
                  <a:schemeClr val="bg1"/>
                </a:solidFill>
                <a:latin typeface="Times New Roman" panose="02020603050405020304" pitchFamily="18" charset="0"/>
                <a:cs typeface="Times New Roman" panose="02020603050405020304" pitchFamily="18" charset="0"/>
              </a:rPr>
              <a:t>indx</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vhpi_handle_by_index</a:t>
            </a:r>
            <a:r>
              <a:rPr lang="en-US" sz="2000" dirty="0">
                <a:solidFill>
                  <a:schemeClr val="bg1"/>
                </a:solidFill>
                <a:latin typeface="Times New Roman" panose="02020603050405020304" pitchFamily="18" charset="0"/>
                <a:cs typeface="Times New Roman" panose="02020603050405020304" pitchFamily="18" charset="0"/>
              </a:rPr>
              <a:t> function retrieves a target object from an ordered one-to-many association using </a:t>
            </a:r>
            <a:r>
              <a:rPr lang="en-US" sz="2000" dirty="0" err="1">
                <a:solidFill>
                  <a:schemeClr val="bg1"/>
                </a:solidFill>
                <a:latin typeface="Times New Roman" panose="02020603050405020304" pitchFamily="18" charset="0"/>
                <a:cs typeface="Times New Roman" panose="02020603050405020304" pitchFamily="18" charset="0"/>
              </a:rPr>
              <a:t>itRel</a:t>
            </a:r>
            <a:r>
              <a:rPr lang="en-US" sz="2000" dirty="0">
                <a:solidFill>
                  <a:schemeClr val="bg1"/>
                </a:solidFill>
                <a:latin typeface="Times New Roman" panose="02020603050405020304" pitchFamily="18" charset="0"/>
                <a:cs typeface="Times New Roman" panose="02020603050405020304" pitchFamily="18" charset="0"/>
              </a:rPr>
              <a:t>, parent, and </a:t>
            </a:r>
            <a:r>
              <a:rPr lang="en-US" sz="2000" dirty="0" err="1">
                <a:solidFill>
                  <a:schemeClr val="bg1"/>
                </a:solidFill>
                <a:latin typeface="Times New Roman" panose="02020603050405020304" pitchFamily="18" charset="0"/>
                <a:cs typeface="Times New Roman" panose="02020603050405020304" pitchFamily="18" charset="0"/>
              </a:rPr>
              <a:t>indx</a:t>
            </a:r>
            <a:r>
              <a:rPr lang="en-US" sz="2000" dirty="0">
                <a:solidFill>
                  <a:schemeClr val="bg1"/>
                </a:solidFill>
                <a:latin typeface="Times New Roman" panose="02020603050405020304" pitchFamily="18" charset="0"/>
                <a:cs typeface="Times New Roman" panose="02020603050405020304" pitchFamily="18" charset="0"/>
              </a:rPr>
              <a:t>. It returns a handle to the target object at the specified index or NULL if no such object exists</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vhpi_handle_by_name</a:t>
            </a:r>
            <a:r>
              <a:rPr lang="tr-TR" sz="2000" dirty="0">
                <a:solidFill>
                  <a:schemeClr val="bg1"/>
                </a:solidFill>
                <a:latin typeface="Times New Roman" panose="02020603050405020304" pitchFamily="18" charset="0"/>
                <a:cs typeface="Times New Roman" panose="02020603050405020304" pitchFamily="18" charset="0"/>
              </a:rPr>
              <a:t> (const char *name, vhpiHandleT </a:t>
            </a:r>
            <a:r>
              <a:rPr lang="tr-TR" sz="2000" dirty="0" err="1">
                <a:solidFill>
                  <a:schemeClr val="bg1"/>
                </a:solidFill>
                <a:latin typeface="Times New Roman" panose="02020603050405020304" pitchFamily="18" charset="0"/>
                <a:cs typeface="Times New Roman" panose="02020603050405020304" pitchFamily="18" charset="0"/>
              </a:rPr>
              <a:t>scope</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vhpi_handle_by_name</a:t>
            </a:r>
            <a:r>
              <a:rPr lang="en-US" sz="2000" dirty="0">
                <a:solidFill>
                  <a:schemeClr val="bg1"/>
                </a:solidFill>
                <a:latin typeface="Times New Roman" panose="02020603050405020304" pitchFamily="18" charset="0"/>
                <a:cs typeface="Times New Roman" panose="02020603050405020304" pitchFamily="18" charset="0"/>
              </a:rPr>
              <a:t> function searches for an object by its </a:t>
            </a:r>
            <a:r>
              <a:rPr lang="en-US" sz="2000" dirty="0" err="1">
                <a:solidFill>
                  <a:schemeClr val="bg1"/>
                </a:solidFill>
                <a:latin typeface="Times New Roman" panose="02020603050405020304" pitchFamily="18" charset="0"/>
                <a:cs typeface="Times New Roman" panose="02020603050405020304" pitchFamily="18" charset="0"/>
              </a:rPr>
              <a:t>FullName</a:t>
            </a:r>
            <a:r>
              <a:rPr lang="en-US" sz="2000" dirty="0">
                <a:solidFill>
                  <a:schemeClr val="bg1"/>
                </a:solidFill>
                <a:latin typeface="Times New Roman" panose="02020603050405020304" pitchFamily="18" charset="0"/>
                <a:cs typeface="Times New Roman" panose="02020603050405020304" pitchFamily="18" charset="0"/>
              </a:rPr>
              <a:t> using the name string and optional scope. It returns a handle to the found object or NULL if not found</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DB266A86-21DE-FE37-EA7C-92E929EF244F}"/>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912236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EEB54D2-5D48-38C5-CDD5-70E12A7882BF}"/>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4556899-A9EF-0B69-0ED3-AB884B8526B2}"/>
              </a:ext>
            </a:extLst>
          </p:cNvPr>
          <p:cNvSpPr txBox="1">
            <a:spLocks/>
          </p:cNvSpPr>
          <p:nvPr/>
        </p:nvSpPr>
        <p:spPr bwMode="auto">
          <a:xfrm>
            <a:off x="247018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Body)"/>
                <a:ea typeface="+mj-ea"/>
                <a:cs typeface="+mj-cs"/>
              </a:rPr>
              <a:t>			</a:t>
            </a:r>
            <a:r>
              <a:rPr lang="tr-TR" sz="4000" b="1" dirty="0">
                <a:solidFill>
                  <a:srgbClr val="FF0000"/>
                </a:solidFill>
                <a:latin typeface="Tw Cen MT (Body)"/>
                <a:ea typeface="+mj-ea"/>
                <a:cs typeface="+mj-cs"/>
              </a:rPr>
              <a:t>CODE EXAMPLE</a:t>
            </a:r>
            <a:r>
              <a:rPr lang="en-GB" sz="4000" b="1" dirty="0">
                <a:solidFill>
                  <a:srgbClr val="FF0000"/>
                </a:solidFill>
                <a:latin typeface="Tw Cen MT (Body)"/>
                <a:ea typeface="+mj-ea"/>
                <a:cs typeface="+mj-cs"/>
              </a:rPr>
              <a:t>S</a:t>
            </a:r>
            <a:endParaRPr lang="tr-TR" sz="4000" b="1" dirty="0">
              <a:solidFill>
                <a:srgbClr val="FF0000"/>
              </a:solidFill>
              <a:latin typeface="Tw Cen MT (Body)"/>
              <a:ea typeface="+mj-ea"/>
              <a:cs typeface="+mj-cs"/>
            </a:endParaRPr>
          </a:p>
        </p:txBody>
      </p:sp>
      <p:sp>
        <p:nvSpPr>
          <p:cNvPr id="10" name="İçerik Yer Tutucusu 9">
            <a:extLst>
              <a:ext uri="{FF2B5EF4-FFF2-40B4-BE49-F238E27FC236}">
                <a16:creationId xmlns:a16="http://schemas.microsoft.com/office/drawing/2014/main" id="{1367D13B-6BFD-7F71-8875-EED5DB7C2B7E}"/>
              </a:ext>
            </a:extLst>
          </p:cNvPr>
          <p:cNvSpPr>
            <a:spLocks noGrp="1"/>
          </p:cNvSpPr>
          <p:nvPr>
            <p:ph idx="1"/>
          </p:nvPr>
        </p:nvSpPr>
        <p:spPr>
          <a:xfrm>
            <a:off x="248022" y="556335"/>
            <a:ext cx="3666650" cy="4994404"/>
          </a:xfrm>
        </p:spPr>
        <p:txBody>
          <a:bodyPr>
            <a:noAutofit/>
          </a:bodyPr>
          <a:lstStyle/>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library</a:t>
            </a:r>
            <a:r>
              <a:rPr lang="tr-TR" sz="1100" b="1" dirty="0">
                <a:solidFill>
                  <a:schemeClr val="bg1"/>
                </a:solidFill>
                <a:latin typeface="Times New Roman" panose="02020603050405020304" pitchFamily="18" charset="0"/>
                <a:cs typeface="Times New Roman" panose="02020603050405020304" pitchFamily="18" charset="0"/>
              </a:rPr>
              <a:t> </a:t>
            </a:r>
            <a:r>
              <a:rPr lang="en-GB" sz="1100" b="1" dirty="0">
                <a:solidFill>
                  <a:schemeClr val="bg1"/>
                </a:solidFill>
                <a:latin typeface="Times New Roman" panose="02020603050405020304" pitchFamily="18" charset="0"/>
                <a:cs typeface="Times New Roman" panose="02020603050405020304" pitchFamily="18" charset="0"/>
              </a:rPr>
              <a:t>IEEE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en-GB" sz="1100" b="1" dirty="0">
                <a:solidFill>
                  <a:schemeClr val="bg1"/>
                </a:solidFill>
                <a:latin typeface="Times New Roman" panose="02020603050405020304" pitchFamily="18" charset="0"/>
                <a:cs typeface="Times New Roman" panose="02020603050405020304" pitchFamily="18" charset="0"/>
              </a:rPr>
              <a:t>IEEE</a:t>
            </a:r>
            <a:r>
              <a:rPr lang="tr-TR" sz="1100" b="1" dirty="0">
                <a:solidFill>
                  <a:schemeClr val="bg1"/>
                </a:solidFill>
                <a:latin typeface="Times New Roman" panose="02020603050405020304" pitchFamily="18" charset="0"/>
                <a:cs typeface="Times New Roman" panose="02020603050405020304" pitchFamily="18" charset="0"/>
              </a:rPr>
              <a:t>.std_logic_1164.all;</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en-GB" sz="1100" b="1" dirty="0">
                <a:solidFill>
                  <a:schemeClr val="bg1"/>
                </a:solidFill>
                <a:latin typeface="Times New Roman" panose="02020603050405020304" pitchFamily="18" charset="0"/>
                <a:cs typeface="Times New Roman" panose="02020603050405020304" pitchFamily="18" charset="0"/>
              </a:rPr>
              <a:t>IEEE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numeric_std.all</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entity </a:t>
            </a:r>
            <a:r>
              <a:rPr lang="tr-TR" sz="1100" b="1" dirty="0" err="1">
                <a:solidFill>
                  <a:schemeClr val="bg1"/>
                </a:solidFill>
                <a:latin typeface="Times New Roman" panose="02020603050405020304" pitchFamily="18" charset="0"/>
                <a:cs typeface="Times New Roman" panose="02020603050405020304" pitchFamily="18" charset="0"/>
              </a:rPr>
              <a:t>bcdtoseven</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sw</a:t>
            </a:r>
            <a:r>
              <a:rPr lang="tr-TR" sz="1100" b="1" dirty="0">
                <a:solidFill>
                  <a:schemeClr val="bg1"/>
                </a:solidFill>
                <a:latin typeface="Times New Roman" panose="02020603050405020304" pitchFamily="18" charset="0"/>
                <a:cs typeface="Times New Roman" panose="02020603050405020304" pitchFamily="18" charset="0"/>
              </a:rPr>
              <a:t> : in std_logic_vector(13 downto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clk</a:t>
            </a:r>
            <a:r>
              <a:rPr lang="tr-TR" sz="1100" b="1" dirty="0">
                <a:solidFill>
                  <a:schemeClr val="bg1"/>
                </a:solidFill>
                <a:latin typeface="Times New Roman" panose="02020603050405020304" pitchFamily="18" charset="0"/>
                <a:cs typeface="Times New Roman" panose="02020603050405020304" pitchFamily="18" charset="0"/>
              </a:rPr>
              <a:t> : in </a:t>
            </a:r>
            <a:r>
              <a:rPr lang="tr-TR" sz="1100" b="1" dirty="0" err="1">
                <a:solidFill>
                  <a:schemeClr val="bg1"/>
                </a:solidFill>
                <a:latin typeface="Times New Roman" panose="02020603050405020304" pitchFamily="18" charset="0"/>
                <a:cs typeface="Times New Roman" panose="02020603050405020304" pitchFamily="18" charset="0"/>
              </a:rPr>
              <a:t>std_logic</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std_logic_vector(6 downto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an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std_logic_vector(3 downto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bcdtoseven</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architecture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 of </a:t>
            </a:r>
            <a:r>
              <a:rPr lang="tr-TR" sz="1100" b="1" dirty="0" err="1">
                <a:solidFill>
                  <a:schemeClr val="bg1"/>
                </a:solidFill>
                <a:latin typeface="Times New Roman" panose="02020603050405020304" pitchFamily="18" charset="0"/>
                <a:cs typeface="Times New Roman" panose="02020603050405020304" pitchFamily="18" charset="0"/>
              </a:rPr>
              <a:t>bcdtoseven</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type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digit_type</a:t>
            </a:r>
            <a:r>
              <a:rPr lang="tr-TR" sz="1100" b="1" dirty="0">
                <a:solidFill>
                  <a:schemeClr val="bg1"/>
                </a:solidFill>
                <a:latin typeface="Times New Roman" panose="02020603050405020304" pitchFamily="18" charset="0"/>
                <a:cs typeface="Times New Roman" panose="02020603050405020304" pitchFamily="18" charset="0"/>
              </a:rPr>
              <a:t> is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tens_digit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hundreds_digit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signal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digit_type</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signal </a:t>
            </a:r>
            <a:r>
              <a:rPr lang="tr-TR" sz="1100" b="1" dirty="0" err="1">
                <a:solidFill>
                  <a:schemeClr val="bg1"/>
                </a:solidFill>
                <a:latin typeface="Times New Roman" panose="02020603050405020304" pitchFamily="18" charset="0"/>
                <a:cs typeface="Times New Roman" panose="02020603050405020304" pitchFamily="18" charset="0"/>
              </a:rPr>
              <a:t>ones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a:t>
            </a:r>
            <a:r>
              <a:rPr lang="tr-TR" sz="1100" b="1" dirty="0">
                <a:solidFill>
                  <a:schemeClr val="bg1"/>
                </a:solidFill>
                <a:latin typeface="Times New Roman" panose="02020603050405020304" pitchFamily="18" charset="0"/>
                <a:cs typeface="Times New Roman" panose="02020603050405020304" pitchFamily="18" charset="0"/>
              </a:rPr>
              <a:t> : std_logic_vector(3 downto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signal </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std_logic</a:t>
            </a:r>
            <a:r>
              <a:rPr lang="tr-TR" sz="1100" b="1" dirty="0">
                <a:solidFill>
                  <a:schemeClr val="bg1"/>
                </a:solidFill>
                <a:latin typeface="Times New Roman" panose="02020603050405020304" pitchFamily="18" charset="0"/>
                <a:cs typeface="Times New Roman" panose="02020603050405020304" pitchFamily="18" charset="0"/>
              </a:rPr>
              <a:t> :=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signal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 integer := 0;</a:t>
            </a:r>
          </a:p>
          <a:p>
            <a:pPr marL="0" indent="0">
              <a:spcBef>
                <a:spcPts val="0"/>
              </a:spcBef>
              <a:buNone/>
            </a:pPr>
            <a:r>
              <a:rPr lang="en-US" sz="1100" b="1" dirty="0">
                <a:solidFill>
                  <a:schemeClr val="bg1"/>
                </a:solidFill>
                <a:latin typeface="Times New Roman" panose="02020603050405020304" pitchFamily="18" charset="0"/>
                <a:cs typeface="Times New Roman" panose="02020603050405020304" pitchFamily="18" charset="0"/>
              </a:rPr>
              <a:t>type </a:t>
            </a:r>
            <a:r>
              <a:rPr lang="en-US" sz="1100" b="1" dirty="0" err="1">
                <a:solidFill>
                  <a:schemeClr val="bg1"/>
                </a:solidFill>
                <a:latin typeface="Times New Roman" panose="02020603050405020304" pitchFamily="18" charset="0"/>
                <a:cs typeface="Times New Roman" panose="02020603050405020304" pitchFamily="18" charset="0"/>
              </a:rPr>
              <a:t>binary_value_type</a:t>
            </a:r>
            <a:r>
              <a:rPr lang="en-US" sz="1100" b="1" dirty="0">
                <a:solidFill>
                  <a:schemeClr val="bg1"/>
                </a:solidFill>
                <a:latin typeface="Times New Roman" panose="02020603050405020304" pitchFamily="18" charset="0"/>
                <a:cs typeface="Times New Roman" panose="02020603050405020304" pitchFamily="18" charset="0"/>
              </a:rPr>
              <a:t> is ( </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bg1"/>
                </a:solidFill>
                <a:latin typeface="Times New Roman" panose="02020603050405020304" pitchFamily="18" charset="0"/>
                <a:cs typeface="Times New Roman" panose="02020603050405020304" pitchFamily="18" charset="0"/>
              </a:rPr>
              <a:t>ZERO, ONE, TWO, THREE, FOUR, FIVE, </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bg1"/>
                </a:solidFill>
                <a:latin typeface="Times New Roman" panose="02020603050405020304" pitchFamily="18" charset="0"/>
                <a:cs typeface="Times New Roman" panose="02020603050405020304" pitchFamily="18" charset="0"/>
              </a:rPr>
              <a:t>SIX, SEVEN, EIGHT, NINE</a:t>
            </a:r>
            <a:r>
              <a:rPr lang="en-GB"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bg1"/>
                </a:solidFill>
                <a:latin typeface="Times New Roman" panose="02020603050405020304" pitchFamily="18" charset="0"/>
                <a:cs typeface="Times New Roman" panose="02020603050405020304" pitchFamily="18" charset="0"/>
              </a:rPr>
              <a:t>);</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p:txBody>
      </p:sp>
      <p:sp>
        <p:nvSpPr>
          <p:cNvPr id="14" name="İçerik Yer Tutucusu 9">
            <a:extLst>
              <a:ext uri="{FF2B5EF4-FFF2-40B4-BE49-F238E27FC236}">
                <a16:creationId xmlns:a16="http://schemas.microsoft.com/office/drawing/2014/main" id="{E218032E-4B8C-B153-F671-ABAAF3B86D78}"/>
              </a:ext>
            </a:extLst>
          </p:cNvPr>
          <p:cNvSpPr txBox="1">
            <a:spLocks/>
          </p:cNvSpPr>
          <p:nvPr/>
        </p:nvSpPr>
        <p:spPr>
          <a:xfrm>
            <a:off x="3914672" y="556335"/>
            <a:ext cx="3666650" cy="596749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function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input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(3 </a:t>
            </a:r>
            <a:r>
              <a:rPr lang="tr-TR" sz="1100" b="1" dirty="0" err="1">
                <a:solidFill>
                  <a:schemeClr val="bg1"/>
                </a:solidFill>
                <a:latin typeface="Times New Roman" panose="02020603050405020304" pitchFamily="18" charset="0"/>
                <a:cs typeface="Times New Roman" panose="02020603050405020304" pitchFamily="18" charset="0"/>
              </a:rPr>
              <a:t>downto</a:t>
            </a:r>
            <a:r>
              <a:rPr lang="tr-TR" sz="1100" b="1" dirty="0">
                <a:solidFill>
                  <a:schemeClr val="bg1"/>
                </a:solidFill>
                <a:latin typeface="Times New Roman" panose="02020603050405020304" pitchFamily="18" charset="0"/>
                <a:cs typeface="Times New Roman" panose="02020603050405020304" pitchFamily="18" charset="0"/>
              </a:rPr>
              <a:t> 0))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variable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(6 </a:t>
            </a:r>
            <a:r>
              <a:rPr lang="tr-TR" sz="1100" b="1" dirty="0" err="1">
                <a:solidFill>
                  <a:schemeClr val="bg1"/>
                </a:solidFill>
                <a:latin typeface="Times New Roman" panose="02020603050405020304" pitchFamily="18" charset="0"/>
                <a:cs typeface="Times New Roman" panose="02020603050405020304" pitchFamily="18" charset="0"/>
              </a:rPr>
              <a:t>downto</a:t>
            </a:r>
            <a:r>
              <a:rPr lang="tr-TR" sz="1100" b="1" dirty="0">
                <a:solidFill>
                  <a:schemeClr val="bg1"/>
                </a:solidFill>
                <a:latin typeface="Times New Roman" panose="02020603050405020304" pitchFamily="18" charset="0"/>
                <a:cs typeface="Times New Roman" panose="02020603050405020304" pitchFamily="18" charset="0"/>
              </a:rPr>
              <a:t>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input</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ZERO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"1000000";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ONE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"1111001";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TWO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"0100100";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THREE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"0110000";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FOUR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"0011001";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FIVE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"0010010";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SIX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"0000010";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SEVEN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"1111000";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EIGHT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"0000000";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NINE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"0010000";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others</a:t>
            </a:r>
            <a:r>
              <a:rPr lang="tr-TR" sz="1100" b="1" dirty="0">
                <a:solidFill>
                  <a:schemeClr val="bg1"/>
                </a:solidFill>
                <a:latin typeface="Times New Roman" panose="02020603050405020304" pitchFamily="18" charset="0"/>
                <a:cs typeface="Times New Roman" panose="02020603050405020304" pitchFamily="18" charset="0"/>
              </a:rPr>
              <a:t> </a:t>
            </a:r>
            <a:r>
              <a:rPr lang="en-GB"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 := "1111111";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seg_output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function</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clk</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rising_edge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clk</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then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 50000 </a:t>
            </a:r>
            <a:r>
              <a:rPr lang="tr-TR" sz="1100" b="1" dirty="0" err="1">
                <a:solidFill>
                  <a:schemeClr val="bg1"/>
                </a:solidFill>
                <a:latin typeface="Times New Roman" panose="02020603050405020304" pitchFamily="18" charset="0"/>
                <a:cs typeface="Times New Roman" panose="02020603050405020304" pitchFamily="18" charset="0"/>
              </a:rPr>
              <a:t>then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 &lt;= not </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&lt;= 0;</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clk_divider</a:t>
            </a:r>
            <a:r>
              <a:rPr lang="tr-TR" sz="1100" b="1" dirty="0">
                <a:solidFill>
                  <a:schemeClr val="bg1"/>
                </a:solidFill>
                <a:latin typeface="Times New Roman" panose="02020603050405020304" pitchFamily="18" charset="0"/>
                <a:cs typeface="Times New Roman" panose="02020603050405020304" pitchFamily="18" charset="0"/>
              </a:rPr>
              <a:t> + 1;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p:txBody>
      </p:sp>
      <p:sp>
        <p:nvSpPr>
          <p:cNvPr id="16" name="Metin kutusu 15">
            <a:extLst>
              <a:ext uri="{FF2B5EF4-FFF2-40B4-BE49-F238E27FC236}">
                <a16:creationId xmlns:a16="http://schemas.microsoft.com/office/drawing/2014/main" id="{56800A7F-D958-865F-A429-71852A214730}"/>
              </a:ext>
            </a:extLst>
          </p:cNvPr>
          <p:cNvSpPr txBox="1"/>
          <p:nvPr/>
        </p:nvSpPr>
        <p:spPr>
          <a:xfrm>
            <a:off x="7753738" y="417187"/>
            <a:ext cx="4535190" cy="6524863"/>
          </a:xfrm>
          <a:prstGeom prst="rect">
            <a:avLst/>
          </a:prstGeom>
          <a:noFill/>
        </p:spPr>
        <p:txBody>
          <a:bodyPr wrap="square">
            <a:spAutoFit/>
          </a:bodyPr>
          <a:lstStyle/>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sw</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variable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integer</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to_integer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sw</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to_unsigned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1000, 4));</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to_unsigned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100) mod 10, 4));</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to_unsigned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 10) mod 10, 4));</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ones</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std_logic_vector</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to_unsigned</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value_int</a:t>
            </a:r>
            <a:r>
              <a:rPr lang="tr-TR" sz="1100" b="1" dirty="0">
                <a:solidFill>
                  <a:schemeClr val="bg1"/>
                </a:solidFill>
                <a:latin typeface="Times New Roman" panose="02020603050405020304" pitchFamily="18" charset="0"/>
                <a:cs typeface="Times New Roman" panose="02020603050405020304" pitchFamily="18" charset="0"/>
              </a:rPr>
              <a:t> mod 10, 4));</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ones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 =&gt; an &lt;= "1110";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ones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tens_digit</a:t>
            </a:r>
            <a:r>
              <a:rPr lang="tr-TR" sz="1100" b="1" dirty="0">
                <a:solidFill>
                  <a:schemeClr val="bg1"/>
                </a:solidFill>
                <a:latin typeface="Times New Roman" panose="02020603050405020304" pitchFamily="18" charset="0"/>
                <a:cs typeface="Times New Roman" panose="02020603050405020304" pitchFamily="18" charset="0"/>
              </a:rPr>
              <a:t> =&gt; an &lt;= "1101";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tens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hundreds_digit</a:t>
            </a:r>
            <a:r>
              <a:rPr lang="tr-TR" sz="1100" b="1" dirty="0">
                <a:solidFill>
                  <a:schemeClr val="bg1"/>
                </a:solidFill>
                <a:latin typeface="Times New Roman" panose="02020603050405020304" pitchFamily="18" charset="0"/>
                <a:cs typeface="Times New Roman" panose="02020603050405020304" pitchFamily="18" charset="0"/>
              </a:rPr>
              <a:t> =&gt; an &lt;= "1011";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hundreds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thousands_digit</a:t>
            </a:r>
            <a:r>
              <a:rPr lang="tr-TR" sz="1100" b="1" dirty="0">
                <a:solidFill>
                  <a:schemeClr val="bg1"/>
                </a:solidFill>
                <a:latin typeface="Times New Roman" panose="02020603050405020304" pitchFamily="18" charset="0"/>
                <a:cs typeface="Times New Roman" panose="02020603050405020304" pitchFamily="18" charset="0"/>
              </a:rPr>
              <a:t> =&gt; an &lt;= "0111";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binary_to_seven_segment</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thousands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others</a:t>
            </a:r>
            <a:r>
              <a:rPr lang="tr-TR" sz="1100" b="1" dirty="0">
                <a:solidFill>
                  <a:schemeClr val="bg1"/>
                </a:solidFill>
                <a:latin typeface="Times New Roman" panose="02020603050405020304" pitchFamily="18" charset="0"/>
                <a:cs typeface="Times New Roman" panose="02020603050405020304" pitchFamily="18" charset="0"/>
              </a:rPr>
              <a:t> =&gt; an &lt;= "1111"; </a:t>
            </a:r>
            <a:r>
              <a:rPr lang="tr-TR" sz="1100" b="1" dirty="0" err="1">
                <a:solidFill>
                  <a:schemeClr val="bg1"/>
                </a:solidFill>
                <a:latin typeface="Times New Roman" panose="02020603050405020304" pitchFamily="18" charset="0"/>
                <a:cs typeface="Times New Roman" panose="02020603050405020304" pitchFamily="18" charset="0"/>
              </a:rPr>
              <a:t>seg</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others</a:t>
            </a:r>
            <a:r>
              <a:rPr lang="tr-TR" sz="1100" b="1" dirty="0">
                <a:solidFill>
                  <a:schemeClr val="bg1"/>
                </a:solidFill>
                <a:latin typeface="Times New Roman" panose="02020603050405020304" pitchFamily="18" charset="0"/>
                <a:cs typeface="Times New Roman" panose="02020603050405020304" pitchFamily="18" charset="0"/>
              </a:rPr>
              <a:t> =&gt; '1');</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rising_edge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slow_clk</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then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tens_digit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tens_digit</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hundreds_digit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hundreds_digit</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thousands_digit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thousands_digit</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when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others</a:t>
            </a:r>
            <a:r>
              <a:rPr lang="tr-TR" sz="1100" b="1" dirty="0">
                <a:solidFill>
                  <a:schemeClr val="bg1"/>
                </a:solidFill>
                <a:latin typeface="Times New Roman" panose="02020603050405020304" pitchFamily="18" charset="0"/>
                <a:cs typeface="Times New Roman" panose="02020603050405020304" pitchFamily="18" charset="0"/>
              </a:rPr>
              <a:t> =&gt; </a:t>
            </a:r>
            <a:r>
              <a:rPr lang="tr-TR" sz="1100" b="1" dirty="0" err="1">
                <a:solidFill>
                  <a:schemeClr val="bg1"/>
                </a:solidFill>
                <a:latin typeface="Times New Roman" panose="02020603050405020304" pitchFamily="18" charset="0"/>
                <a:cs typeface="Times New Roman" panose="02020603050405020304" pitchFamily="18" charset="0"/>
              </a:rPr>
              <a:t>current_digit</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ones_digit</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case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if</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a:t>
            </a:r>
            <a:endParaRPr lang="LID4096" sz="1100" b="1" dirty="0"/>
          </a:p>
        </p:txBody>
      </p:sp>
    </p:spTree>
    <p:extLst>
      <p:ext uri="{BB962C8B-B14F-4D97-AF65-F5344CB8AC3E}">
        <p14:creationId xmlns:p14="http://schemas.microsoft.com/office/powerpoint/2010/main" val="3285045487"/>
      </p:ext>
    </p:extLst>
  </p:cSld>
  <p:clrMapOvr>
    <a:masterClrMapping/>
  </p:clrMapOvr>
  <p:extLst>
    <p:ext uri="{6950BFC3-D8DA-4A85-94F7-54DA5524770B}">
      <p188:commentRel xmlns:p188="http://schemas.microsoft.com/office/powerpoint/2018/8/main" r:id="rId2"/>
    </p:ext>
  </p:extLst>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ED5B6E8-D0B5-06A4-7795-F791AD394DA4}"/>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11F7198-9AD4-38A5-C147-DCC08A4E92EB}"/>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vhpi_is_printable( char ch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checks if the character code of the ch argument represents a graphic character.</a:t>
            </a:r>
            <a:r>
              <a:rPr lang="tr-TR"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Retu</a:t>
            </a:r>
            <a:r>
              <a:rPr lang="tr-TR" sz="2000" dirty="0">
                <a:solidFill>
                  <a:schemeClr val="bg1"/>
                </a:solidFill>
                <a:latin typeface="Times New Roman" panose="02020603050405020304" pitchFamily="18" charset="0"/>
                <a:cs typeface="Times New Roman" panose="02020603050405020304" pitchFamily="18" charset="0"/>
              </a:rPr>
              <a:t>rn </a:t>
            </a:r>
            <a:r>
              <a:rPr lang="en-US" sz="2000" dirty="0">
                <a:solidFill>
                  <a:schemeClr val="bg1"/>
                </a:solidFill>
                <a:latin typeface="Times New Roman" panose="02020603050405020304" pitchFamily="18" charset="0"/>
                <a:cs typeface="Times New Roman" panose="02020603050405020304" pitchFamily="18" charset="0"/>
              </a:rPr>
              <a:t>1 if it's a graphic character, 0 otherwise</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vhpi_iterator (vhpiOneToManyT type, vhpiHandleT referenceHandle);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creates an iterator object for a one-to-many association if target objects exist and returns a handle to the iterator. If no target objects exist, it returns NULL</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vhpi_printf (const char *format, ...);</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function writes a formatted string to one or more tool output files based on a format string and arguments, similar to the C printf function. It returns the number of characters written,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FD7D4252-F008-0B12-54D4-F2B52C975AC0}"/>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1362564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D72B9E4-2B1E-555E-A333-218B6A3F1BF8}"/>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F956724-5F34-0934-4513-4604470C1E5A}"/>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vhpi_protected_call (vhpiHandleT varHdl, vhpiUserFctT userFct, void *userData);</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vhpi_protected_call function ensures exclusive access to a varDecl object with specific properties and calls the user function with the object handle and user data. It returns the value from the user function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size_t </a:t>
            </a:r>
            <a:r>
              <a:rPr lang="en-US" sz="2000" dirty="0" err="1">
                <a:solidFill>
                  <a:schemeClr val="bg1"/>
                </a:solidFill>
                <a:latin typeface="Times New Roman" panose="02020603050405020304" pitchFamily="18" charset="0"/>
                <a:cs typeface="Times New Roman" panose="02020603050405020304" pitchFamily="18" charset="0"/>
              </a:rPr>
              <a:t>vhpi_put_data</a:t>
            </a:r>
            <a:r>
              <a:rPr lang="en-US" sz="2000" dirty="0">
                <a:solidFill>
                  <a:schemeClr val="bg1"/>
                </a:solidFill>
                <a:latin typeface="Times New Roman" panose="02020603050405020304" pitchFamily="18" charset="0"/>
                <a:cs typeface="Times New Roman" panose="02020603050405020304" pitchFamily="18" charset="0"/>
              </a:rPr>
              <a:t> (int32_t id, void * dataLoc, size_t numBytes);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vhpi_put_data function writes bytes from dataLoc to the saved data set identified by id. It returns the number of bytes written, or 0 if the write fails</a:t>
            </a:r>
            <a:r>
              <a:rPr lang="tr-TR" sz="2000" dirty="0">
                <a:solidFill>
                  <a:schemeClr val="bg1"/>
                </a:solidFill>
                <a:latin typeface="Times New Roman" panose="02020603050405020304" pitchFamily="18" charset="0"/>
                <a:cs typeface="Times New Roman" panose="02020603050405020304" pitchFamily="18" charset="0"/>
              </a:rPr>
              <a:t>,</a:t>
            </a: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vhpi_put_value (vhpiHandleT object, vhpiValueT *value_p, vhpiPutValueModeT mode);</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object argument is a handle to an object or function with a foreign subprogram. The value_p specifies the value to update, and mode determines the update method. The function returns 0 if successful, or a non-zero value if there's an error.</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9D3EB74F-06A4-CB19-80BE-7431BAA9D935}"/>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7570632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2424CEF-0D6B-BF9A-AF27-7AFC9709F7CE}"/>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8FCBD7B-7640-0B02-E514-75A2E9D79705}"/>
              </a:ext>
            </a:extLst>
          </p:cNvPr>
          <p:cNvSpPr>
            <a:spLocks noGrp="1"/>
          </p:cNvSpPr>
          <p:nvPr>
            <p:ph idx="1"/>
          </p:nvPr>
        </p:nvSpPr>
        <p:spPr>
          <a:xfrm>
            <a:off x="642026" y="695808"/>
            <a:ext cx="11021654" cy="6094098"/>
          </a:xfrm>
        </p:spPr>
        <p:txBody>
          <a:bodyPr>
            <a:noAutofit/>
          </a:bodyPr>
          <a:lstStyle/>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vhpi_register_cb</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vhpiCbDataT</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cb_data_p</a:t>
            </a:r>
            <a:r>
              <a:rPr lang="tr-TR" sz="2000" dirty="0">
                <a:solidFill>
                  <a:schemeClr val="bg1"/>
                </a:solidFill>
                <a:latin typeface="Times New Roman" panose="02020603050405020304" pitchFamily="18" charset="0"/>
                <a:cs typeface="Times New Roman" panose="02020603050405020304" pitchFamily="18" charset="0"/>
              </a:rPr>
              <a:t>, int32_t </a:t>
            </a:r>
            <a:r>
              <a:rPr lang="tr-TR" sz="2000" dirty="0" err="1">
                <a:solidFill>
                  <a:schemeClr val="bg1"/>
                </a:solidFill>
                <a:latin typeface="Times New Roman" panose="02020603050405020304" pitchFamily="18" charset="0"/>
                <a:cs typeface="Times New Roman" panose="02020603050405020304" pitchFamily="18" charset="0"/>
              </a:rPr>
              <a:t>flags</a:t>
            </a:r>
            <a:r>
              <a:rPr lang="tr-TR" sz="2000" dirty="0">
                <a:solidFill>
                  <a:schemeClr val="bg1"/>
                </a:solidFill>
                <a:latin typeface="Times New Roman" panose="02020603050405020304" pitchFamily="18" charset="0"/>
                <a:cs typeface="Times New Roman" panose="02020603050405020304" pitchFamily="18" charset="0"/>
              </a:rPr>
              <a: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a:t>
            </a:r>
            <a:r>
              <a:rPr lang="en-US" sz="2000" dirty="0" err="1">
                <a:solidFill>
                  <a:schemeClr val="bg1"/>
                </a:solidFill>
                <a:latin typeface="Times New Roman" panose="02020603050405020304" pitchFamily="18" charset="0"/>
                <a:cs typeface="Times New Roman" panose="02020603050405020304" pitchFamily="18" charset="0"/>
              </a:rPr>
              <a:t>cb_data_p</a:t>
            </a:r>
            <a:r>
              <a:rPr lang="en-US" sz="2000" dirty="0">
                <a:solidFill>
                  <a:schemeClr val="bg1"/>
                </a:solidFill>
                <a:latin typeface="Times New Roman" panose="02020603050405020304" pitchFamily="18" charset="0"/>
                <a:cs typeface="Times New Roman" panose="02020603050405020304" pitchFamily="18" charset="0"/>
              </a:rPr>
              <a:t> argument is a pointer to the callback data, and flags specify the registration mode. The function registers a callback and returns a handle if </a:t>
            </a:r>
            <a:r>
              <a:rPr lang="en-US" sz="2000" dirty="0" err="1">
                <a:solidFill>
                  <a:schemeClr val="bg1"/>
                </a:solidFill>
                <a:latin typeface="Times New Roman" panose="02020603050405020304" pitchFamily="18" charset="0"/>
                <a:cs typeface="Times New Roman" panose="02020603050405020304" pitchFamily="18" charset="0"/>
              </a:rPr>
              <a:t>vhpiReturnCb</a:t>
            </a:r>
            <a:r>
              <a:rPr lang="en-US" sz="2000" dirty="0">
                <a:solidFill>
                  <a:schemeClr val="bg1"/>
                </a:solidFill>
                <a:latin typeface="Times New Roman" panose="02020603050405020304" pitchFamily="18" charset="0"/>
                <a:cs typeface="Times New Roman" panose="02020603050405020304" pitchFamily="18" charset="0"/>
              </a:rPr>
              <a:t> is set, or NULL if cleared. If </a:t>
            </a:r>
            <a:r>
              <a:rPr lang="en-US" sz="2000" dirty="0" err="1">
                <a:solidFill>
                  <a:schemeClr val="bg1"/>
                </a:solidFill>
                <a:latin typeface="Times New Roman" panose="02020603050405020304" pitchFamily="18" charset="0"/>
                <a:cs typeface="Times New Roman" panose="02020603050405020304" pitchFamily="18" charset="0"/>
              </a:rPr>
              <a:t>vhpiDisableCb</a:t>
            </a:r>
            <a:r>
              <a:rPr lang="en-US" sz="2000" dirty="0">
                <a:solidFill>
                  <a:schemeClr val="bg1"/>
                </a:solidFill>
                <a:latin typeface="Times New Roman" panose="02020603050405020304" pitchFamily="18" charset="0"/>
                <a:cs typeface="Times New Roman" panose="02020603050405020304" pitchFamily="18" charset="0"/>
              </a:rPr>
              <a:t> is set, the callback is disabled; otherwise, it's enabled. The function does not retain references after execution</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a:t>
            </a:r>
            <a:r>
              <a:rPr lang="tr-TR" sz="2000" dirty="0" err="1">
                <a:solidFill>
                  <a:schemeClr val="bg1"/>
                </a:solidFill>
                <a:latin typeface="Times New Roman" panose="02020603050405020304" pitchFamily="18" charset="0"/>
                <a:cs typeface="Times New Roman" panose="02020603050405020304" pitchFamily="18" charset="0"/>
              </a:rPr>
              <a:t>vhpi_register_foreignf</a:t>
            </a:r>
            <a:r>
              <a:rPr lang="tr-TR" sz="2000" dirty="0">
                <a:solidFill>
                  <a:schemeClr val="bg1"/>
                </a:solidFill>
                <a:latin typeface="Times New Roman" panose="02020603050405020304" pitchFamily="18" charset="0"/>
                <a:cs typeface="Times New Roman" panose="02020603050405020304" pitchFamily="18" charset="0"/>
              </a:rPr>
              <a:t> (vhpiForeignDataT *foreignDatap);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foreignDatap argument is a pointer to a foreign data structure for registration, specifying the foreign entity type with kind and including function pointers for elaboration (</a:t>
            </a:r>
            <a:r>
              <a:rPr lang="en-US" sz="2000" dirty="0" err="1">
                <a:solidFill>
                  <a:schemeClr val="bg1"/>
                </a:solidFill>
                <a:latin typeface="Times New Roman" panose="02020603050405020304" pitchFamily="18" charset="0"/>
                <a:cs typeface="Times New Roman" panose="02020603050405020304" pitchFamily="18" charset="0"/>
              </a:rPr>
              <a:t>elabf</a:t>
            </a:r>
            <a:r>
              <a:rPr lang="en-US" sz="2000" dirty="0">
                <a:solidFill>
                  <a:schemeClr val="bg1"/>
                </a:solidFill>
                <a:latin typeface="Times New Roman" panose="02020603050405020304" pitchFamily="18" charset="0"/>
                <a:cs typeface="Times New Roman" panose="02020603050405020304" pitchFamily="18" charset="0"/>
              </a:rPr>
              <a:t>) and execution (</a:t>
            </a:r>
            <a:r>
              <a:rPr lang="en-US" sz="2000" dirty="0" err="1">
                <a:solidFill>
                  <a:schemeClr val="bg1"/>
                </a:solidFill>
                <a:latin typeface="Times New Roman" panose="02020603050405020304" pitchFamily="18" charset="0"/>
                <a:cs typeface="Times New Roman" panose="02020603050405020304" pitchFamily="18" charset="0"/>
              </a:rPr>
              <a:t>execf</a:t>
            </a:r>
            <a:r>
              <a:rPr lang="en-US" sz="2000" dirty="0">
                <a:solidFill>
                  <a:schemeClr val="bg1"/>
                </a:solidFill>
                <a:latin typeface="Times New Roman" panose="02020603050405020304" pitchFamily="18" charset="0"/>
                <a:cs typeface="Times New Roman" panose="02020603050405020304" pitchFamily="18" charset="0"/>
              </a:rPr>
              <a:t>). It also includes </a:t>
            </a:r>
            <a:r>
              <a:rPr lang="en-US" sz="2000" dirty="0" err="1">
                <a:solidFill>
                  <a:schemeClr val="bg1"/>
                </a:solidFill>
                <a:latin typeface="Times New Roman" panose="02020603050405020304" pitchFamily="18" charset="0"/>
                <a:cs typeface="Times New Roman" panose="02020603050405020304" pitchFamily="18" charset="0"/>
              </a:rPr>
              <a:t>libraryName</a:t>
            </a:r>
            <a:r>
              <a:rPr lang="en-US" sz="2000" dirty="0">
                <a:solidFill>
                  <a:schemeClr val="bg1"/>
                </a:solidFill>
                <a:latin typeface="Times New Roman" panose="02020603050405020304" pitchFamily="18" charset="0"/>
                <a:cs typeface="Times New Roman" panose="02020603050405020304" pitchFamily="18" charset="0"/>
              </a:rPr>
              <a:t> and </a:t>
            </a:r>
            <a:r>
              <a:rPr lang="en-US" sz="2000" dirty="0" err="1">
                <a:solidFill>
                  <a:schemeClr val="bg1"/>
                </a:solidFill>
                <a:latin typeface="Times New Roman" panose="02020603050405020304" pitchFamily="18" charset="0"/>
                <a:cs typeface="Times New Roman" panose="02020603050405020304" pitchFamily="18" charset="0"/>
              </a:rPr>
              <a:t>modelName</a:t>
            </a:r>
            <a:r>
              <a:rPr lang="en-US" sz="2000" dirty="0">
                <a:solidFill>
                  <a:schemeClr val="bg1"/>
                </a:solidFill>
                <a:latin typeface="Times New Roman" panose="02020603050405020304" pitchFamily="18" charset="0"/>
                <a:cs typeface="Times New Roman" panose="02020603050405020304" pitchFamily="18" charset="0"/>
              </a:rPr>
              <a:t> for the object and model names. The function registers the foreign entity and returns a handle if successful, or NULL on Error</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vhpi_release_handle</a:t>
            </a:r>
            <a:r>
              <a:rPr lang="tr-TR" sz="2000" dirty="0">
                <a:solidFill>
                  <a:schemeClr val="bg1"/>
                </a:solidFill>
                <a:latin typeface="Times New Roman" panose="02020603050405020304" pitchFamily="18" charset="0"/>
                <a:cs typeface="Times New Roman" panose="02020603050405020304" pitchFamily="18" charset="0"/>
              </a:rPr>
              <a:t> (vhpiHandleT object);</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object argument is a handle referring to an object. The function releases the handle and returns 0 if successful,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79239B88-6C00-0226-A236-B891548B11AD}"/>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65535445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6A1C65D-A7EA-7F00-391E-A3AEB00A7E3E}"/>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94F1879-7233-AE58-0F21-2C874AF4DCBD}"/>
              </a:ext>
            </a:extLst>
          </p:cNvPr>
          <p:cNvSpPr>
            <a:spLocks noGrp="1"/>
          </p:cNvSpPr>
          <p:nvPr>
            <p:ph idx="1"/>
          </p:nvPr>
        </p:nvSpPr>
        <p:spPr>
          <a:xfrm>
            <a:off x="642026" y="695808"/>
            <a:ext cx="11021654" cy="6094098"/>
          </a:xfrm>
        </p:spPr>
        <p:txBody>
          <a:bodyPr>
            <a:noAutofit/>
          </a:bodyPr>
          <a:lstStyle/>
          <a:p>
            <a:pPr lvl="2" algn="just">
              <a:lnSpc>
                <a:spcPct val="110000"/>
              </a:lnSpc>
            </a:pPr>
            <a:endParaRPr lang="tr-TR" sz="2000" dirty="0">
              <a:solidFill>
                <a:schemeClr val="bg1"/>
              </a:solidFill>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a:t>
            </a:r>
            <a:r>
              <a:rPr lang="tr-TR" sz="2000" dirty="0" err="1">
                <a:solidFill>
                  <a:schemeClr val="bg1"/>
                </a:solidFill>
                <a:latin typeface="Times New Roman" panose="02020603050405020304" pitchFamily="18" charset="0"/>
                <a:cs typeface="Times New Roman" panose="02020603050405020304" pitchFamily="18" charset="0"/>
              </a:rPr>
              <a:t>vhpi_remove_cb</a:t>
            </a:r>
            <a:r>
              <a:rPr lang="tr-TR" sz="2000" dirty="0">
                <a:solidFill>
                  <a:schemeClr val="bg1"/>
                </a:solidFill>
                <a:latin typeface="Times New Roman" panose="02020603050405020304" pitchFamily="18" charset="0"/>
                <a:cs typeface="Times New Roman" panose="02020603050405020304" pitchFamily="18" charset="0"/>
              </a:rPr>
              <a:t> (vhpiHandleT cb_obj);</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cb_obj argument is a handle to a registered callback. The function removes the callback, invalidating the handle. It returns 0 if successful, or 1 if an error occurs</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vhpiHandleT vhpi_scan (vhpiHandleT iterator);</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iterator argument is a handle to an iterator object. If the iterator has no element at its position, the handle is released and NULL is returned. Otherwise, a handle to the current element is returned, and the iterator moves to the next element. The return value is either a handle or NULL</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C5E7DD62-079D-0210-59A4-7167FADF2584}"/>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6451433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BAD1561-252F-C72E-BBAB-E28632F7175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4074A28-E7D7-C856-771E-70CA942AF047}"/>
              </a:ext>
            </a:extLst>
          </p:cNvPr>
          <p:cNvSpPr>
            <a:spLocks noGrp="1"/>
          </p:cNvSpPr>
          <p:nvPr>
            <p:ph idx="1"/>
          </p:nvPr>
        </p:nvSpPr>
        <p:spPr>
          <a:xfrm>
            <a:off x="642026" y="695808"/>
            <a:ext cx="11021654" cy="6094098"/>
          </a:xfrm>
        </p:spPr>
        <p:txBody>
          <a:bodyPr>
            <a:noAutofit/>
          </a:bodyPr>
          <a:lstStyle/>
          <a:p>
            <a:pPr lvl="2" algn="just">
              <a:lnSpc>
                <a:spcPct val="110000"/>
              </a:lnSpc>
            </a:pPr>
            <a:endParaRPr lang="tr-TR" sz="2000" dirty="0">
              <a:solidFill>
                <a:schemeClr val="bg1"/>
              </a:solidFill>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vhpi_schedule_transaction (vhpiHandleT drivHdl, vhpiValueT *value_p,uint32_t  numValues, vhpiTimeT *delayp, vhpiDelayModeT delayMode, vhpiTimeT *pulseRejp);</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drivHdl refers to a driver or driverCollection. value_p is a pointer to value structures, and numValues is the count. Transactions are scheduled with a relative delay (delayp), and delayMode specifies the type (inertial or transport)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If delayMode is inertial, pulseRejp sets the pulse rejection limit; otherwise, it's ignored. If pulseRejp is NULL, the limit equals the delay</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Return </a:t>
            </a:r>
            <a:r>
              <a:rPr lang="en-US" sz="2000" dirty="0">
                <a:solidFill>
                  <a:schemeClr val="bg1"/>
                </a:solidFill>
                <a:latin typeface="Times New Roman" panose="02020603050405020304" pitchFamily="18" charset="0"/>
                <a:cs typeface="Times New Roman" panose="02020603050405020304" pitchFamily="18" charset="0"/>
              </a:rPr>
              <a:t>0 if successful, non-zero if error occurs</a:t>
            </a:r>
            <a:endParaRPr lang="tr-TR" sz="2000" dirty="0">
              <a:solidFill>
                <a:schemeClr val="bg1"/>
              </a:solidFill>
              <a:latin typeface="Times New Roman" panose="02020603050405020304" pitchFamily="18" charset="0"/>
              <a:cs typeface="Times New Roman" panose="02020603050405020304" pitchFamily="18" charset="0"/>
            </a:endParaRPr>
          </a:p>
          <a:p>
            <a:pPr marL="1371600" lvl="3"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int vhpi_vprintf (const char *format, va_list args);</a:t>
            </a: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The format argument is a pointer to a format string with conversion codes, as per ISO/IEC 9899:2018 for the C vprintf function. It formats a string to be written to output files</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Return value: The number of characters written, or -1 if an error occurs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232B59D8-E915-1980-DC0C-DF3C659B1CA3}"/>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23 </a:t>
            </a:r>
            <a:r>
              <a:rPr lang="tr-TR" sz="4000" b="1" dirty="0">
                <a:solidFill>
                  <a:schemeClr val="bg1"/>
                </a:solidFill>
                <a:latin typeface="Tw Cen MT (Headings)"/>
                <a:ea typeface="+mj-ea"/>
                <a:cs typeface="+mj-cs"/>
              </a:rPr>
              <a:t>VHPI FUNCTION REFERENCE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0591930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2D15363-4DD5-2E12-E2C5-6D6BBD0EACFD}"/>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8836C436-1D4E-C686-93F8-FA899A5B847F}"/>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tr-TR" sz="2800" b="1" dirty="0">
                <a:solidFill>
                  <a:srgbClr val="FF0000"/>
                </a:solidFill>
                <a:latin typeface="Tw Cen MT" panose="020B0602020104020603"/>
              </a:rPr>
              <a:t>2</a:t>
            </a: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4. </a:t>
            </a:r>
            <a:r>
              <a:rPr lang="en-US" sz="2800" b="1" dirty="0">
                <a:solidFill>
                  <a:srgbClr val="FF0000"/>
                </a:solidFill>
              </a:rPr>
              <a:t>S</a:t>
            </a:r>
            <a:r>
              <a:rPr lang="tr-TR" sz="2800" b="1" dirty="0">
                <a:solidFill>
                  <a:srgbClr val="FF0000"/>
                </a:solidFill>
              </a:rPr>
              <a:t>TANDARD TOOL DIRECTIVES</a:t>
            </a: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  </a:t>
            </a:r>
          </a:p>
        </p:txBody>
      </p:sp>
      <p:sp>
        <p:nvSpPr>
          <p:cNvPr id="9" name="Content Placeholder 2">
            <a:extLst>
              <a:ext uri="{FF2B5EF4-FFF2-40B4-BE49-F238E27FC236}">
                <a16:creationId xmlns:a16="http://schemas.microsoft.com/office/drawing/2014/main" id="{C58DABAA-E6D8-BAE3-9F43-8A5158F3F0C2}"/>
              </a:ext>
            </a:extLst>
          </p:cNvPr>
          <p:cNvSpPr txBox="1">
            <a:spLocks/>
          </p:cNvSpPr>
          <p:nvPr/>
        </p:nvSpPr>
        <p:spPr>
          <a:xfrm>
            <a:off x="5907111" y="479201"/>
            <a:ext cx="6284890" cy="10871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24.1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Protect</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Tool</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Directives</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24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.2 </a:t>
            </a:r>
            <a:r>
              <a:rPr lang="tr-TR" b="1" dirty="0" err="1">
                <a:solidFill>
                  <a:prstClr val="black"/>
                </a:solidFill>
                <a:latin typeface="Tw Cen MT" panose="020B0602020104020603"/>
              </a:rPr>
              <a:t>Conditional</a:t>
            </a:r>
            <a:r>
              <a:rPr lang="tr-TR" b="1" dirty="0">
                <a:solidFill>
                  <a:prstClr val="black"/>
                </a:solidFill>
                <a:latin typeface="Tw Cen MT" panose="020B0602020104020603"/>
              </a:rPr>
              <a:t> Analysis </a:t>
            </a:r>
            <a:r>
              <a:rPr lang="tr-TR" b="1" dirty="0" err="1">
                <a:solidFill>
                  <a:prstClr val="black"/>
                </a:solidFill>
                <a:latin typeface="Tw Cen MT" panose="020B0602020104020603"/>
              </a:rPr>
              <a:t>Tool</a:t>
            </a:r>
            <a:r>
              <a:rPr lang="tr-TR" b="1" dirty="0">
                <a:solidFill>
                  <a:prstClr val="black"/>
                </a:solidFill>
                <a:latin typeface="Tw Cen MT" panose="020B0602020104020603"/>
              </a:rPr>
              <a:t> </a:t>
            </a:r>
            <a:r>
              <a:rPr lang="tr-TR" b="1" dirty="0" err="1">
                <a:solidFill>
                  <a:prstClr val="black"/>
                </a:solidFill>
                <a:latin typeface="Tw Cen MT" panose="020B0602020104020603"/>
              </a:rPr>
              <a:t>Directives</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7" name="Picture 6" descr="close up of circuit board">
            <a:extLst>
              <a:ext uri="{FF2B5EF4-FFF2-40B4-BE49-F238E27FC236}">
                <a16:creationId xmlns:a16="http://schemas.microsoft.com/office/drawing/2014/main" id="{BB2BDD0F-BE43-89BF-EBCF-EBDFC14FCD5A}"/>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994C7B32-FC7D-29E3-B3B2-342705369D13}"/>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Chapter </a:t>
            </a:r>
            <a:r>
              <a:rPr lang="tr-TR" sz="6000" b="1" dirty="0">
                <a:solidFill>
                  <a:srgbClr val="FF0000"/>
                </a:solidFill>
                <a:latin typeface="Tw Cen MT" panose="020B0602020104020603"/>
              </a:rPr>
              <a:t>2</a:t>
            </a:r>
            <a:r>
              <a:rPr kumimoji="0" lang="tr-TR" sz="6000" b="1" i="0" u="none" strike="noStrike" kern="1200" cap="none" spc="0" normalizeH="0" baseline="0" noProof="0" dirty="0">
                <a:ln>
                  <a:noFill/>
                </a:ln>
                <a:solidFill>
                  <a:srgbClr val="FF0000"/>
                </a:solidFill>
                <a:effectLst/>
                <a:uLnTx/>
                <a:uFillTx/>
                <a:latin typeface="Tw Cen MT" panose="020B0602020104020603"/>
                <a:ea typeface="+mn-ea"/>
                <a:cs typeface="+mn-cs"/>
              </a:rPr>
              <a:t>4</a:t>
            </a:r>
            <a:endPar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endParaRP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Presenter:</a:t>
            </a: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GB" sz="6000" b="1" i="0" u="none" strike="noStrike" kern="1200" cap="none" spc="0" normalizeH="0" baseline="0" noProof="0" dirty="0">
                <a:ln>
                  <a:noFill/>
                </a:ln>
                <a:solidFill>
                  <a:prstClr val="black"/>
                </a:solidFill>
                <a:effectLst/>
                <a:uLnTx/>
                <a:uFillTx/>
                <a:latin typeface="Tw Cen MT" panose="020B0602020104020603"/>
                <a:ea typeface="+mn-ea"/>
                <a:cs typeface="+mn-cs"/>
              </a:rPr>
              <a:t>Seyit Ko</a:t>
            </a:r>
            <a:r>
              <a:rPr kumimoji="0" lang="tr-TR" sz="6000" b="1" i="0" u="none" strike="noStrike" kern="1200" cap="none" spc="0" normalizeH="0" baseline="0" noProof="0" dirty="0">
                <a:ln>
                  <a:noFill/>
                </a:ln>
                <a:solidFill>
                  <a:prstClr val="black"/>
                </a:solidFill>
                <a:effectLst/>
                <a:uLnTx/>
                <a:uFillTx/>
                <a:latin typeface="Tw Cen MT" panose="020B0602020104020603"/>
                <a:ea typeface="+mn-ea"/>
                <a:cs typeface="+mn-cs"/>
              </a:rPr>
              <a:t>çak</a:t>
            </a:r>
            <a:endParaRPr kumimoji="0" lang="en-US" sz="6000" b="1" i="1"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55965288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5C2136C-DADF-B065-8C40-953BE81B2EB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8F3D5E7-B869-4082-EF42-1B30C94AED1F}"/>
              </a:ext>
            </a:extLst>
          </p:cNvPr>
          <p:cNvSpPr>
            <a:spLocks noGrp="1"/>
          </p:cNvSpPr>
          <p:nvPr>
            <p:ph idx="1"/>
          </p:nvPr>
        </p:nvSpPr>
        <p:spPr>
          <a:xfrm>
            <a:off x="733876" y="698604"/>
            <a:ext cx="10724247" cy="2163129"/>
          </a:xfrm>
        </p:spPr>
        <p:txBody>
          <a:bodyPr>
            <a:noAutofit/>
          </a:body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Encrypt VHDL designs to prevent text disclosure while allowing authorized tools to process the design</a:t>
            </a:r>
            <a:endParaRPr kumimoji="0" lang="tr-TR" altLang="tr-TR" sz="20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1" dirty="0">
                <a:solidFill>
                  <a:schemeClr val="bg1"/>
                </a:solidFill>
                <a:latin typeface="Times New Roman" panose="02020603050405020304" pitchFamily="18" charset="0"/>
                <a:cs typeface="Times New Roman" panose="02020603050405020304" pitchFamily="18" charset="0"/>
              </a:rPr>
              <a:t>Key Elements</a:t>
            </a:r>
            <a:r>
              <a:rPr lang="en-US" sz="2000" dirty="0">
                <a:solidFill>
                  <a:schemeClr val="bg1"/>
                </a:solidFill>
                <a:latin typeface="Times New Roman" panose="02020603050405020304" pitchFamily="18" charset="0"/>
                <a:cs typeface="Times New Roman" panose="02020603050405020304" pitchFamily="18" charset="0"/>
              </a:rPr>
              <a:t>:</a:t>
            </a:r>
            <a:r>
              <a:rPr lang="tr-TR" sz="2000" dirty="0">
                <a:solidFill>
                  <a:schemeClr val="bg1"/>
                </a:solidFill>
                <a:latin typeface="Times New Roman" panose="02020603050405020304" pitchFamily="18" charset="0"/>
                <a:cs typeface="Times New Roman" panose="02020603050405020304" pitchFamily="18" charset="0"/>
              </a:rPr>
              <a:t> </a:t>
            </a:r>
          </a:p>
          <a:p>
            <a:pPr lvl="1"/>
            <a:r>
              <a:rPr lang="en-US" b="1" dirty="0">
                <a:solidFill>
                  <a:schemeClr val="bg1"/>
                </a:solidFill>
                <a:latin typeface="Times New Roman" panose="02020603050405020304" pitchFamily="18" charset="0"/>
                <a:cs typeface="Times New Roman" panose="02020603050405020304" pitchFamily="18" charset="0"/>
              </a:rPr>
              <a:t>Encryption Envelope</a:t>
            </a:r>
            <a:r>
              <a:rPr lang="en-US" dirty="0">
                <a:solidFill>
                  <a:schemeClr val="bg1"/>
                </a:solidFill>
                <a:latin typeface="Times New Roman" panose="02020603050405020304" pitchFamily="18" charset="0"/>
                <a:cs typeface="Times New Roman" panose="02020603050405020304" pitchFamily="18" charset="0"/>
              </a:rPr>
              <a:t>: Encrypted text and instructions</a:t>
            </a:r>
          </a:p>
          <a:p>
            <a:pPr lvl="1"/>
            <a:r>
              <a:rPr lang="en-US" b="1" dirty="0">
                <a:solidFill>
                  <a:schemeClr val="bg1"/>
                </a:solidFill>
                <a:latin typeface="Times New Roman" panose="02020603050405020304" pitchFamily="18" charset="0"/>
                <a:cs typeface="Times New Roman" panose="02020603050405020304" pitchFamily="18" charset="0"/>
              </a:rPr>
              <a:t>Decryption Envelope</a:t>
            </a:r>
            <a:r>
              <a:rPr lang="en-US" dirty="0">
                <a:solidFill>
                  <a:schemeClr val="bg1"/>
                </a:solidFill>
                <a:latin typeface="Times New Roman" panose="02020603050405020304" pitchFamily="18" charset="0"/>
                <a:cs typeface="Times New Roman" panose="02020603050405020304" pitchFamily="18" charset="0"/>
              </a:rPr>
              <a:t>: Details for decryption</a:t>
            </a:r>
          </a:p>
          <a:p>
            <a:pPr>
              <a:lnSpc>
                <a:spcPct val="110000"/>
              </a:lnSpc>
            </a:pP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1F4BCA82-EA59-4442-B697-7E0BE04A5E05}"/>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srgbClr val="FF0000"/>
                </a:solidFill>
                <a:latin typeface="Tw Cen MT (Headings)"/>
              </a:rPr>
              <a:t>2</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prstClr val="black"/>
                </a:solidFill>
                <a:latin typeface="Tw Cen MT (Body)"/>
                <a:cs typeface="Times New Roman" panose="02020603050405020304" pitchFamily="18" charset="0"/>
              </a:rPr>
              <a:t>PROTECT TOOL DIRECTIVES</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801CE937-B716-6628-6028-5E8FB0271F5C}"/>
              </a:ext>
            </a:extLst>
          </p:cNvPr>
          <p:cNvSpPr txBox="1">
            <a:spLocks/>
          </p:cNvSpPr>
          <p:nvPr/>
        </p:nvSpPr>
        <p:spPr bwMode="auto">
          <a:xfrm>
            <a:off x="1168" y="274665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lang="tr-TR" sz="4000" b="1" dirty="0">
                <a:solidFill>
                  <a:srgbClr val="FF0000"/>
                </a:solidFill>
                <a:latin typeface="Tw Cen MT (Headings)"/>
              </a:rPr>
              <a:t>2</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.2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CONDITIONAL ANALYSIS</a:t>
            </a:r>
            <a:r>
              <a:rPr lang="tr-TR" sz="4000" b="1" dirty="0">
                <a:solidFill>
                  <a:prstClr val="black"/>
                </a:solidFill>
                <a:latin typeface="Tw Cen MT (Body)"/>
                <a:cs typeface="Times New Roman" panose="02020603050405020304" pitchFamily="18" charset="0"/>
              </a:rPr>
              <a:t> TOOL DIRECTIVES</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3" name="Content Placeholder 2">
            <a:extLst>
              <a:ext uri="{FF2B5EF4-FFF2-40B4-BE49-F238E27FC236}">
                <a16:creationId xmlns:a16="http://schemas.microsoft.com/office/drawing/2014/main" id="{72D89E88-A1C1-63D3-2EB9-177EBD764DBB}"/>
              </a:ext>
            </a:extLst>
          </p:cNvPr>
          <p:cNvSpPr txBox="1">
            <a:spLocks/>
          </p:cNvSpPr>
          <p:nvPr/>
        </p:nvSpPr>
        <p:spPr>
          <a:xfrm>
            <a:off x="733876" y="3429000"/>
            <a:ext cx="11303547" cy="342900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Purpose</a:t>
            </a:r>
            <a:r>
              <a:rPr lang="en-US" sz="2000" dirty="0">
                <a:solidFill>
                  <a:schemeClr val="bg1"/>
                </a:solidFill>
                <a:latin typeface="Times New Roman" panose="02020603050405020304" pitchFamily="18" charset="0"/>
                <a:cs typeface="Times New Roman" panose="02020603050405020304" pitchFamily="18" charset="0"/>
              </a:rPr>
              <a:t>: Allows conditional inclusion/exclusion of VHDL description parts based on tool or user settings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GB" sz="2000" b="1" dirty="0">
                <a:solidFill>
                  <a:schemeClr val="bg1"/>
                </a:solidFill>
                <a:latin typeface="Times New Roman" panose="02020603050405020304" pitchFamily="18" charset="0"/>
                <a:cs typeface="Times New Roman" panose="02020603050405020304" pitchFamily="18" charset="0"/>
              </a:rPr>
              <a:t>Key Elements</a:t>
            </a:r>
            <a:r>
              <a:rPr lang="tr-TR" sz="2000"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lang="en-US" altLang="tr-TR" b="1" dirty="0">
                <a:solidFill>
                  <a:schemeClr val="bg1"/>
                </a:solidFill>
                <a:latin typeface="Times New Roman" panose="02020603050405020304" pitchFamily="18" charset="0"/>
                <a:cs typeface="Times New Roman" panose="02020603050405020304" pitchFamily="18" charset="0"/>
              </a:rPr>
              <a:t>Warning</a:t>
            </a:r>
            <a:r>
              <a:rPr lang="en-US" altLang="tr-TR" dirty="0">
                <a:solidFill>
                  <a:schemeClr val="bg1"/>
                </a:solidFill>
                <a:latin typeface="Times New Roman" panose="02020603050405020304" pitchFamily="18" charset="0"/>
                <a:cs typeface="Times New Roman" panose="02020603050405020304" pitchFamily="18" charset="0"/>
              </a:rPr>
              <a:t>: Adds a warning message, does not stop analysis</a:t>
            </a:r>
            <a:endParaRPr lang="tr-TR" alt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altLang="tr-TR" b="1" dirty="0">
                <a:solidFill>
                  <a:schemeClr val="bg1"/>
                </a:solidFill>
                <a:latin typeface="Times New Roman" panose="02020603050405020304" pitchFamily="18" charset="0"/>
                <a:cs typeface="Times New Roman" panose="02020603050405020304" pitchFamily="18" charset="0"/>
              </a:rPr>
              <a:t>Error</a:t>
            </a:r>
            <a:r>
              <a:rPr lang="en-US" altLang="tr-TR" dirty="0">
                <a:solidFill>
                  <a:schemeClr val="bg1"/>
                </a:solidFill>
                <a:latin typeface="Times New Roman" panose="02020603050405020304" pitchFamily="18" charset="0"/>
                <a:cs typeface="Times New Roman" panose="02020603050405020304" pitchFamily="18" charset="0"/>
              </a:rPr>
              <a:t>: Stops analysis with an error message</a:t>
            </a:r>
            <a:endParaRPr lang="tr-TR" altLang="tr-TR" dirty="0">
              <a:solidFill>
                <a:schemeClr val="bg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1" dirty="0">
                <a:solidFill>
                  <a:schemeClr val="bg1"/>
                </a:solidFill>
                <a:latin typeface="Times New Roman" panose="02020603050405020304" pitchFamily="18" charset="0"/>
                <a:cs typeface="Times New Roman" panose="02020603050405020304" pitchFamily="18" charset="0"/>
              </a:rPr>
              <a:t>Tool-Supplied Identifiers</a:t>
            </a:r>
            <a:r>
              <a:rPr lang="en-US" sz="2000" dirty="0">
                <a:solidFill>
                  <a:schemeClr val="bg1"/>
                </a:solidFill>
                <a:latin typeface="Times New Roman" panose="02020603050405020304" pitchFamily="18" charset="0"/>
                <a:cs typeface="Times New Roman" panose="02020603050405020304" pitchFamily="18" charset="0"/>
              </a:rPr>
              <a:t>:</a:t>
            </a:r>
            <a:endParaRPr lang="tr-TR" sz="2000" dirty="0">
              <a:solidFill>
                <a:schemeClr val="bg1"/>
              </a:solidFill>
              <a:latin typeface="Times New Roman" panose="02020603050405020304" pitchFamily="18" charset="0"/>
              <a:cs typeface="Times New Roman" panose="02020603050405020304" pitchFamily="18" charset="0"/>
            </a:endParaRPr>
          </a:p>
          <a:p>
            <a:pPr lvl="1"/>
            <a:r>
              <a:rPr lang="en-US" b="1" dirty="0">
                <a:solidFill>
                  <a:schemeClr val="bg1"/>
                </a:solidFill>
                <a:latin typeface="Times New Roman" panose="02020603050405020304" pitchFamily="18" charset="0"/>
                <a:cs typeface="Times New Roman" panose="02020603050405020304" pitchFamily="18" charset="0"/>
              </a:rPr>
              <a:t>VHDL_VERSION</a:t>
            </a:r>
            <a:r>
              <a:rPr lang="en-US" dirty="0">
                <a:solidFill>
                  <a:schemeClr val="bg1"/>
                </a:solidFill>
                <a:latin typeface="Times New Roman" panose="02020603050405020304" pitchFamily="18" charset="0"/>
                <a:cs typeface="Times New Roman" panose="02020603050405020304" pitchFamily="18" charset="0"/>
              </a:rPr>
              <a:t>: VHDL version (e.g., "2008")</a:t>
            </a:r>
          </a:p>
          <a:p>
            <a:pPr lvl="1"/>
            <a:r>
              <a:rPr lang="en-US" b="1" dirty="0">
                <a:solidFill>
                  <a:schemeClr val="bg1"/>
                </a:solidFill>
                <a:latin typeface="Times New Roman" panose="02020603050405020304" pitchFamily="18" charset="0"/>
                <a:cs typeface="Times New Roman" panose="02020603050405020304" pitchFamily="18" charset="0"/>
              </a:rPr>
              <a:t>TOOL_TYPE</a:t>
            </a:r>
            <a:r>
              <a:rPr lang="en-US" dirty="0">
                <a:solidFill>
                  <a:schemeClr val="bg1"/>
                </a:solidFill>
                <a:latin typeface="Times New Roman" panose="02020603050405020304" pitchFamily="18" charset="0"/>
                <a:cs typeface="Times New Roman" panose="02020603050405020304" pitchFamily="18" charset="0"/>
              </a:rPr>
              <a:t>: Tool type (e.g., "SIMULATION")</a:t>
            </a:r>
          </a:p>
          <a:p>
            <a:pPr lvl="1"/>
            <a:r>
              <a:rPr lang="en-US" b="1" dirty="0">
                <a:solidFill>
                  <a:schemeClr val="bg1"/>
                </a:solidFill>
                <a:latin typeface="Times New Roman" panose="02020603050405020304" pitchFamily="18" charset="0"/>
                <a:cs typeface="Times New Roman" panose="02020603050405020304" pitchFamily="18" charset="0"/>
              </a:rPr>
              <a:t>TOOL_NAME/EDITION/VERSION</a:t>
            </a:r>
            <a:r>
              <a:rPr lang="en-US" dirty="0">
                <a:solidFill>
                  <a:schemeClr val="bg1"/>
                </a:solidFill>
                <a:latin typeface="Times New Roman" panose="02020603050405020304" pitchFamily="18" charset="0"/>
                <a:cs typeface="Times New Roman" panose="02020603050405020304" pitchFamily="18" charset="0"/>
              </a:rPr>
              <a:t>: Tool-specific details</a:t>
            </a:r>
          </a:p>
          <a:p>
            <a:pPr>
              <a:lnSpc>
                <a:spcPct val="110000"/>
              </a:lnSpc>
            </a:pPr>
            <a:endParaRPr lang="tr-TR" alt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000" dirty="0">
                <a:solidFill>
                  <a:schemeClr val="bg1"/>
                </a:solidFill>
                <a:latin typeface="Times New Roman" panose="02020603050405020304" pitchFamily="18" charset="0"/>
                <a:cs typeface="Times New Roman" panose="02020603050405020304" pitchFamily="18" charset="0"/>
              </a:rPr>
            </a:br>
            <a:endParaRPr lang="tr-TR" alt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0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b="1" dirty="0">
              <a:solidFill>
                <a:schemeClr val="bg1"/>
              </a:solidFill>
              <a:latin typeface="Calibri" panose="020F0502020204030204" pitchFamily="34" charset="0"/>
              <a:ea typeface="Calibri" panose="020F0502020204030204" pitchFamily="34" charset="0"/>
            </a:endParaRPr>
          </a:p>
          <a:p>
            <a:pPr>
              <a:lnSpc>
                <a:spcPct val="110000"/>
              </a:lnSpc>
            </a:pPr>
            <a:endParaRPr lang="en-GB" sz="2000" b="1" dirty="0">
              <a:solidFill>
                <a:schemeClr val="bg1"/>
              </a:solidFill>
            </a:endParaRPr>
          </a:p>
          <a:p>
            <a:pPr lvl="1">
              <a:lnSpc>
                <a:spcPct val="110000"/>
              </a:lnSpc>
            </a:pPr>
            <a:endParaRPr lang="en-GB" b="1" dirty="0">
              <a:solidFill>
                <a:schemeClr val="bg1"/>
              </a:solidFill>
            </a:endParaRPr>
          </a:p>
          <a:p>
            <a:pPr lvl="1">
              <a:lnSpc>
                <a:spcPct val="110000"/>
              </a:lnSpc>
            </a:pPr>
            <a:r>
              <a:rPr lang="en-US" b="1" dirty="0">
                <a:solidFill>
                  <a:schemeClr val="bg1"/>
                </a:solidFill>
              </a:rPr>
              <a:t>.</a:t>
            </a:r>
          </a:p>
        </p:txBody>
      </p:sp>
    </p:spTree>
    <p:extLst>
      <p:ext uri="{BB962C8B-B14F-4D97-AF65-F5344CB8AC3E}">
        <p14:creationId xmlns:p14="http://schemas.microsoft.com/office/powerpoint/2010/main" val="343100496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52F4A77-765D-ED6A-9BDD-7B6034AA8AF6}"/>
              </a:ext>
            </a:extLst>
          </p:cNvPr>
          <p:cNvSpPr txBox="1">
            <a:spLocks/>
          </p:cNvSpPr>
          <p:nvPr/>
        </p:nvSpPr>
        <p:spPr>
          <a:xfrm>
            <a:off x="161285" y="5087143"/>
            <a:ext cx="12192000" cy="3541714"/>
          </a:xfrm>
          <a:prstGeom prst="rect">
            <a:avLst/>
          </a:prstGeom>
          <a:effectLst>
            <a:outerShdw blurRad="50800" dist="50800" dir="5400000" algn="ctr" rotWithShape="0">
              <a:srgbClr val="00B050"/>
            </a:outerShdw>
          </a:effectLst>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GB" sz="5400" b="1" u="sng" dirty="0">
                <a:solidFill>
                  <a:schemeClr val="bg1"/>
                </a:solidFill>
                <a:latin typeface="+mj-lt"/>
                <a:ea typeface="+mj-ea"/>
                <a:cs typeface="+mj-cs"/>
              </a:rPr>
              <a:t>www.youtube.com/@falsepaths</a:t>
            </a:r>
          </a:p>
          <a:p>
            <a:pPr marL="0" indent="0" algn="ctr">
              <a:buFont typeface="Arial" panose="020B0604020202020204" pitchFamily="34" charset="0"/>
              <a:buNone/>
            </a:pPr>
            <a:endParaRPr lang="en-GB" sz="4000" dirty="0">
              <a:solidFill>
                <a:schemeClr val="bg1"/>
              </a:solidFill>
            </a:endParaRPr>
          </a:p>
          <a:p>
            <a:pPr marL="0" indent="0" algn="ctr">
              <a:buFont typeface="Arial" panose="020B0604020202020204" pitchFamily="34" charset="0"/>
              <a:buNone/>
            </a:pPr>
            <a:endParaRPr lang="en-GB" sz="4000" dirty="0">
              <a:solidFill>
                <a:schemeClr val="bg1"/>
              </a:solidFill>
            </a:endParaRPr>
          </a:p>
          <a:p>
            <a:pPr algn="ctr"/>
            <a:endParaRPr lang="en-US" sz="4400" dirty="0">
              <a:solidFill>
                <a:srgbClr val="FFFF00"/>
              </a:solidFill>
            </a:endParaRPr>
          </a:p>
        </p:txBody>
      </p:sp>
      <p:sp>
        <p:nvSpPr>
          <p:cNvPr id="3" name="Content Placeholder 2">
            <a:extLst>
              <a:ext uri="{FF2B5EF4-FFF2-40B4-BE49-F238E27FC236}">
                <a16:creationId xmlns:a16="http://schemas.microsoft.com/office/drawing/2014/main" id="{CD36E128-421B-3E5F-263E-445672AA15B6}"/>
              </a:ext>
            </a:extLst>
          </p:cNvPr>
          <p:cNvSpPr txBox="1">
            <a:spLocks/>
          </p:cNvSpPr>
          <p:nvPr/>
        </p:nvSpPr>
        <p:spPr bwMode="auto">
          <a:xfrm>
            <a:off x="0" y="428154"/>
            <a:ext cx="12192000" cy="427402"/>
          </a:xfrm>
          <a:prstGeom prst="rect">
            <a:avLst/>
          </a:prstGeom>
          <a:noFill/>
          <a:ln w="9525">
            <a:noFill/>
            <a:miter lim="800000"/>
            <a:headEnd/>
            <a:tailEnd/>
          </a:ln>
          <a:effectLst>
            <a:outerShdw blurRad="50800" dist="50800" dir="5400000" algn="ctr" rotWithShape="0">
              <a:srgbClr val="00B050"/>
            </a:outerShdw>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0"/>
              </a:spcAft>
              <a:buNone/>
            </a:pPr>
            <a:r>
              <a:rPr lang="en-US" sz="4800" b="1" dirty="0">
                <a:solidFill>
                  <a:schemeClr val="bg1"/>
                </a:solidFill>
                <a:latin typeface="Tw Cen MT (Body)"/>
                <a:cs typeface="Times New Roman" panose="02020603050405020304" pitchFamily="18" charset="0"/>
              </a:rPr>
              <a:t>End of IEEE 1076 – 2002 Standard </a:t>
            </a:r>
          </a:p>
          <a:p>
            <a:pPr marL="0" indent="0" algn="ctr">
              <a:spcAft>
                <a:spcPts val="0"/>
              </a:spcAft>
              <a:buNone/>
            </a:pPr>
            <a:r>
              <a:rPr lang="en-US" sz="4800" b="1" dirty="0">
                <a:solidFill>
                  <a:schemeClr val="bg1"/>
                </a:solidFill>
                <a:latin typeface="Tw Cen MT (Body)"/>
                <a:cs typeface="Times New Roman" panose="02020603050405020304" pitchFamily="18" charset="0"/>
              </a:rPr>
              <a:t>VHDL Project Closure Presentation</a:t>
            </a:r>
            <a:endParaRPr lang="en-GB" sz="4800" b="1" dirty="0">
              <a:solidFill>
                <a:schemeClr val="bg1"/>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B3C731B5-5985-1BE6-1A78-1AB54C362DB3}"/>
              </a:ext>
            </a:extLst>
          </p:cNvPr>
          <p:cNvSpPr txBox="1"/>
          <p:nvPr/>
        </p:nvSpPr>
        <p:spPr>
          <a:xfrm>
            <a:off x="2428150" y="1927533"/>
            <a:ext cx="6876716" cy="3293209"/>
          </a:xfrm>
          <a:prstGeom prst="rect">
            <a:avLst/>
          </a:prstGeom>
          <a:noFill/>
          <a:effectLst>
            <a:outerShdw blurRad="50800" dist="38100" dir="2700000" algn="tl" rotWithShape="0">
              <a:srgbClr val="00B050"/>
            </a:outerShdw>
          </a:effectLst>
        </p:spPr>
        <p:txBody>
          <a:bodyPr wrap="square">
            <a:spAutoFit/>
          </a:bodyPr>
          <a:lstStyle/>
          <a:p>
            <a:pPr algn="ctr">
              <a:lnSpc>
                <a:spcPct val="100000"/>
              </a:lnSpc>
              <a:spcBef>
                <a:spcPts val="0"/>
              </a:spcBef>
            </a:pPr>
            <a:r>
              <a:rPr lang="en-US" sz="4800" b="1" dirty="0">
                <a:solidFill>
                  <a:srgbClr val="FF0000"/>
                </a:solidFill>
                <a:latin typeface="Tw Cen MT (Body)"/>
                <a:cs typeface="Times New Roman" panose="02020603050405020304" pitchFamily="18" charset="0"/>
              </a:rPr>
              <a:t>THANKS </a:t>
            </a:r>
          </a:p>
          <a:p>
            <a:pPr algn="ctr">
              <a:lnSpc>
                <a:spcPct val="100000"/>
              </a:lnSpc>
              <a:spcBef>
                <a:spcPts val="0"/>
              </a:spcBef>
            </a:pPr>
            <a:r>
              <a:rPr lang="en-GB" sz="3200" b="1" cap="none" dirty="0">
                <a:solidFill>
                  <a:srgbClr val="FF0000"/>
                </a:solidFill>
              </a:rPr>
              <a:t>Furkan Kaya,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Mert Ecevit,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Orhan </a:t>
            </a:r>
            <a:r>
              <a:rPr lang="tr-TR" sz="3200" b="1" cap="none" dirty="0">
                <a:solidFill>
                  <a:srgbClr val="FF0000"/>
                </a:solidFill>
              </a:rPr>
              <a:t>Çalışkan</a:t>
            </a:r>
            <a:r>
              <a:rPr lang="en-GB" sz="3200" b="1" cap="none" dirty="0">
                <a:solidFill>
                  <a:srgbClr val="FF0000"/>
                </a:solidFill>
              </a:rPr>
              <a:t>, </a:t>
            </a:r>
            <a:endParaRPr lang="tr-TR" sz="3200" b="1" cap="none" dirty="0">
              <a:solidFill>
                <a:srgbClr val="FF0000"/>
              </a:solidFill>
            </a:endParaRPr>
          </a:p>
          <a:p>
            <a:pPr algn="ctr">
              <a:lnSpc>
                <a:spcPct val="100000"/>
              </a:lnSpc>
              <a:spcBef>
                <a:spcPts val="0"/>
              </a:spcBef>
            </a:pPr>
            <a:r>
              <a:rPr lang="en-GB" sz="3200" b="1" cap="none" dirty="0">
                <a:solidFill>
                  <a:srgbClr val="FF0000"/>
                </a:solidFill>
              </a:rPr>
              <a:t>Seyit Ko</a:t>
            </a:r>
            <a:r>
              <a:rPr lang="tr-TR" sz="3200" b="1" cap="none" dirty="0">
                <a:solidFill>
                  <a:srgbClr val="FF0000"/>
                </a:solidFill>
              </a:rPr>
              <a:t>çak </a:t>
            </a:r>
          </a:p>
          <a:p>
            <a:pPr algn="ctr">
              <a:lnSpc>
                <a:spcPct val="100000"/>
              </a:lnSpc>
              <a:spcBef>
                <a:spcPts val="0"/>
              </a:spcBef>
            </a:pPr>
            <a:r>
              <a:rPr lang="en-GB" sz="3200" b="1" cap="none" dirty="0">
                <a:solidFill>
                  <a:srgbClr val="FF0000"/>
                </a:solidFill>
              </a:rPr>
              <a:t>Yunus </a:t>
            </a:r>
            <a:r>
              <a:rPr lang="tr-TR" sz="3200" b="1" cap="none" dirty="0">
                <a:solidFill>
                  <a:srgbClr val="FF0000"/>
                </a:solidFill>
              </a:rPr>
              <a:t>Küçük </a:t>
            </a:r>
            <a:endParaRPr lang="en-GB" sz="3200" b="1" cap="none" dirty="0">
              <a:solidFill>
                <a:srgbClr val="FF0000"/>
              </a:solidFill>
            </a:endParaRPr>
          </a:p>
        </p:txBody>
      </p:sp>
    </p:spTree>
    <p:extLst>
      <p:ext uri="{BB962C8B-B14F-4D97-AF65-F5344CB8AC3E}">
        <p14:creationId xmlns:p14="http://schemas.microsoft.com/office/powerpoint/2010/main" val="608315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733876" y="1935732"/>
            <a:ext cx="10724247" cy="3685139"/>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VHDL arrays store multiple elements of the same type in an organized way and provide fast access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Arrays are used for grouping data, modeling multidimensional structures, and performing operations on large data sets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serve as a foundation for creating dynamic data structures and algorithms, enabling efficient data management and simulation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Record types</a:t>
            </a:r>
            <a:r>
              <a:rPr lang="en-US" sz="2000" dirty="0">
                <a:solidFill>
                  <a:schemeClr val="bg1"/>
                </a:solidFill>
                <a:latin typeface="Times New Roman" panose="02020603050405020304" pitchFamily="18" charset="0"/>
                <a:cs typeface="Times New Roman" panose="02020603050405020304" pitchFamily="18" charset="0"/>
              </a:rPr>
              <a:t> in VHDL allow grouping of different types of elements under a single name, where each element can have a different data type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Record types are useful for modeling complex data structures where multiple related values need to be stored together, such as a set of properties for an object</a:t>
            </a: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COMPOSITE TYPES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EBC007AE-8258-4CE1-3F94-5D4EC919A149}"/>
              </a:ext>
            </a:extLst>
          </p:cNvPr>
          <p:cNvSpPr txBox="1">
            <a:spLocks/>
          </p:cNvSpPr>
          <p:nvPr/>
        </p:nvSpPr>
        <p:spPr>
          <a:xfrm>
            <a:off x="4761072" y="720827"/>
            <a:ext cx="2909363" cy="121490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tr-TR" altLang="tr-TR" sz="1600" b="1" dirty="0" err="1">
                <a:solidFill>
                  <a:schemeClr val="bg1"/>
                </a:solidFill>
                <a:latin typeface="Times New Roman" panose="02020603050405020304" pitchFamily="18" charset="0"/>
                <a:cs typeface="Times New Roman" panose="02020603050405020304" pitchFamily="18" charset="0"/>
              </a:rPr>
              <a:t>composite_type_definition</a:t>
            </a:r>
            <a:r>
              <a:rPr lang="tr-TR" altLang="tr-TR" sz="1600" b="1" dirty="0">
                <a:solidFill>
                  <a:schemeClr val="bg1"/>
                </a:solidFill>
                <a:latin typeface="Times New Roman" panose="02020603050405020304" pitchFamily="18" charset="0"/>
                <a:cs typeface="Times New Roman" panose="02020603050405020304" pitchFamily="18" charset="0"/>
              </a:rPr>
              <a:t> ::=</a:t>
            </a:r>
          </a:p>
          <a:p>
            <a:pPr marL="0" indent="0">
              <a:lnSpc>
                <a:spcPct val="110000"/>
              </a:lnSpc>
              <a:buFont typeface="Arial" panose="020B0604020202020204" pitchFamily="34" charset="0"/>
              <a:buNone/>
            </a:pPr>
            <a:r>
              <a:rPr lang="tr-TR" altLang="tr-TR" sz="1600" b="1" dirty="0">
                <a:solidFill>
                  <a:schemeClr val="bg1"/>
                </a:solidFill>
                <a:latin typeface="Times New Roman" panose="02020603050405020304" pitchFamily="18" charset="0"/>
                <a:cs typeface="Times New Roman" panose="02020603050405020304" pitchFamily="18" charset="0"/>
              </a:rPr>
              <a:t>      </a:t>
            </a:r>
            <a:r>
              <a:rPr lang="tr-TR" altLang="tr-TR" sz="1600" b="1" dirty="0" err="1">
                <a:solidFill>
                  <a:schemeClr val="bg1"/>
                </a:solidFill>
                <a:latin typeface="Times New Roman" panose="02020603050405020304" pitchFamily="18" charset="0"/>
                <a:cs typeface="Times New Roman" panose="02020603050405020304" pitchFamily="18" charset="0"/>
              </a:rPr>
              <a:t>array_type_definition</a:t>
            </a:r>
            <a:r>
              <a:rPr lang="en-GB" altLang="tr-TR" sz="1600" b="1" dirty="0">
                <a:solidFill>
                  <a:schemeClr val="bg1"/>
                </a:solidFill>
                <a:latin typeface="Times New Roman" panose="02020603050405020304" pitchFamily="18" charset="0"/>
                <a:cs typeface="Times New Roman" panose="02020603050405020304" pitchFamily="18" charset="0"/>
              </a:rPr>
              <a:t> </a:t>
            </a:r>
            <a:r>
              <a:rPr lang="tr-TR" altLang="tr-TR" sz="1600" b="1" dirty="0">
                <a:solidFill>
                  <a:schemeClr val="bg1"/>
                </a:solidFill>
                <a:latin typeface="Times New Roman" panose="02020603050405020304" pitchFamily="18" charset="0"/>
                <a:cs typeface="Times New Roman" panose="02020603050405020304" pitchFamily="18" charset="0"/>
              </a:rPr>
              <a:t> | </a:t>
            </a:r>
          </a:p>
          <a:p>
            <a:pPr marL="0" indent="0">
              <a:lnSpc>
                <a:spcPct val="110000"/>
              </a:lnSpc>
              <a:buFont typeface="Arial" panose="020B0604020202020204" pitchFamily="34" charset="0"/>
              <a:buNone/>
            </a:pPr>
            <a:r>
              <a:rPr lang="en-GB" altLang="tr-TR" sz="1600" b="1" dirty="0">
                <a:solidFill>
                  <a:schemeClr val="bg1"/>
                </a:solidFill>
                <a:latin typeface="Times New Roman" panose="02020603050405020304" pitchFamily="18" charset="0"/>
                <a:cs typeface="Times New Roman" panose="02020603050405020304" pitchFamily="18" charset="0"/>
              </a:rPr>
              <a:t>      </a:t>
            </a:r>
            <a:r>
              <a:rPr lang="tr-TR" altLang="tr-TR" sz="1600" b="1" dirty="0" err="1">
                <a:solidFill>
                  <a:schemeClr val="bg1"/>
                </a:solidFill>
                <a:latin typeface="Times New Roman" panose="02020603050405020304" pitchFamily="18" charset="0"/>
                <a:cs typeface="Times New Roman" panose="02020603050405020304" pitchFamily="18" charset="0"/>
              </a:rPr>
              <a:t>record_type_definition</a:t>
            </a:r>
            <a:endParaRPr lang="tr-TR" altLang="tr-TR" sz="16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4502353"/>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B90D8A2-1D7E-294E-DC0E-56A6F76988A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E881D81-23D8-A4D0-2C79-D92BF1C3465B}"/>
              </a:ext>
            </a:extLst>
          </p:cNvPr>
          <p:cNvSpPr>
            <a:spLocks noGrp="1"/>
          </p:cNvSpPr>
          <p:nvPr>
            <p:ph idx="1"/>
          </p:nvPr>
        </p:nvSpPr>
        <p:spPr>
          <a:xfrm>
            <a:off x="733877" y="698604"/>
            <a:ext cx="5285923" cy="2871910"/>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Access type provides a way to point to objects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Access type allows dynamically creating objects in memory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 DEALLOCATE procedure releases allocated memory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1600" dirty="0"/>
          </a:p>
          <a:p>
            <a:pPr>
              <a:lnSpc>
                <a:spcPct val="110000"/>
              </a:lnSpc>
            </a:pPr>
            <a:endParaRPr lang="tr-TR" sz="1600" dirty="0"/>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2715125A-F9A5-0106-8787-9E10292CB09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5.4</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ACCSESS TYPES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AE19117E-0B76-8F5E-BC26-9906DF0632E2}"/>
              </a:ext>
            </a:extLst>
          </p:cNvPr>
          <p:cNvSpPr txBox="1">
            <a:spLocks/>
          </p:cNvSpPr>
          <p:nvPr/>
        </p:nvSpPr>
        <p:spPr bwMode="auto">
          <a:xfrm>
            <a:off x="1168" y="35705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FILE TYPES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EEEE8009-796A-38E7-C9FF-E6270014E356}"/>
              </a:ext>
            </a:extLst>
          </p:cNvPr>
          <p:cNvSpPr txBox="1">
            <a:spLocks/>
          </p:cNvSpPr>
          <p:nvPr/>
        </p:nvSpPr>
        <p:spPr>
          <a:xfrm>
            <a:off x="733292" y="4112968"/>
            <a:ext cx="10724247" cy="243648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In VHDL, file types are used to define objects that represent files in the system, and the data within the file is constrained by a specific subtype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A file can be managed with operations like READ, WRITE, SEEK, and FLUSH, where the reading and writing modes determine the type of operation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9" name="Content Placeholder 2">
            <a:extLst>
              <a:ext uri="{FF2B5EF4-FFF2-40B4-BE49-F238E27FC236}">
                <a16:creationId xmlns:a16="http://schemas.microsoft.com/office/drawing/2014/main" id="{37BF0EC4-27C7-96E1-543C-662DB043DA8F}"/>
              </a:ext>
            </a:extLst>
          </p:cNvPr>
          <p:cNvSpPr txBox="1">
            <a:spLocks/>
          </p:cNvSpPr>
          <p:nvPr/>
        </p:nvSpPr>
        <p:spPr>
          <a:xfrm>
            <a:off x="6171616" y="698604"/>
            <a:ext cx="5285923" cy="287191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1600" b="1">
                <a:solidFill>
                  <a:schemeClr val="bg1"/>
                </a:solidFill>
                <a:latin typeface="Times New Roman" panose="02020603050405020304" pitchFamily="18" charset="0"/>
                <a:cs typeface="Times New Roman" panose="02020603050405020304" pitchFamily="18" charset="0"/>
              </a:rPr>
              <a:t>type Int_Ptr is access Integer;</a:t>
            </a:r>
          </a:p>
          <a:p>
            <a:pPr marL="0" indent="0">
              <a:lnSpc>
                <a:spcPct val="110000"/>
              </a:lnSpc>
              <a:buNone/>
            </a:pPr>
            <a:r>
              <a:rPr lang="en-US" sz="1600" b="1">
                <a:solidFill>
                  <a:schemeClr val="bg1"/>
                </a:solidFill>
                <a:latin typeface="Times New Roman" panose="02020603050405020304" pitchFamily="18" charset="0"/>
                <a:cs typeface="Times New Roman" panose="02020603050405020304" pitchFamily="18" charset="0"/>
              </a:rPr>
              <a:t>variable Ptr : Int_Ptr := null; -- Initially points to nothing</a:t>
            </a:r>
          </a:p>
          <a:p>
            <a:pPr marL="0" indent="0">
              <a:lnSpc>
                <a:spcPct val="110000"/>
              </a:lnSpc>
              <a:buNone/>
            </a:pPr>
            <a:r>
              <a:rPr lang="tr-TR" sz="1600" b="1">
                <a:solidFill>
                  <a:schemeClr val="bg1"/>
                </a:solidFill>
                <a:latin typeface="Times New Roman" panose="02020603050405020304" pitchFamily="18" charset="0"/>
                <a:cs typeface="Times New Roman" panose="02020603050405020304" pitchFamily="18" charset="0"/>
              </a:rPr>
              <a:t>-------------------------------------------------------------------------</a:t>
            </a:r>
          </a:p>
          <a:p>
            <a:pPr marL="0" indent="0">
              <a:lnSpc>
                <a:spcPct val="110000"/>
              </a:lnSpc>
              <a:buNone/>
            </a:pPr>
            <a:r>
              <a:rPr lang="en-US" sz="1600" b="1">
                <a:solidFill>
                  <a:schemeClr val="bg1"/>
                </a:solidFill>
                <a:latin typeface="Times New Roman" panose="02020603050405020304" pitchFamily="18" charset="0"/>
                <a:cs typeface="Times New Roman" panose="02020603050405020304" pitchFamily="18" charset="0"/>
              </a:rPr>
              <a:t>Ptr := new Integer(5); -- Creates an integer object in memory with a value of 5</a:t>
            </a:r>
            <a:endParaRPr lang="tr-TR" sz="1600" b="1">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r>
              <a:rPr lang="tr-TR" sz="1600" b="1">
                <a:solidFill>
                  <a:schemeClr val="bg1"/>
                </a:solidFill>
                <a:latin typeface="Times New Roman" panose="02020603050405020304" pitchFamily="18" charset="0"/>
                <a:cs typeface="Times New Roman" panose="02020603050405020304" pitchFamily="18" charset="0"/>
              </a:rPr>
              <a:t>-------------------------------------------------------------------------</a:t>
            </a:r>
          </a:p>
          <a:p>
            <a:pPr marL="0" indent="0">
              <a:lnSpc>
                <a:spcPct val="110000"/>
              </a:lnSpc>
              <a:buNone/>
            </a:pPr>
            <a:r>
              <a:rPr lang="en-US" sz="1600" b="1">
                <a:solidFill>
                  <a:schemeClr val="bg1"/>
                </a:solidFill>
                <a:latin typeface="Times New Roman" panose="02020603050405020304" pitchFamily="18" charset="0"/>
                <a:cs typeface="Times New Roman" panose="02020603050405020304" pitchFamily="18" charset="0"/>
              </a:rPr>
              <a:t>DEALLOCATE(Ptr); -- Frees the memory and sets Ptr to null</a:t>
            </a:r>
          </a:p>
          <a:p>
            <a:pPr marL="0" indent="0">
              <a:lnSpc>
                <a:spcPct val="110000"/>
              </a:lnSpc>
              <a:buNone/>
            </a:pPr>
            <a:endParaRPr lang="tr-TR" sz="1600" b="1"/>
          </a:p>
          <a:p>
            <a:pPr>
              <a:lnSpc>
                <a:spcPct val="110000"/>
              </a:lnSpc>
            </a:pPr>
            <a:endParaRPr lang="tr-TR" sz="1600" b="1"/>
          </a:p>
          <a:p>
            <a:pPr>
              <a:lnSpc>
                <a:spcPct val="110000"/>
              </a:lnSpc>
            </a:pPr>
            <a:endParaRPr lang="tr-TR" altLang="tr-TR" sz="2000" b="1">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b="1">
                <a:solidFill>
                  <a:schemeClr val="bg1"/>
                </a:solidFill>
                <a:latin typeface="Times New Roman" panose="02020603050405020304" pitchFamily="18" charset="0"/>
                <a:cs typeface="Times New Roman" panose="02020603050405020304" pitchFamily="18" charset="0"/>
              </a:rPr>
            </a:br>
            <a:endParaRPr lang="tr-TR" altLang="tr-TR" sz="2700" b="1">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b="1">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a:solidFill>
                <a:schemeClr val="bg1"/>
              </a:solidFill>
              <a:latin typeface="Calibri" panose="020F0502020204030204" pitchFamily="34" charset="0"/>
              <a:ea typeface="Calibri" panose="020F0502020204030204" pitchFamily="34" charset="0"/>
            </a:endParaRPr>
          </a:p>
          <a:p>
            <a:pPr>
              <a:lnSpc>
                <a:spcPct val="110000"/>
              </a:lnSpc>
            </a:pPr>
            <a:endParaRPr lang="en-GB" b="1">
              <a:solidFill>
                <a:schemeClr val="bg1"/>
              </a:solidFill>
            </a:endParaRPr>
          </a:p>
          <a:p>
            <a:pPr lvl="1">
              <a:lnSpc>
                <a:spcPct val="110000"/>
              </a:lnSpc>
            </a:pPr>
            <a:endParaRPr lang="en-GB" b="1">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18260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61EA1F0-6C77-617E-9E00-FDD24FD5ADA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C7778A0-54A1-7D4D-8392-B824381EC40B}"/>
              </a:ext>
            </a:extLst>
          </p:cNvPr>
          <p:cNvSpPr>
            <a:spLocks noGrp="1"/>
          </p:cNvSpPr>
          <p:nvPr>
            <p:ph idx="1"/>
          </p:nvPr>
        </p:nvSpPr>
        <p:spPr>
          <a:xfrm>
            <a:off x="733293" y="665732"/>
            <a:ext cx="4372108" cy="3685139"/>
          </a:xfrm>
        </p:spPr>
        <p:txBody>
          <a:bodyPr>
            <a:noAutofit/>
          </a:bodyPr>
          <a:lstStyle/>
          <a:p>
            <a:pPr marL="0" indent="0">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When to Use Protected Types?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concurrent data access</a:t>
            </a:r>
            <a:r>
              <a:rPr lang="en-US" sz="2000" dirty="0">
                <a:solidFill>
                  <a:schemeClr val="bg1"/>
                </a:solidFill>
                <a:latin typeface="Times New Roman" panose="02020603050405020304" pitchFamily="18" charset="0"/>
                <a:cs typeface="Times New Roman" panose="02020603050405020304" pitchFamily="18" charset="0"/>
              </a:rPr>
              <a:t> occurs (multiple processes need to access the same data simultaneously)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the </a:t>
            </a:r>
            <a:r>
              <a:rPr lang="en-US" sz="2000" b="1" dirty="0">
                <a:solidFill>
                  <a:schemeClr val="bg1"/>
                </a:solidFill>
                <a:latin typeface="Times New Roman" panose="02020603050405020304" pitchFamily="18" charset="0"/>
                <a:cs typeface="Times New Roman" panose="02020603050405020304" pitchFamily="18" charset="0"/>
              </a:rPr>
              <a:t>secure management of shared resources</a:t>
            </a:r>
            <a:r>
              <a:rPr lang="en-US" sz="2000" dirty="0">
                <a:solidFill>
                  <a:schemeClr val="bg1"/>
                </a:solidFill>
                <a:latin typeface="Times New Roman" panose="02020603050405020304" pitchFamily="18" charset="0"/>
                <a:cs typeface="Times New Roman" panose="02020603050405020304" pitchFamily="18" charset="0"/>
              </a:rPr>
              <a:t> is required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control and organization</a:t>
            </a:r>
            <a:r>
              <a:rPr lang="en-US" sz="2000" dirty="0">
                <a:solidFill>
                  <a:schemeClr val="bg1"/>
                </a:solidFill>
                <a:latin typeface="Times New Roman" panose="02020603050405020304" pitchFamily="18" charset="0"/>
                <a:cs typeface="Times New Roman" panose="02020603050405020304" pitchFamily="18" charset="0"/>
              </a:rPr>
              <a:t> are necessary for data manipulation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When </a:t>
            </a:r>
            <a:r>
              <a:rPr lang="en-US" sz="2000" b="1" dirty="0">
                <a:solidFill>
                  <a:schemeClr val="bg1"/>
                </a:solidFill>
                <a:latin typeface="Times New Roman" panose="02020603050405020304" pitchFamily="18" charset="0"/>
                <a:cs typeface="Times New Roman" panose="02020603050405020304" pitchFamily="18" charset="0"/>
              </a:rPr>
              <a:t>restricted access to critical sections</a:t>
            </a:r>
            <a:r>
              <a:rPr lang="en-US" sz="2000" dirty="0">
                <a:solidFill>
                  <a:schemeClr val="bg1"/>
                </a:solidFill>
                <a:latin typeface="Times New Roman" panose="02020603050405020304" pitchFamily="18" charset="0"/>
                <a:cs typeface="Times New Roman" panose="02020603050405020304" pitchFamily="18" charset="0"/>
              </a:rPr>
              <a:t> is needed to ensure consistency and avoid race conditions</a:t>
            </a:r>
            <a:br>
              <a:rPr lang="tr-TR" sz="2000" dirty="0"/>
            </a:b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13B54A27-71D7-2355-197D-4B1A4B71865C}"/>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PROTECTED TYPES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8B5C34EC-AA4E-1A09-E4B9-58573D93AD3C}"/>
              </a:ext>
            </a:extLst>
          </p:cNvPr>
          <p:cNvSpPr txBox="1">
            <a:spLocks/>
          </p:cNvSpPr>
          <p:nvPr/>
        </p:nvSpPr>
        <p:spPr>
          <a:xfrm>
            <a:off x="8842171" y="771775"/>
            <a:ext cx="3085173" cy="600600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library IEEE;</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use IEEE.std_logic_1164.all;</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use </a:t>
            </a:r>
            <a:r>
              <a:rPr lang="en-US" sz="1400" b="1" dirty="0" err="1">
                <a:solidFill>
                  <a:schemeClr val="bg1"/>
                </a:solidFill>
                <a:latin typeface="Times New Roman" panose="02020603050405020304" pitchFamily="18" charset="0"/>
                <a:cs typeface="Times New Roman" panose="02020603050405020304" pitchFamily="18" charset="0"/>
              </a:rPr>
              <a:t>IEEE.numeric_std.all</a:t>
            </a:r>
            <a:r>
              <a:rPr lang="en-US"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en-US"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protected type </a:t>
            </a:r>
            <a:r>
              <a:rPr lang="en-US" sz="1400" b="1" dirty="0" err="1">
                <a:solidFill>
                  <a:schemeClr val="bg1"/>
                </a:solidFill>
                <a:latin typeface="Times New Roman" panose="02020603050405020304" pitchFamily="18" charset="0"/>
                <a:cs typeface="Times New Roman" panose="02020603050405020304" pitchFamily="18" charset="0"/>
              </a:rPr>
              <a:t>sharedcounter</a:t>
            </a:r>
            <a:r>
              <a:rPr lang="en-US" sz="1400" b="1"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procedure increment;</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function </a:t>
            </a:r>
            <a:r>
              <a:rPr lang="en-US" sz="1400" b="1" dirty="0" err="1">
                <a:solidFill>
                  <a:schemeClr val="bg1"/>
                </a:solidFill>
                <a:latin typeface="Times New Roman" panose="02020603050405020304" pitchFamily="18" charset="0"/>
                <a:cs typeface="Times New Roman" panose="02020603050405020304" pitchFamily="18" charset="0"/>
              </a:rPr>
              <a:t>getvalue</a:t>
            </a:r>
            <a:r>
              <a:rPr lang="en-US" sz="1400" b="1" dirty="0">
                <a:solidFill>
                  <a:schemeClr val="bg1"/>
                </a:solidFill>
                <a:latin typeface="Times New Roman" panose="02020603050405020304" pitchFamily="18" charset="0"/>
                <a:cs typeface="Times New Roman" panose="02020603050405020304" pitchFamily="18" charset="0"/>
              </a:rPr>
              <a:t> return integer;</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end protected;</a:t>
            </a:r>
          </a:p>
          <a:p>
            <a:pPr marL="0" indent="0">
              <a:lnSpc>
                <a:spcPct val="100000"/>
              </a:lnSpc>
              <a:spcBef>
                <a:spcPts val="0"/>
              </a:spcBef>
              <a:buFont typeface="Arial" panose="020B0604020202020204" pitchFamily="34" charset="0"/>
              <a:buNone/>
            </a:pPr>
            <a:endParaRPr lang="en-US"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protected body </a:t>
            </a:r>
            <a:r>
              <a:rPr lang="en-US" sz="1400" b="1" dirty="0" err="1">
                <a:solidFill>
                  <a:schemeClr val="bg1"/>
                </a:solidFill>
                <a:latin typeface="Times New Roman" panose="02020603050405020304" pitchFamily="18" charset="0"/>
                <a:cs typeface="Times New Roman" panose="02020603050405020304" pitchFamily="18" charset="0"/>
              </a:rPr>
              <a:t>sharedcounter</a:t>
            </a:r>
            <a:r>
              <a:rPr lang="en-US" sz="1400" b="1"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variable count: integer := 0;</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procedure increment is</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begin</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count := count + 1;</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end procedure;</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function </a:t>
            </a:r>
            <a:r>
              <a:rPr lang="en-US" sz="1400" b="1" dirty="0" err="1">
                <a:solidFill>
                  <a:schemeClr val="bg1"/>
                </a:solidFill>
                <a:latin typeface="Times New Roman" panose="02020603050405020304" pitchFamily="18" charset="0"/>
                <a:cs typeface="Times New Roman" panose="02020603050405020304" pitchFamily="18" charset="0"/>
              </a:rPr>
              <a:t>getvalue</a:t>
            </a:r>
            <a:r>
              <a:rPr lang="en-US" sz="1400" b="1" dirty="0">
                <a:solidFill>
                  <a:schemeClr val="bg1"/>
                </a:solidFill>
                <a:latin typeface="Times New Roman" panose="02020603050405020304" pitchFamily="18" charset="0"/>
                <a:cs typeface="Times New Roman" panose="02020603050405020304" pitchFamily="18" charset="0"/>
              </a:rPr>
              <a:t> return integer is</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begin</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return count;</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  end function;</a:t>
            </a:r>
          </a:p>
          <a:p>
            <a:pPr marL="0" indent="0">
              <a:lnSpc>
                <a:spcPct val="100000"/>
              </a:lnSpc>
              <a:spcBef>
                <a:spcPts val="0"/>
              </a:spcBef>
              <a:buFont typeface="Arial" panose="020B0604020202020204" pitchFamily="34" charset="0"/>
              <a:buNone/>
            </a:pPr>
            <a:r>
              <a:rPr lang="en-US" sz="1400" b="1" dirty="0">
                <a:solidFill>
                  <a:schemeClr val="bg1"/>
                </a:solidFill>
                <a:latin typeface="Times New Roman" panose="02020603050405020304" pitchFamily="18" charset="0"/>
                <a:cs typeface="Times New Roman" panose="02020603050405020304" pitchFamily="18" charset="0"/>
              </a:rPr>
              <a:t>end protected body;</a:t>
            </a:r>
          </a:p>
        </p:txBody>
      </p:sp>
      <p:sp>
        <p:nvSpPr>
          <p:cNvPr id="4" name="Content Placeholder 2">
            <a:extLst>
              <a:ext uri="{FF2B5EF4-FFF2-40B4-BE49-F238E27FC236}">
                <a16:creationId xmlns:a16="http://schemas.microsoft.com/office/drawing/2014/main" id="{E724CF0C-9A01-B489-E411-20C6355172F8}"/>
              </a:ext>
            </a:extLst>
          </p:cNvPr>
          <p:cNvSpPr txBox="1">
            <a:spLocks/>
          </p:cNvSpPr>
          <p:nvPr/>
        </p:nvSpPr>
        <p:spPr>
          <a:xfrm>
            <a:off x="5367530" y="767917"/>
            <a:ext cx="3474641" cy="600600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library</a:t>
            </a:r>
            <a:r>
              <a:rPr lang="tr-TR" sz="1400" b="1" dirty="0">
                <a:solidFill>
                  <a:schemeClr val="bg1"/>
                </a:solidFill>
                <a:latin typeface="Times New Roman" panose="02020603050405020304" pitchFamily="18" charset="0"/>
                <a:cs typeface="Times New Roman" panose="02020603050405020304" pitchFamily="18" charset="0"/>
              </a:rPr>
              <a:t> IEEE;</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use</a:t>
            </a:r>
            <a:r>
              <a:rPr lang="tr-TR" sz="1400" b="1" dirty="0">
                <a:solidFill>
                  <a:schemeClr val="bg1"/>
                </a:solidFill>
                <a:latin typeface="Times New Roman" panose="02020603050405020304" pitchFamily="18" charset="0"/>
                <a:cs typeface="Times New Roman" panose="02020603050405020304" pitchFamily="18" charset="0"/>
              </a:rPr>
              <a:t> IEEE.std_logic_1164.all;</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use</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IEEE.numeric_std.all</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use</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work.sharedcounter.all</a:t>
            </a:r>
            <a:r>
              <a:rPr lang="tr-TR" sz="1400" b="1" dirty="0">
                <a:solidFill>
                  <a:schemeClr val="bg1"/>
                </a:solidFill>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entity </a:t>
            </a:r>
            <a:r>
              <a:rPr lang="tr-TR" sz="1400" b="1" dirty="0" err="1">
                <a:solidFill>
                  <a:schemeClr val="bg1"/>
                </a:solidFill>
                <a:latin typeface="Times New Roman" panose="02020603050405020304" pitchFamily="18" charset="0"/>
                <a:cs typeface="Times New Roman" panose="02020603050405020304" pitchFamily="18" charset="0"/>
              </a:rPr>
              <a:t>protectedtypes</a:t>
            </a:r>
            <a:r>
              <a:rPr lang="tr-TR" sz="1400" b="1"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port (</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 : in </a:t>
            </a:r>
            <a:r>
              <a:rPr lang="tr-TR" sz="1400" b="1" dirty="0" err="1">
                <a:solidFill>
                  <a:schemeClr val="bg1"/>
                </a:solidFill>
                <a:latin typeface="Times New Roman" panose="02020603050405020304" pitchFamily="18" charset="0"/>
                <a:cs typeface="Times New Roman" panose="02020603050405020304" pitchFamily="18" charset="0"/>
              </a:rPr>
              <a:t>std_logic</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out_counter</a:t>
            </a:r>
            <a:r>
              <a:rPr lang="tr-TR" sz="1400" b="1" dirty="0">
                <a:solidFill>
                  <a:schemeClr val="bg1"/>
                </a:solidFill>
                <a:latin typeface="Times New Roman" panose="02020603050405020304" pitchFamily="18" charset="0"/>
                <a:cs typeface="Times New Roman" panose="02020603050405020304" pitchFamily="18" charset="0"/>
              </a:rPr>
              <a:t> : </a:t>
            </a:r>
            <a:r>
              <a:rPr lang="tr-TR" sz="1400" b="1" dirty="0" err="1">
                <a:solidFill>
                  <a:schemeClr val="bg1"/>
                </a:solidFill>
                <a:latin typeface="Times New Roman" panose="02020603050405020304" pitchFamily="18" charset="0"/>
                <a:cs typeface="Times New Roman" panose="02020603050405020304" pitchFamily="18" charset="0"/>
              </a:rPr>
              <a:t>out</a:t>
            </a:r>
            <a:r>
              <a:rPr lang="tr-TR" sz="1400" b="1" dirty="0">
                <a:solidFill>
                  <a:schemeClr val="bg1"/>
                </a:solidFill>
                <a:latin typeface="Times New Roman" panose="02020603050405020304" pitchFamily="18" charset="0"/>
                <a:cs typeface="Times New Roman" panose="02020603050405020304" pitchFamily="18" charset="0"/>
              </a:rPr>
              <a:t> integer</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protectedtypes</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architecture</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behavior</a:t>
            </a:r>
            <a:r>
              <a:rPr lang="tr-TR" sz="1400" b="1" dirty="0">
                <a:solidFill>
                  <a:schemeClr val="bg1"/>
                </a:solidFill>
                <a:latin typeface="Times New Roman" panose="02020603050405020304" pitchFamily="18" charset="0"/>
                <a:cs typeface="Times New Roman" panose="02020603050405020304" pitchFamily="18" charset="0"/>
              </a:rPr>
              <a:t> of </a:t>
            </a:r>
            <a:r>
              <a:rPr lang="tr-TR" sz="1400" b="1" dirty="0" err="1">
                <a:solidFill>
                  <a:schemeClr val="bg1"/>
                </a:solidFill>
                <a:latin typeface="Times New Roman" panose="02020603050405020304" pitchFamily="18" charset="0"/>
                <a:cs typeface="Times New Roman" panose="02020603050405020304" pitchFamily="18" charset="0"/>
              </a:rPr>
              <a:t>protectedtypes</a:t>
            </a:r>
            <a:r>
              <a:rPr lang="tr-TR" sz="1400" b="1" dirty="0">
                <a:solidFill>
                  <a:schemeClr val="bg1"/>
                </a:solidFill>
                <a:latin typeface="Times New Roman" panose="02020603050405020304" pitchFamily="18" charset="0"/>
                <a:cs typeface="Times New Roman" panose="02020603050405020304" pitchFamily="18" charset="0"/>
              </a:rPr>
              <a:t> is</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shared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variable</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counter</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sharedcounter</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begin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process</a:t>
            </a:r>
            <a:r>
              <a:rPr lang="tr-TR" sz="1400" b="1" dirty="0">
                <a:solidFill>
                  <a:schemeClr val="bg1"/>
                </a:solidFill>
                <a:latin typeface="Times New Roman" panose="02020603050405020304" pitchFamily="18" charset="0"/>
                <a:cs typeface="Times New Roman" panose="02020603050405020304" pitchFamily="18" charset="0"/>
              </a:rPr>
              <a:t>(</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begin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if</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rising_edge</a:t>
            </a:r>
            <a:r>
              <a:rPr lang="tr-TR" sz="1400" b="1" dirty="0">
                <a:solidFill>
                  <a:schemeClr val="bg1"/>
                </a:solidFill>
                <a:latin typeface="Times New Roman" panose="02020603050405020304" pitchFamily="18" charset="0"/>
                <a:cs typeface="Times New Roman" panose="02020603050405020304" pitchFamily="18" charset="0"/>
              </a:rPr>
              <a:t>(</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then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counter.increment</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if</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process</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process</a:t>
            </a:r>
            <a:r>
              <a:rPr lang="tr-TR" sz="1400" b="1" dirty="0">
                <a:solidFill>
                  <a:schemeClr val="bg1"/>
                </a:solidFill>
                <a:latin typeface="Times New Roman" panose="02020603050405020304" pitchFamily="18" charset="0"/>
                <a:cs typeface="Times New Roman" panose="02020603050405020304" pitchFamily="18" charset="0"/>
              </a:rPr>
              <a:t>(</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begin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if</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rising_edge</a:t>
            </a:r>
            <a:r>
              <a:rPr lang="tr-TR" sz="1400" b="1" dirty="0">
                <a:solidFill>
                  <a:schemeClr val="bg1"/>
                </a:solidFill>
                <a:latin typeface="Times New Roman" panose="02020603050405020304" pitchFamily="18" charset="0"/>
                <a:cs typeface="Times New Roman" panose="02020603050405020304" pitchFamily="18" charset="0"/>
              </a:rPr>
              <a:t>(</a:t>
            </a:r>
            <a:r>
              <a:rPr lang="tr-TR" sz="1400" b="1" dirty="0" err="1">
                <a:solidFill>
                  <a:schemeClr val="bg1"/>
                </a:solidFill>
                <a:latin typeface="Times New Roman" panose="02020603050405020304" pitchFamily="18" charset="0"/>
                <a:cs typeface="Times New Roman" panose="02020603050405020304" pitchFamily="18" charset="0"/>
              </a:rPr>
              <a:t>clk</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then</a:t>
            </a:r>
            <a:endParaRPr lang="tr-TR" sz="1400" b="1"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out_counter</a:t>
            </a:r>
            <a:r>
              <a:rPr lang="tr-TR" sz="1400" b="1" dirty="0">
                <a:solidFill>
                  <a:schemeClr val="bg1"/>
                </a:solidFill>
                <a:latin typeface="Times New Roman" panose="02020603050405020304" pitchFamily="18" charset="0"/>
                <a:cs typeface="Times New Roman" panose="02020603050405020304" pitchFamily="18" charset="0"/>
              </a:rPr>
              <a:t> &lt;= </a:t>
            </a:r>
            <a:r>
              <a:rPr lang="tr-TR" sz="1400" b="1" dirty="0" err="1">
                <a:solidFill>
                  <a:schemeClr val="bg1"/>
                </a:solidFill>
                <a:latin typeface="Times New Roman" panose="02020603050405020304" pitchFamily="18" charset="0"/>
                <a:cs typeface="Times New Roman" panose="02020603050405020304" pitchFamily="18" charset="0"/>
              </a:rPr>
              <a:t>counter.getvalue</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if</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process</a:t>
            </a:r>
            <a:r>
              <a:rPr lang="tr-TR" sz="1400" b="1" dirty="0">
                <a:solidFill>
                  <a:schemeClr val="bg1"/>
                </a:solidFill>
                <a:latin typeface="Times New Roman" panose="02020603050405020304" pitchFamily="18" charset="0"/>
                <a:cs typeface="Times New Roman" panose="02020603050405020304" pitchFamily="18" charset="0"/>
              </a:rPr>
              <a:t>;</a:t>
            </a:r>
          </a:p>
          <a:p>
            <a:pPr marL="0" indent="0">
              <a:lnSpc>
                <a:spcPct val="100000"/>
              </a:lnSpc>
              <a:spcBef>
                <a:spcPts val="0"/>
              </a:spcBef>
              <a:buFont typeface="Arial" panose="020B0604020202020204" pitchFamily="34" charset="0"/>
              <a:buNone/>
            </a:pPr>
            <a:r>
              <a:rPr lang="tr-TR" sz="1400" b="1" dirty="0" err="1">
                <a:solidFill>
                  <a:schemeClr val="bg1"/>
                </a:solidFill>
                <a:latin typeface="Times New Roman" panose="02020603050405020304" pitchFamily="18" charset="0"/>
                <a:cs typeface="Times New Roman" panose="02020603050405020304" pitchFamily="18" charset="0"/>
              </a:rPr>
              <a:t>end</a:t>
            </a: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err="1">
                <a:solidFill>
                  <a:schemeClr val="bg1"/>
                </a:solidFill>
                <a:latin typeface="Times New Roman" panose="02020603050405020304" pitchFamily="18" charset="0"/>
                <a:cs typeface="Times New Roman" panose="02020603050405020304" pitchFamily="18" charset="0"/>
              </a:rPr>
              <a:t>behavior</a:t>
            </a:r>
            <a:r>
              <a:rPr lang="tr-TR" sz="1400" b="1" dirty="0">
                <a:solidFill>
                  <a:schemeClr val="bg1"/>
                </a:solidFill>
                <a:latin typeface="Times New Roman" panose="02020603050405020304" pitchFamily="18" charset="0"/>
                <a:cs typeface="Times New Roman" panose="02020603050405020304" pitchFamily="18" charset="0"/>
              </a:rPr>
              <a:t>;</a:t>
            </a:r>
          </a:p>
        </p:txBody>
      </p:sp>
      <p:sp>
        <p:nvSpPr>
          <p:cNvPr id="7" name="Content Placeholder 2">
            <a:extLst>
              <a:ext uri="{FF2B5EF4-FFF2-40B4-BE49-F238E27FC236}">
                <a16:creationId xmlns:a16="http://schemas.microsoft.com/office/drawing/2014/main" id="{AA199DCD-48C9-0041-F480-D648C5307BAA}"/>
              </a:ext>
            </a:extLst>
          </p:cNvPr>
          <p:cNvSpPr txBox="1">
            <a:spLocks/>
          </p:cNvSpPr>
          <p:nvPr/>
        </p:nvSpPr>
        <p:spPr bwMode="auto">
          <a:xfrm>
            <a:off x="7565794" y="297471"/>
            <a:ext cx="3004012"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2800" b="1" dirty="0">
                <a:solidFill>
                  <a:srgbClr val="FF0000"/>
                </a:solidFill>
                <a:latin typeface="Tw Cen MT (Body)"/>
                <a:cs typeface="Times New Roman" panose="02020603050405020304" pitchFamily="18" charset="0"/>
              </a:rPr>
              <a:t>CODE</a:t>
            </a:r>
            <a:r>
              <a:rPr lang="tr-TR" sz="2800" b="1" dirty="0">
                <a:solidFill>
                  <a:srgbClr val="FF0000"/>
                </a:solidFill>
                <a:latin typeface="Tw Cen MT (Body)"/>
                <a:cs typeface="Times New Roman" panose="02020603050405020304" pitchFamily="18" charset="0"/>
              </a:rPr>
              <a:t> EXAMPLE</a:t>
            </a:r>
            <a:r>
              <a:rPr lang="en-GB" sz="2800" b="1" dirty="0">
                <a:solidFill>
                  <a:srgbClr val="FF0000"/>
                </a:solidFill>
                <a:latin typeface="Tw Cen MT (Body)"/>
                <a:cs typeface="Times New Roman" panose="02020603050405020304" pitchFamily="18" charset="0"/>
              </a:rPr>
              <a:t>S</a:t>
            </a:r>
            <a:endParaRPr lang="en-US" sz="2800" b="1" dirty="0">
              <a:solidFill>
                <a:srgbClr val="FF0000"/>
              </a:solidFill>
              <a:latin typeface="Tw Cen MT (Body)"/>
              <a:cs typeface="Times New Roman" panose="02020603050405020304" pitchFamily="18" charset="0"/>
            </a:endParaRPr>
          </a:p>
          <a:p>
            <a:pPr marL="0" indent="0">
              <a:spcAft>
                <a:spcPts val="1200"/>
              </a:spcAft>
              <a:buNone/>
            </a:pPr>
            <a:endParaRPr lang="en-GB" sz="2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514978886"/>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6B93D5C-FF6D-826E-C585-FB3502932CB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DFCD5D8-CBBB-A53F-236B-087C3B435F4F}"/>
              </a:ext>
            </a:extLst>
          </p:cNvPr>
          <p:cNvSpPr>
            <a:spLocks noGrp="1"/>
          </p:cNvSpPr>
          <p:nvPr>
            <p:ph idx="1"/>
          </p:nvPr>
        </p:nvSpPr>
        <p:spPr>
          <a:xfrm>
            <a:off x="733292" y="620529"/>
            <a:ext cx="11032743" cy="2112623"/>
          </a:xfrm>
        </p:spPr>
        <p:txBody>
          <a:bodyPr>
            <a:noAutofit/>
          </a:bodyPr>
          <a:lstStyle/>
          <a:p>
            <a:pPr marL="0" indent="0">
              <a:lnSpc>
                <a:spcPct val="110000"/>
              </a:lnSpc>
              <a:buNone/>
            </a:pPr>
            <a:r>
              <a:rPr lang="en-US" sz="2000" u="sng" dirty="0">
                <a:solidFill>
                  <a:schemeClr val="bg1"/>
                </a:solidFill>
                <a:latin typeface="Times New Roman" panose="02020603050405020304" pitchFamily="18" charset="0"/>
                <a:cs typeface="Times New Roman" panose="02020603050405020304" pitchFamily="18" charset="0"/>
              </a:rPr>
              <a:t>Why is String Representations under the types section?</a:t>
            </a:r>
            <a:endParaRPr lang="tr-TR" sz="2000" u="sng"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Strings are a VHDL type:</a:t>
            </a:r>
            <a:r>
              <a:rPr lang="en-US" sz="2000" dirty="0">
                <a:solidFill>
                  <a:schemeClr val="bg1"/>
                </a:solidFill>
                <a:latin typeface="Times New Roman" panose="02020603050405020304" pitchFamily="18" charset="0"/>
                <a:cs typeface="Times New Roman" panose="02020603050405020304" pitchFamily="18" charset="0"/>
              </a:rPr>
              <a:t> Defined as arrays of characters, part of the type hierarchy</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Ensures type safety:</a:t>
            </a:r>
            <a:r>
              <a:rPr lang="en-US" sz="2000" dirty="0">
                <a:solidFill>
                  <a:schemeClr val="bg1"/>
                </a:solidFill>
                <a:latin typeface="Times New Roman" panose="02020603050405020304" pitchFamily="18" charset="0"/>
                <a:cs typeface="Times New Roman" panose="02020603050405020304" pitchFamily="18" charset="0"/>
              </a:rPr>
              <a:t> Fixed or constrained strings prevent design errors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Essential for testing: Key for assertions, debugging, and messages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000" u="sng" dirty="0">
              <a:latin typeface="Times New Roman" panose="02020603050405020304" pitchFamily="18" charset="0"/>
              <a:cs typeface="Times New Roman" panose="02020603050405020304" pitchFamily="18" charset="0"/>
            </a:endParaRPr>
          </a:p>
          <a:p>
            <a:pPr marL="0" indent="0">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tr-TR" sz="1600" dirty="0"/>
          </a:p>
          <a:p>
            <a:pPr>
              <a:lnSpc>
                <a:spcPct val="110000"/>
              </a:lnSpc>
            </a:pPr>
            <a:endParaRPr lang="tr-TR" sz="1600" dirty="0"/>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E997810F-0D24-FE6C-5940-91ADA4FDBD6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5.7</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STRING REPRESENTATIONS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DCC8CAD4-ACB9-3983-4257-FDE8DA93F6F9}"/>
              </a:ext>
            </a:extLst>
          </p:cNvPr>
          <p:cNvSpPr txBox="1">
            <a:spLocks/>
          </p:cNvSpPr>
          <p:nvPr/>
        </p:nvSpPr>
        <p:spPr bwMode="auto">
          <a:xfrm>
            <a:off x="-1" y="246192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5.8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UNSPECIFIED TYPES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EAD438C1-026E-A0A8-76BC-82C0C258B268}"/>
              </a:ext>
            </a:extLst>
          </p:cNvPr>
          <p:cNvSpPr txBox="1">
            <a:spLocks/>
          </p:cNvSpPr>
          <p:nvPr/>
        </p:nvSpPr>
        <p:spPr>
          <a:xfrm>
            <a:off x="733292" y="3225521"/>
            <a:ext cx="10724247" cy="33239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Unspecified types</a:t>
            </a:r>
            <a:r>
              <a:rPr lang="en-US" sz="2000" dirty="0">
                <a:solidFill>
                  <a:schemeClr val="bg1"/>
                </a:solidFill>
                <a:latin typeface="Times New Roman" panose="02020603050405020304" pitchFamily="18" charset="0"/>
                <a:cs typeface="Times New Roman" panose="02020603050405020304" pitchFamily="18" charset="0"/>
              </a:rPr>
              <a:t> allow abstract type definitions in VHDL</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are used for generics, ports, and parameters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Types are determined during elaboration</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They support scalar, array, access, and file types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These types enable flexible and reusable designs</a:t>
            </a:r>
            <a:br>
              <a:rPr lang="tr-TR" sz="1600" dirty="0"/>
            </a:br>
            <a:br>
              <a:rPr lang="tr-TR" sz="1600" dirty="0"/>
            </a:b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2742975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6.1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6.</a:t>
            </a:r>
            <a:r>
              <a:rPr lang="en-GB" b="1" dirty="0">
                <a:solidFill>
                  <a:srgbClr val="FF0000"/>
                </a:solidFill>
              </a:rPr>
              <a:t>2</a:t>
            </a:r>
            <a:r>
              <a:rPr lang="tr-TR" b="1" dirty="0">
                <a:solidFill>
                  <a:srgbClr val="FF0000"/>
                </a:solidFill>
              </a:rPr>
              <a:t> </a:t>
            </a:r>
            <a:r>
              <a:rPr lang="tr-TR" b="1" dirty="0" err="1">
                <a:solidFill>
                  <a:schemeClr val="bg1"/>
                </a:solidFill>
              </a:rPr>
              <a:t>Type</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.3 </a:t>
            </a:r>
            <a:r>
              <a:rPr lang="tr-TR" b="1" dirty="0" err="1">
                <a:solidFill>
                  <a:schemeClr val="bg1"/>
                </a:solidFill>
              </a:rPr>
              <a:t>Subtype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.4 </a:t>
            </a:r>
            <a:r>
              <a:rPr lang="tr-TR" b="1" dirty="0">
                <a:solidFill>
                  <a:schemeClr val="bg1"/>
                </a:solidFill>
              </a:rPr>
              <a:t>Objects</a:t>
            </a: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5</a:t>
            </a:r>
            <a:r>
              <a:rPr lang="en-US" b="1" dirty="0">
                <a:solidFill>
                  <a:srgbClr val="FF0000"/>
                </a:solidFill>
              </a:rPr>
              <a:t> </a:t>
            </a:r>
            <a:r>
              <a:rPr lang="tr-TR" b="1" dirty="0" err="1">
                <a:solidFill>
                  <a:schemeClr val="bg1"/>
                </a:solidFill>
              </a:rPr>
              <a:t>Interface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6</a:t>
            </a:r>
            <a:r>
              <a:rPr lang="en-US" b="1" dirty="0">
                <a:solidFill>
                  <a:srgbClr val="FF0000"/>
                </a:solidFill>
              </a:rPr>
              <a:t> </a:t>
            </a:r>
            <a:r>
              <a:rPr lang="tr-TR" b="1" dirty="0" err="1">
                <a:solidFill>
                  <a:schemeClr val="bg1"/>
                </a:solidFill>
              </a:rPr>
              <a:t>Alias</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7</a:t>
            </a:r>
            <a:r>
              <a:rPr lang="en-US" b="1" dirty="0">
                <a:solidFill>
                  <a:srgbClr val="FF0000"/>
                </a:solidFill>
              </a:rPr>
              <a:t> </a:t>
            </a:r>
            <a:r>
              <a:rPr lang="tr-TR" b="1" dirty="0" err="1">
                <a:solidFill>
                  <a:schemeClr val="bg1"/>
                </a:solidFill>
              </a:rPr>
              <a:t>Attribute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8</a:t>
            </a:r>
            <a:r>
              <a:rPr lang="en-US" b="1" dirty="0">
                <a:solidFill>
                  <a:srgbClr val="FF0000"/>
                </a:solidFill>
              </a:rPr>
              <a:t> </a:t>
            </a:r>
            <a:r>
              <a:rPr lang="tr-TR" b="1" dirty="0">
                <a:solidFill>
                  <a:schemeClr val="bg1"/>
                </a:solidFill>
              </a:rPr>
              <a:t>Component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9</a:t>
            </a:r>
            <a:r>
              <a:rPr lang="en-US" b="1" dirty="0">
                <a:solidFill>
                  <a:srgbClr val="FF0000"/>
                </a:solidFill>
              </a:rPr>
              <a:t> </a:t>
            </a:r>
            <a:r>
              <a:rPr lang="tr-TR" b="1" dirty="0" err="1">
                <a:solidFill>
                  <a:schemeClr val="bg1"/>
                </a:solidFill>
              </a:rPr>
              <a:t>Group</a:t>
            </a:r>
            <a:r>
              <a:rPr lang="tr-TR" b="1" dirty="0">
                <a:solidFill>
                  <a:schemeClr val="bg1"/>
                </a:solidFill>
              </a:rPr>
              <a:t> </a:t>
            </a:r>
            <a:r>
              <a:rPr lang="tr-TR" b="1" dirty="0" err="1">
                <a:solidFill>
                  <a:schemeClr val="bg1"/>
                </a:solidFill>
              </a:rPr>
              <a:t>Template</a:t>
            </a:r>
            <a:r>
              <a:rPr lang="tr-TR" b="1" dirty="0">
                <a:solidFill>
                  <a:schemeClr val="bg1"/>
                </a:solidFill>
              </a:rPr>
              <a:t> </a:t>
            </a:r>
            <a:r>
              <a:rPr lang="tr-TR" b="1" dirty="0" err="1">
                <a:solidFill>
                  <a:schemeClr val="bg1"/>
                </a:solidFill>
              </a:rPr>
              <a:t>Declarations</a:t>
            </a:r>
            <a:endParaRPr lang="en-US"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6</a:t>
            </a:r>
            <a:r>
              <a:rPr lang="en-US" b="1" dirty="0">
                <a:solidFill>
                  <a:srgbClr val="FF0000"/>
                </a:solidFill>
              </a:rPr>
              <a:t>.</a:t>
            </a:r>
            <a:r>
              <a:rPr lang="tr-TR" b="1" dirty="0">
                <a:solidFill>
                  <a:srgbClr val="FF0000"/>
                </a:solidFill>
              </a:rPr>
              <a:t>10</a:t>
            </a:r>
            <a:r>
              <a:rPr lang="en-US" b="1" dirty="0">
                <a:solidFill>
                  <a:srgbClr val="FF0000"/>
                </a:solidFill>
              </a:rPr>
              <a:t> </a:t>
            </a:r>
            <a:r>
              <a:rPr lang="tr-TR" b="1" dirty="0" err="1">
                <a:solidFill>
                  <a:schemeClr val="bg1"/>
                </a:solidFill>
              </a:rPr>
              <a:t>Group</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6</a:t>
            </a:r>
            <a:r>
              <a:rPr lang="en-US" b="1" dirty="0">
                <a:solidFill>
                  <a:srgbClr val="FF0000"/>
                </a:solidFill>
              </a:rPr>
              <a:t>.</a:t>
            </a:r>
            <a:r>
              <a:rPr lang="tr-TR" b="1" dirty="0">
                <a:solidFill>
                  <a:srgbClr val="FF0000"/>
                </a:solidFill>
              </a:rPr>
              <a:t>11</a:t>
            </a:r>
            <a:r>
              <a:rPr lang="en-US" b="1" dirty="0">
                <a:solidFill>
                  <a:srgbClr val="FF0000"/>
                </a:solidFill>
              </a:rPr>
              <a:t> </a:t>
            </a:r>
            <a:r>
              <a:rPr lang="tr-TR" b="1" dirty="0">
                <a:solidFill>
                  <a:schemeClr val="bg1"/>
                </a:solidFill>
              </a:rPr>
              <a:t>PSL </a:t>
            </a:r>
            <a:r>
              <a:rPr lang="tr-TR" b="1" dirty="0" err="1">
                <a:solidFill>
                  <a:schemeClr val="bg1"/>
                </a:solidFill>
              </a:rPr>
              <a:t>Clock</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6</a:t>
            </a:r>
            <a:r>
              <a:rPr lang="en-US" sz="2800" b="1" dirty="0">
                <a:solidFill>
                  <a:srgbClr val="FF0000"/>
                </a:solidFill>
              </a:rPr>
              <a:t>. </a:t>
            </a:r>
            <a:r>
              <a:rPr lang="tr-TR" sz="2800" b="1" dirty="0">
                <a:solidFill>
                  <a:srgbClr val="FF0000"/>
                </a:solidFill>
              </a:rPr>
              <a:t>DECLARATIONS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6</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3460872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Custom structures and types for more accurate data representation are made possible by type declarations, which establish new data types in VHDL</a:t>
            </a: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lang="en-US" sz="28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Type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6070FE2-211B-47E8-8143-7C8D179787B8}"/>
              </a:ext>
            </a:extLst>
          </p:cNvPr>
          <p:cNvSpPr txBox="1">
            <a:spLocks/>
          </p:cNvSpPr>
          <p:nvPr/>
        </p:nvSpPr>
        <p:spPr bwMode="auto">
          <a:xfrm>
            <a:off x="1168" y="140196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Subtype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35B32200-3D9C-4BF5-AB8F-8A289CE849E8}"/>
              </a:ext>
            </a:extLst>
          </p:cNvPr>
          <p:cNvSpPr txBox="1">
            <a:spLocks/>
          </p:cNvSpPr>
          <p:nvPr/>
        </p:nvSpPr>
        <p:spPr>
          <a:xfrm>
            <a:off x="565710" y="203229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type together with a constraint</a:t>
            </a:r>
            <a:br>
              <a:rPr lang="tr-TR" altLang="tr-TR" sz="2700" dirty="0">
                <a:solidFill>
                  <a:schemeClr val="bg1"/>
                </a:solidFill>
                <a:latin typeface="Times New Roman" panose="02020603050405020304" pitchFamily="18" charset="0"/>
                <a:cs typeface="Times New Roman" panose="02020603050405020304" pitchFamily="18" charset="0"/>
              </a:rPr>
            </a:br>
            <a:endParaRPr lang="en-US" sz="2800" b="1" dirty="0">
              <a:solidFill>
                <a:schemeClr val="bg1"/>
              </a:solidFill>
            </a:endParaRPr>
          </a:p>
        </p:txBody>
      </p:sp>
      <p:sp>
        <p:nvSpPr>
          <p:cNvPr id="11" name="Content Placeholder 2">
            <a:extLst>
              <a:ext uri="{FF2B5EF4-FFF2-40B4-BE49-F238E27FC236}">
                <a16:creationId xmlns:a16="http://schemas.microsoft.com/office/drawing/2014/main" id="{3106065D-C77F-4D7B-88D3-46B8D5D24CF8}"/>
              </a:ext>
            </a:extLst>
          </p:cNvPr>
          <p:cNvSpPr txBox="1">
            <a:spLocks/>
          </p:cNvSpPr>
          <p:nvPr/>
        </p:nvSpPr>
        <p:spPr bwMode="auto">
          <a:xfrm>
            <a:off x="1168" y="253269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Objects</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B9F62AB6-3E92-4BD8-B937-045AB472774C}"/>
              </a:ext>
            </a:extLst>
          </p:cNvPr>
          <p:cNvSpPr txBox="1">
            <a:spLocks/>
          </p:cNvSpPr>
          <p:nvPr/>
        </p:nvSpPr>
        <p:spPr>
          <a:xfrm>
            <a:off x="733292" y="3093244"/>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In VHDL, an object is a container for a value of a given type</a:t>
            </a:r>
            <a:endParaRPr lang="en-US" sz="2800" b="1" dirty="0">
              <a:solidFill>
                <a:schemeClr val="bg1"/>
              </a:solidFill>
            </a:endParaRPr>
          </a:p>
        </p:txBody>
      </p:sp>
      <p:sp>
        <p:nvSpPr>
          <p:cNvPr id="14" name="Content Placeholder 2">
            <a:extLst>
              <a:ext uri="{FF2B5EF4-FFF2-40B4-BE49-F238E27FC236}">
                <a16:creationId xmlns:a16="http://schemas.microsoft.com/office/drawing/2014/main" id="{9789B39C-D0DB-47DB-B8D0-6E66603A8EBB}"/>
              </a:ext>
            </a:extLst>
          </p:cNvPr>
          <p:cNvSpPr txBox="1">
            <a:spLocks/>
          </p:cNvSpPr>
          <p:nvPr/>
        </p:nvSpPr>
        <p:spPr bwMode="auto">
          <a:xfrm>
            <a:off x="-78828" y="362533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Interface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5" name="Content Placeholder 2">
            <a:extLst>
              <a:ext uri="{FF2B5EF4-FFF2-40B4-BE49-F238E27FC236}">
                <a16:creationId xmlns:a16="http://schemas.microsoft.com/office/drawing/2014/main" id="{825A7197-B4DB-454E-9462-465FB47737B8}"/>
              </a:ext>
            </a:extLst>
          </p:cNvPr>
          <p:cNvSpPr txBox="1">
            <a:spLocks/>
          </p:cNvSpPr>
          <p:nvPr/>
        </p:nvSpPr>
        <p:spPr>
          <a:xfrm>
            <a:off x="654464" y="417493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Interface declarations define interface objects of a precisely defined type </a:t>
            </a:r>
            <a:endParaRPr lang="tr-TR" sz="2000" dirty="0">
              <a:solidFill>
                <a:schemeClr val="bg1"/>
              </a:solidFill>
            </a:endParaRPr>
          </a:p>
          <a:p>
            <a:pPr marL="0" indent="0">
              <a:lnSpc>
                <a:spcPct val="110000"/>
              </a:lnSpc>
              <a:buNone/>
            </a:pPr>
            <a:r>
              <a:rPr lang="en-US" sz="2000" dirty="0">
                <a:solidFill>
                  <a:schemeClr val="bg1"/>
                </a:solidFill>
              </a:rPr>
              <a:t>• Interface objects are interface constants, interface signals, interface variables and interface files</a:t>
            </a:r>
            <a:endParaRPr lang="en-US" sz="2800" b="1" dirty="0">
              <a:solidFill>
                <a:schemeClr val="bg1"/>
              </a:solidFill>
            </a:endParaRPr>
          </a:p>
        </p:txBody>
      </p:sp>
      <p:sp>
        <p:nvSpPr>
          <p:cNvPr id="17" name="Content Placeholder 2">
            <a:extLst>
              <a:ext uri="{FF2B5EF4-FFF2-40B4-BE49-F238E27FC236}">
                <a16:creationId xmlns:a16="http://schemas.microsoft.com/office/drawing/2014/main" id="{DEA61857-96E9-42DD-AE4B-51D01219848D}"/>
              </a:ext>
            </a:extLst>
          </p:cNvPr>
          <p:cNvSpPr txBox="1">
            <a:spLocks/>
          </p:cNvSpPr>
          <p:nvPr/>
        </p:nvSpPr>
        <p:spPr bwMode="auto">
          <a:xfrm>
            <a:off x="-78828" y="506014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Alias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8" name="Content Placeholder 2">
            <a:extLst>
              <a:ext uri="{FF2B5EF4-FFF2-40B4-BE49-F238E27FC236}">
                <a16:creationId xmlns:a16="http://schemas.microsoft.com/office/drawing/2014/main" id="{621E0261-2E31-40CA-8463-D495FE3E8CA1}"/>
              </a:ext>
            </a:extLst>
          </p:cNvPr>
          <p:cNvSpPr txBox="1">
            <a:spLocks/>
          </p:cNvSpPr>
          <p:nvPr/>
        </p:nvSpPr>
        <p:spPr>
          <a:xfrm>
            <a:off x="654464" y="5739371"/>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An alias is an alternative name for an existing object (signal, variable or constant)</a:t>
            </a:r>
          </a:p>
          <a:p>
            <a:pPr>
              <a:lnSpc>
                <a:spcPct val="110000"/>
              </a:lnSpc>
            </a:pPr>
            <a:r>
              <a:rPr lang="en-US" sz="2000" dirty="0">
                <a:solidFill>
                  <a:schemeClr val="bg1"/>
                </a:solidFill>
              </a:rPr>
              <a:t>They don’t define a new object</a:t>
            </a:r>
            <a:endParaRPr lang="en-US" sz="2000" b="1" dirty="0">
              <a:solidFill>
                <a:schemeClr val="bg1"/>
              </a:solidFill>
            </a:endParaRPr>
          </a:p>
        </p:txBody>
      </p:sp>
    </p:spTree>
    <p:extLst>
      <p:ext uri="{BB962C8B-B14F-4D97-AF65-F5344CB8AC3E}">
        <p14:creationId xmlns:p14="http://schemas.microsoft.com/office/powerpoint/2010/main" val="2619328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Attributes are user-defined properties attached to types, signals, entities, etc.</a:t>
            </a:r>
          </a:p>
          <a:p>
            <a:pPr>
              <a:lnSpc>
                <a:spcPct val="110000"/>
              </a:lnSpc>
            </a:pPr>
            <a:r>
              <a:rPr lang="en-US" sz="2000" dirty="0">
                <a:solidFill>
                  <a:schemeClr val="bg1"/>
                </a:solidFill>
              </a:rPr>
              <a:t>They can store metadata or control simulation aspects</a:t>
            </a:r>
            <a:br>
              <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Attribute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6070FE2-211B-47E8-8143-7C8D179787B8}"/>
              </a:ext>
            </a:extLst>
          </p:cNvPr>
          <p:cNvSpPr txBox="1">
            <a:spLocks/>
          </p:cNvSpPr>
          <p:nvPr/>
        </p:nvSpPr>
        <p:spPr bwMode="auto">
          <a:xfrm>
            <a:off x="1168" y="140196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Component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35B32200-3D9C-4BF5-AB8F-8A289CE849E8}"/>
              </a:ext>
            </a:extLst>
          </p:cNvPr>
          <p:cNvSpPr txBox="1">
            <a:spLocks/>
          </p:cNvSpPr>
          <p:nvPr/>
        </p:nvSpPr>
        <p:spPr>
          <a:xfrm>
            <a:off x="565710" y="2032296"/>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Components act as templates for modules or logic blocks that can be instantiated multiple times in a design which allows reusability and modular design</a:t>
            </a:r>
            <a:endParaRPr lang="en-US" sz="2000" b="1" dirty="0">
              <a:solidFill>
                <a:schemeClr val="bg1"/>
              </a:solidFill>
            </a:endParaRPr>
          </a:p>
        </p:txBody>
      </p:sp>
      <p:sp>
        <p:nvSpPr>
          <p:cNvPr id="11" name="Content Placeholder 2">
            <a:extLst>
              <a:ext uri="{FF2B5EF4-FFF2-40B4-BE49-F238E27FC236}">
                <a16:creationId xmlns:a16="http://schemas.microsoft.com/office/drawing/2014/main" id="{3106065D-C77F-4D7B-88D3-46B8D5D24CF8}"/>
              </a:ext>
            </a:extLst>
          </p:cNvPr>
          <p:cNvSpPr txBox="1">
            <a:spLocks/>
          </p:cNvSpPr>
          <p:nvPr/>
        </p:nvSpPr>
        <p:spPr bwMode="auto">
          <a:xfrm>
            <a:off x="-78829" y="509925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PSL </a:t>
            </a:r>
            <a:r>
              <a:rPr lang="tr-TR" sz="4000" b="1" dirty="0" err="1">
                <a:solidFill>
                  <a:schemeClr val="bg1"/>
                </a:solidFill>
                <a:latin typeface="Tw Cen MT (Body)"/>
                <a:ea typeface="+mj-ea"/>
                <a:cs typeface="Times New Roman" panose="02020603050405020304" pitchFamily="18" charset="0"/>
              </a:rPr>
              <a:t>Clock</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B9F62AB6-3E92-4BD8-B937-045AB472774C}"/>
              </a:ext>
            </a:extLst>
          </p:cNvPr>
          <p:cNvSpPr txBox="1">
            <a:spLocks/>
          </p:cNvSpPr>
          <p:nvPr/>
        </p:nvSpPr>
        <p:spPr>
          <a:xfrm>
            <a:off x="565709" y="3332954"/>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 </a:t>
            </a:r>
            <a:r>
              <a:rPr kumimoji="0" lang="tr-TR" altLang="tr-TR" sz="2000" b="0" i="0" u="none" strike="noStrike" cap="none" normalizeH="0" baseline="0" dirty="0">
                <a:ln>
                  <a:noFill/>
                </a:ln>
                <a:solidFill>
                  <a:srgbClr val="000000"/>
                </a:solidFill>
                <a:effectLst/>
              </a:rPr>
              <a:t>A </a:t>
            </a:r>
            <a:r>
              <a:rPr kumimoji="0" lang="tr-TR" altLang="tr-TR" sz="2000" b="0" i="0" u="none" strike="noStrike" cap="none" normalizeH="0" baseline="0" dirty="0" err="1">
                <a:ln>
                  <a:noFill/>
                </a:ln>
                <a:solidFill>
                  <a:srgbClr val="000000"/>
                </a:solidFill>
                <a:effectLst/>
              </a:rPr>
              <a:t>group</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declaration</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declares</a:t>
            </a:r>
            <a:r>
              <a:rPr kumimoji="0" lang="tr-TR" altLang="tr-TR" sz="2000" b="0" i="0" u="none" strike="noStrike" cap="none" normalizeH="0" baseline="0" dirty="0">
                <a:ln>
                  <a:noFill/>
                </a:ln>
                <a:solidFill>
                  <a:srgbClr val="000000"/>
                </a:solidFill>
                <a:effectLst/>
              </a:rPr>
              <a:t> a </a:t>
            </a:r>
            <a:r>
              <a:rPr kumimoji="0" lang="tr-TR" altLang="tr-TR" sz="2000" b="0" i="0" u="none" strike="noStrike" cap="none" normalizeH="0" baseline="0" dirty="0" err="1">
                <a:ln>
                  <a:noFill/>
                </a:ln>
                <a:solidFill>
                  <a:srgbClr val="000000"/>
                </a:solidFill>
                <a:effectLst/>
              </a:rPr>
              <a:t>group</a:t>
            </a:r>
            <a:r>
              <a:rPr kumimoji="0" lang="tr-TR" altLang="tr-TR" sz="2000" b="0" i="0" u="none" strike="noStrike" cap="none" normalizeH="0" baseline="0" dirty="0">
                <a:ln>
                  <a:noFill/>
                </a:ln>
                <a:solidFill>
                  <a:srgbClr val="000000"/>
                </a:solidFill>
                <a:effectLst/>
              </a:rPr>
              <a:t>, a </a:t>
            </a:r>
            <a:r>
              <a:rPr kumimoji="0" lang="tr-TR" altLang="tr-TR" sz="2000" b="0" i="0" u="none" strike="noStrike" cap="none" normalizeH="0" baseline="0" dirty="0" err="1">
                <a:ln>
                  <a:noFill/>
                </a:ln>
                <a:solidFill>
                  <a:srgbClr val="000000"/>
                </a:solidFill>
                <a:effectLst/>
              </a:rPr>
              <a:t>named</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collection</a:t>
            </a:r>
            <a:r>
              <a:rPr kumimoji="0" lang="tr-TR" altLang="tr-TR" sz="2000" b="0" i="0" u="none" strike="noStrike" cap="none" normalizeH="0" baseline="0" dirty="0">
                <a:ln>
                  <a:noFill/>
                </a:ln>
                <a:solidFill>
                  <a:srgbClr val="000000"/>
                </a:solidFill>
                <a:effectLst/>
              </a:rPr>
              <a:t> of </a:t>
            </a:r>
            <a:r>
              <a:rPr kumimoji="0" lang="tr-TR" altLang="tr-TR" sz="2000" b="0" i="0" u="none" strike="noStrike" cap="none" normalizeH="0" baseline="0" dirty="0" err="1">
                <a:ln>
                  <a:noFill/>
                </a:ln>
                <a:solidFill>
                  <a:srgbClr val="000000"/>
                </a:solidFill>
                <a:effectLst/>
              </a:rPr>
              <a:t>named</a:t>
            </a:r>
            <a:r>
              <a:rPr kumimoji="0" lang="tr-TR" altLang="tr-TR" sz="2000" b="0" i="0" u="none" strike="noStrike" cap="none" normalizeH="0" baseline="0" dirty="0">
                <a:ln>
                  <a:noFill/>
                </a:ln>
                <a:solidFill>
                  <a:srgbClr val="000000"/>
                </a:solidFill>
                <a:effectLst/>
              </a:rPr>
              <a:t> </a:t>
            </a:r>
            <a:r>
              <a:rPr kumimoji="0" lang="tr-TR" altLang="tr-TR" sz="2000" b="0" i="0" u="none" strike="noStrike" cap="none" normalizeH="0" baseline="0" dirty="0" err="1">
                <a:ln>
                  <a:noFill/>
                </a:ln>
                <a:solidFill>
                  <a:srgbClr val="000000"/>
                </a:solidFill>
                <a:effectLst/>
              </a:rPr>
              <a:t>entities</a:t>
            </a:r>
            <a:r>
              <a:rPr kumimoji="0" lang="tr-TR" altLang="tr-TR" sz="2000" b="0" i="0" u="none" strike="noStrike" cap="none" normalizeH="0" baseline="0" dirty="0">
                <a:ln>
                  <a:noFill/>
                </a:ln>
                <a:solidFill>
                  <a:schemeClr val="tx1"/>
                </a:solidFill>
                <a:effectLst/>
              </a:rPr>
              <a:t> </a:t>
            </a:r>
          </a:p>
          <a:p>
            <a:pPr>
              <a:lnSpc>
                <a:spcPct val="110000"/>
              </a:lnSpc>
            </a:pPr>
            <a:endParaRPr lang="en-US" sz="2800" b="1" dirty="0">
              <a:solidFill>
                <a:schemeClr val="bg1"/>
              </a:solidFill>
            </a:endParaRPr>
          </a:p>
        </p:txBody>
      </p:sp>
      <p:sp>
        <p:nvSpPr>
          <p:cNvPr id="14" name="Content Placeholder 2">
            <a:extLst>
              <a:ext uri="{FF2B5EF4-FFF2-40B4-BE49-F238E27FC236}">
                <a16:creationId xmlns:a16="http://schemas.microsoft.com/office/drawing/2014/main" id="{9789B39C-D0DB-47DB-B8D0-6E66603A8EBB}"/>
              </a:ext>
            </a:extLst>
          </p:cNvPr>
          <p:cNvSpPr txBox="1">
            <a:spLocks/>
          </p:cNvSpPr>
          <p:nvPr/>
        </p:nvSpPr>
        <p:spPr bwMode="auto">
          <a:xfrm>
            <a:off x="-78829" y="275415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Group</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Template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5" name="Content Placeholder 2">
            <a:extLst>
              <a:ext uri="{FF2B5EF4-FFF2-40B4-BE49-F238E27FC236}">
                <a16:creationId xmlns:a16="http://schemas.microsoft.com/office/drawing/2014/main" id="{825A7197-B4DB-454E-9462-465FB47737B8}"/>
              </a:ext>
            </a:extLst>
          </p:cNvPr>
          <p:cNvSpPr txBox="1">
            <a:spLocks/>
          </p:cNvSpPr>
          <p:nvPr/>
        </p:nvSpPr>
        <p:spPr>
          <a:xfrm>
            <a:off x="654463" y="4367163"/>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latin typeface="+mj-lt"/>
              </a:rPr>
              <a:t>•</a:t>
            </a:r>
            <a:r>
              <a:rPr lang="tr-TR" sz="2000" dirty="0">
                <a:solidFill>
                  <a:schemeClr val="bg1"/>
                </a:solidFill>
                <a:latin typeface="+mj-lt"/>
              </a:rPr>
              <a:t> </a:t>
            </a:r>
            <a:r>
              <a:rPr kumimoji="0" lang="tr-TR" altLang="tr-TR" sz="2000" b="0" i="0" u="none" strike="noStrike" cap="none" normalizeH="0" baseline="0" dirty="0">
                <a:ln>
                  <a:noFill/>
                </a:ln>
                <a:solidFill>
                  <a:srgbClr val="000000"/>
                </a:solidFill>
                <a:effectLst/>
                <a:latin typeface="+mj-lt"/>
              </a:rPr>
              <a:t>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template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declaration</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declares</a:t>
            </a:r>
            <a:r>
              <a:rPr kumimoji="0" lang="tr-TR" altLang="tr-TR" sz="2000" b="0" i="0" u="none" strike="noStrike" cap="none" normalizeH="0" baseline="0" dirty="0">
                <a:ln>
                  <a:noFill/>
                </a:ln>
                <a:solidFill>
                  <a:srgbClr val="000000"/>
                </a:solidFill>
                <a:effectLst/>
                <a:latin typeface="+mj-lt"/>
              </a:rPr>
              <a:t> 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template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which</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defines</a:t>
            </a:r>
            <a:r>
              <a:rPr kumimoji="0" lang="tr-TR" altLang="tr-TR" sz="2000" b="0" i="0" u="none" strike="noStrike" cap="none" normalizeH="0" baseline="0" dirty="0">
                <a:ln>
                  <a:noFill/>
                </a:ln>
                <a:solidFill>
                  <a:srgbClr val="000000"/>
                </a:solidFill>
                <a:effectLst/>
                <a:latin typeface="+mj-lt"/>
              </a:rPr>
              <a:t> the </a:t>
            </a:r>
            <a:r>
              <a:rPr kumimoji="0" lang="tr-TR" altLang="tr-TR" sz="2000" b="0" i="0" u="none" strike="noStrike" cap="none" normalizeH="0" baseline="0" dirty="0" err="1">
                <a:ln>
                  <a:noFill/>
                </a:ln>
                <a:solidFill>
                  <a:srgbClr val="000000"/>
                </a:solidFill>
                <a:effectLst/>
                <a:latin typeface="+mj-lt"/>
              </a:rPr>
              <a:t>allowable</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classes</a:t>
            </a:r>
            <a:r>
              <a:rPr kumimoji="0" lang="tr-TR" altLang="tr-TR" sz="2000" b="0" i="0" u="none" strike="noStrike" cap="none" normalizeH="0" baseline="0" dirty="0">
                <a:ln>
                  <a:noFill/>
                </a:ln>
                <a:solidFill>
                  <a:srgbClr val="000000"/>
                </a:solidFill>
                <a:effectLst/>
                <a:latin typeface="+mj-lt"/>
              </a:rPr>
              <a:t> of </a:t>
            </a:r>
            <a:r>
              <a:rPr kumimoji="0" lang="tr-TR" altLang="tr-TR" sz="2000" b="0" i="0" u="none" strike="noStrike" cap="none" normalizeH="0" baseline="0" dirty="0" err="1">
                <a:ln>
                  <a:noFill/>
                </a:ln>
                <a:solidFill>
                  <a:srgbClr val="000000"/>
                </a:solidFill>
                <a:effectLst/>
                <a:latin typeface="+mj-lt"/>
              </a:rPr>
              <a:t>named</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entities</a:t>
            </a:r>
            <a:r>
              <a:rPr kumimoji="0" lang="tr-TR" altLang="tr-TR" sz="2000" b="0" i="0" u="none" strike="noStrike" cap="none" normalizeH="0" baseline="0" dirty="0">
                <a:ln>
                  <a:noFill/>
                </a:ln>
                <a:solidFill>
                  <a:srgbClr val="000000"/>
                </a:solidFill>
                <a:effectLst/>
                <a:latin typeface="+mj-lt"/>
              </a:rPr>
              <a:t> </a:t>
            </a:r>
            <a:r>
              <a:rPr kumimoji="0" lang="tr-TR" altLang="tr-TR" sz="2000" b="0" i="0" u="none" strike="noStrike" cap="none" normalizeH="0" baseline="0" dirty="0" err="1">
                <a:ln>
                  <a:noFill/>
                </a:ln>
                <a:solidFill>
                  <a:srgbClr val="000000"/>
                </a:solidFill>
                <a:effectLst/>
                <a:latin typeface="+mj-lt"/>
              </a:rPr>
              <a:t>that</a:t>
            </a:r>
            <a:r>
              <a:rPr kumimoji="0" lang="tr-TR" altLang="tr-TR" sz="2000" b="0" i="0" u="none" strike="noStrike" cap="none" normalizeH="0" baseline="0" dirty="0">
                <a:ln>
                  <a:noFill/>
                </a:ln>
                <a:solidFill>
                  <a:srgbClr val="000000"/>
                </a:solidFill>
                <a:effectLst/>
                <a:latin typeface="+mj-lt"/>
              </a:rPr>
              <a:t> can </a:t>
            </a:r>
            <a:r>
              <a:rPr kumimoji="0" lang="tr-TR" altLang="tr-TR" sz="2000" b="0" i="0" u="none" strike="noStrike" cap="none" normalizeH="0" baseline="0" dirty="0" err="1">
                <a:ln>
                  <a:noFill/>
                </a:ln>
                <a:solidFill>
                  <a:srgbClr val="000000"/>
                </a:solidFill>
                <a:effectLst/>
                <a:latin typeface="+mj-lt"/>
              </a:rPr>
              <a:t>appear</a:t>
            </a:r>
            <a:r>
              <a:rPr kumimoji="0" lang="tr-TR" altLang="tr-TR" sz="2000" b="0" i="0" u="none" strike="noStrike" cap="none" normalizeH="0" baseline="0" dirty="0">
                <a:ln>
                  <a:noFill/>
                </a:ln>
                <a:solidFill>
                  <a:srgbClr val="000000"/>
                </a:solidFill>
                <a:effectLst/>
                <a:latin typeface="+mj-lt"/>
              </a:rPr>
              <a:t> in a </a:t>
            </a:r>
            <a:r>
              <a:rPr kumimoji="0" lang="tr-TR" altLang="tr-TR" sz="2000" b="0" i="0" u="none" strike="noStrike" cap="none" normalizeH="0" baseline="0" dirty="0" err="1">
                <a:ln>
                  <a:noFill/>
                </a:ln>
                <a:solidFill>
                  <a:srgbClr val="000000"/>
                </a:solidFill>
                <a:effectLst/>
                <a:latin typeface="+mj-lt"/>
              </a:rPr>
              <a:t>group</a:t>
            </a:r>
            <a:r>
              <a:rPr kumimoji="0" lang="tr-TR" altLang="tr-TR" sz="2000" b="0" i="0" u="none" strike="noStrike" cap="none" normalizeH="0" baseline="0" dirty="0">
                <a:ln>
                  <a:noFill/>
                </a:ln>
                <a:solidFill>
                  <a:srgbClr val="000000"/>
                </a:solidFill>
                <a:effectLst/>
                <a:latin typeface="+mj-lt"/>
              </a:rPr>
              <a:t> </a:t>
            </a:r>
            <a:br>
              <a:rPr kumimoji="0" lang="tr-TR" altLang="tr-TR" sz="2000" b="0" i="0" u="none" strike="noStrike" cap="none" normalizeH="0" baseline="0" dirty="0">
                <a:ln>
                  <a:noFill/>
                </a:ln>
                <a:solidFill>
                  <a:schemeClr val="tx1"/>
                </a:solidFill>
                <a:effectLst/>
                <a:latin typeface="+mj-lt"/>
              </a:rPr>
            </a:br>
            <a:endParaRPr kumimoji="0" lang="tr-TR" altLang="tr-TR" sz="2000" b="0" i="0" u="none" strike="noStrike" cap="none" normalizeH="0" baseline="0" dirty="0">
              <a:ln>
                <a:noFill/>
              </a:ln>
              <a:solidFill>
                <a:schemeClr val="tx1"/>
              </a:solidFill>
              <a:effectLst/>
              <a:latin typeface="+mj-lt"/>
            </a:endParaRPr>
          </a:p>
          <a:p>
            <a:pPr marL="0" indent="0">
              <a:lnSpc>
                <a:spcPct val="110000"/>
              </a:lnSpc>
              <a:buNone/>
            </a:pPr>
            <a:r>
              <a:rPr lang="tr-TR" sz="2000" dirty="0">
                <a:solidFill>
                  <a:schemeClr val="bg1"/>
                </a:solidFill>
              </a:rPr>
              <a:t>.</a:t>
            </a:r>
            <a:endParaRPr lang="en-US" sz="2800" b="1" dirty="0">
              <a:solidFill>
                <a:schemeClr val="bg1"/>
              </a:solidFill>
            </a:endParaRPr>
          </a:p>
        </p:txBody>
      </p:sp>
      <p:sp>
        <p:nvSpPr>
          <p:cNvPr id="17" name="Content Placeholder 2">
            <a:extLst>
              <a:ext uri="{FF2B5EF4-FFF2-40B4-BE49-F238E27FC236}">
                <a16:creationId xmlns:a16="http://schemas.microsoft.com/office/drawing/2014/main" id="{DEA61857-96E9-42DD-AE4B-51D01219848D}"/>
              </a:ext>
            </a:extLst>
          </p:cNvPr>
          <p:cNvSpPr txBox="1">
            <a:spLocks/>
          </p:cNvSpPr>
          <p:nvPr/>
        </p:nvSpPr>
        <p:spPr bwMode="auto">
          <a:xfrm>
            <a:off x="-78829" y="379859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Group</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18" name="Content Placeholder 2">
            <a:extLst>
              <a:ext uri="{FF2B5EF4-FFF2-40B4-BE49-F238E27FC236}">
                <a16:creationId xmlns:a16="http://schemas.microsoft.com/office/drawing/2014/main" id="{621E0261-2E31-40CA-8463-D495FE3E8CA1}"/>
              </a:ext>
            </a:extLst>
          </p:cNvPr>
          <p:cNvSpPr txBox="1">
            <a:spLocks/>
          </p:cNvSpPr>
          <p:nvPr/>
        </p:nvSpPr>
        <p:spPr>
          <a:xfrm>
            <a:off x="654464" y="5739371"/>
            <a:ext cx="10724247" cy="6241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0" i="0" dirty="0">
                <a:solidFill>
                  <a:schemeClr val="bg1"/>
                </a:solidFill>
                <a:effectLst/>
              </a:rPr>
              <a:t>When doing formal verification, module’s properties </a:t>
            </a:r>
            <a:r>
              <a:rPr lang="tr-TR" sz="2000" b="0" i="0" dirty="0" err="1">
                <a:solidFill>
                  <a:schemeClr val="bg1"/>
                </a:solidFill>
                <a:effectLst/>
              </a:rPr>
              <a:t>have</a:t>
            </a:r>
            <a:r>
              <a:rPr lang="tr-TR" sz="2000" b="0" i="0" dirty="0">
                <a:solidFill>
                  <a:schemeClr val="bg1"/>
                </a:solidFill>
                <a:effectLst/>
              </a:rPr>
              <a:t> </a:t>
            </a:r>
            <a:r>
              <a:rPr lang="tr-TR" sz="2000" b="0" i="0" dirty="0" err="1">
                <a:solidFill>
                  <a:schemeClr val="bg1"/>
                </a:solidFill>
                <a:effectLst/>
              </a:rPr>
              <a:t>to</a:t>
            </a:r>
            <a:r>
              <a:rPr lang="tr-TR" sz="2000" b="0" i="0" dirty="0">
                <a:solidFill>
                  <a:schemeClr val="bg1"/>
                </a:solidFill>
                <a:effectLst/>
              </a:rPr>
              <a:t> </a:t>
            </a:r>
            <a:r>
              <a:rPr lang="tr-TR" sz="2000" b="0" i="0" dirty="0" err="1">
                <a:solidFill>
                  <a:schemeClr val="bg1"/>
                </a:solidFill>
                <a:effectLst/>
              </a:rPr>
              <a:t>expresses</a:t>
            </a:r>
            <a:r>
              <a:rPr lang="tr-TR" sz="2000" b="0" i="0" dirty="0">
                <a:solidFill>
                  <a:schemeClr val="bg1"/>
                </a:solidFill>
                <a:effectLst/>
              </a:rPr>
              <a:t> </a:t>
            </a:r>
            <a:r>
              <a:rPr lang="en-US" sz="2000" b="0" i="0" dirty="0">
                <a:solidFill>
                  <a:schemeClr val="bg1"/>
                </a:solidFill>
                <a:effectLst/>
              </a:rPr>
              <a:t>using the Property Specification Language (PSL)</a:t>
            </a:r>
            <a:endParaRPr lang="en-US" sz="2000" b="1" dirty="0">
              <a:solidFill>
                <a:schemeClr val="bg1"/>
              </a:solidFill>
            </a:endParaRPr>
          </a:p>
        </p:txBody>
      </p:sp>
    </p:spTree>
    <p:extLst>
      <p:ext uri="{BB962C8B-B14F-4D97-AF65-F5344CB8AC3E}">
        <p14:creationId xmlns:p14="http://schemas.microsoft.com/office/powerpoint/2010/main" val="3049961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B43AA0-6CD8-9890-B0FB-3750705A4CA9}"/>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B005A6CC-F789-1E66-431E-D5EA687FEF67}"/>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1A9D02C0-AFC3-E33E-8C4C-13FCB0F6EEB5}"/>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a:t>
            </a:r>
            <a:r>
              <a:rPr lang="en-GB" b="1" dirty="0">
                <a:solidFill>
                  <a:srgbClr val="FF0000"/>
                </a:solidFill>
              </a:rPr>
              <a:t>3</a:t>
            </a:r>
            <a:r>
              <a:rPr lang="tr-TR" b="1" dirty="0">
                <a:solidFill>
                  <a:srgbClr val="FF0000"/>
                </a:solidFill>
              </a:rPr>
              <a:t>.1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3</a:t>
            </a:r>
            <a:r>
              <a:rPr lang="tr-TR" b="1" dirty="0">
                <a:solidFill>
                  <a:srgbClr val="FF0000"/>
                </a:solidFill>
              </a:rPr>
              <a:t>.</a:t>
            </a:r>
            <a:r>
              <a:rPr lang="en-GB" b="1" dirty="0">
                <a:solidFill>
                  <a:srgbClr val="FF0000"/>
                </a:solidFill>
              </a:rPr>
              <a:t>2</a:t>
            </a:r>
            <a:r>
              <a:rPr lang="tr-TR" b="1" dirty="0">
                <a:solidFill>
                  <a:srgbClr val="FF0000"/>
                </a:solidFill>
              </a:rPr>
              <a:t> </a:t>
            </a:r>
            <a:r>
              <a:rPr lang="en-GB" b="1" dirty="0">
                <a:solidFill>
                  <a:schemeClr val="bg1"/>
                </a:solidFill>
              </a:rPr>
              <a:t>Entity Declarations</a:t>
            </a:r>
          </a:p>
          <a:p>
            <a:pPr marL="0" indent="0">
              <a:lnSpc>
                <a:spcPct val="110000"/>
              </a:lnSpc>
              <a:buNone/>
            </a:pPr>
            <a:r>
              <a:rPr lang="en-US" b="1" dirty="0">
                <a:solidFill>
                  <a:srgbClr val="FF0000"/>
                </a:solidFill>
              </a:rPr>
              <a:t> </a:t>
            </a:r>
            <a:r>
              <a:rPr lang="tr-TR" b="1" dirty="0">
                <a:solidFill>
                  <a:srgbClr val="FF0000"/>
                </a:solidFill>
              </a:rPr>
              <a:t>  </a:t>
            </a:r>
            <a:r>
              <a:rPr lang="en-US" b="1" dirty="0">
                <a:solidFill>
                  <a:srgbClr val="FF0000"/>
                </a:solidFill>
              </a:rPr>
              <a:t>3.3 </a:t>
            </a:r>
            <a:r>
              <a:rPr lang="en-US" b="1" dirty="0">
                <a:solidFill>
                  <a:schemeClr val="bg1"/>
                </a:solidFill>
              </a:rPr>
              <a:t>Architecture Bodies</a:t>
            </a:r>
          </a:p>
          <a:p>
            <a:pPr marL="0" indent="0">
              <a:lnSpc>
                <a:spcPct val="110000"/>
              </a:lnSpc>
              <a:buNone/>
            </a:pPr>
            <a:r>
              <a:rPr lang="en-US" b="1" dirty="0">
                <a:solidFill>
                  <a:srgbClr val="FF0000"/>
                </a:solidFill>
              </a:rPr>
              <a:t> </a:t>
            </a:r>
            <a:r>
              <a:rPr lang="tr-TR" b="1" dirty="0">
                <a:solidFill>
                  <a:srgbClr val="FF0000"/>
                </a:solidFill>
              </a:rPr>
              <a:t>  </a:t>
            </a:r>
            <a:r>
              <a:rPr lang="en-US" b="1" dirty="0">
                <a:solidFill>
                  <a:srgbClr val="FF0000"/>
                </a:solidFill>
              </a:rPr>
              <a:t>3.4 </a:t>
            </a:r>
            <a:r>
              <a:rPr lang="en-US" b="1" dirty="0">
                <a:solidFill>
                  <a:schemeClr val="bg1"/>
                </a:solidFill>
              </a:rPr>
              <a:t>Configuration Declarations</a:t>
            </a: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C8E01541-26DC-3A05-2C23-7683ED0448A1}"/>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800" b="1" dirty="0">
                <a:solidFill>
                  <a:srgbClr val="FF0000"/>
                </a:solidFill>
              </a:rPr>
              <a:t>3. Design entities </a:t>
            </a:r>
            <a:r>
              <a:rPr lang="tr-TR" sz="2800" b="1" dirty="0">
                <a:solidFill>
                  <a:srgbClr val="FF0000"/>
                </a:solidFill>
              </a:rPr>
              <a:t>&amp;</a:t>
            </a:r>
            <a:r>
              <a:rPr lang="en-US" sz="2800" b="1" dirty="0">
                <a:solidFill>
                  <a:srgbClr val="FF0000"/>
                </a:solidFill>
              </a:rPr>
              <a:t> configurations</a:t>
            </a:r>
          </a:p>
        </p:txBody>
      </p:sp>
      <p:sp>
        <p:nvSpPr>
          <p:cNvPr id="9" name="Content Placeholder 2">
            <a:extLst>
              <a:ext uri="{FF2B5EF4-FFF2-40B4-BE49-F238E27FC236}">
                <a16:creationId xmlns:a16="http://schemas.microsoft.com/office/drawing/2014/main" id="{83603F8A-6088-5ED6-04FA-41812A1D640A}"/>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C526C269-6032-5CB1-2D7F-4F0D57932BF5}"/>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3</a:t>
            </a: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Tree>
    <p:extLst>
      <p:ext uri="{BB962C8B-B14F-4D97-AF65-F5344CB8AC3E}">
        <p14:creationId xmlns:p14="http://schemas.microsoft.com/office/powerpoint/2010/main" val="41276637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354335" y="906516"/>
            <a:ext cx="3247697" cy="3175519"/>
          </a:xfrm>
        </p:spPr>
        <p:txBody>
          <a:bodyPr>
            <a:noAutofit/>
          </a:bodyPr>
          <a:lstStyle/>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a:t>
            </a:r>
            <a:r>
              <a:rPr lang="tr-TR" sz="1200" b="1" dirty="0">
                <a:solidFill>
                  <a:schemeClr val="bg1"/>
                </a:solidFill>
                <a:latin typeface="Times New Roman" panose="02020603050405020304" pitchFamily="18" charset="0"/>
                <a:cs typeface="Times New Roman" panose="02020603050405020304" pitchFamily="18" charset="0"/>
              </a:rPr>
              <a:t>std</a:t>
            </a:r>
            <a:r>
              <a:rPr lang="tr-TR" sz="1200" b="1" dirty="0">
                <a:solidFill>
                  <a:schemeClr val="bg1"/>
                </a:solidFill>
                <a:effectLst/>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logic</a:t>
            </a:r>
            <a:r>
              <a:rPr lang="tr-TR" sz="1200" b="1" dirty="0">
                <a:solidFill>
                  <a:schemeClr val="bg1"/>
                </a:solidFill>
                <a:effectLst/>
                <a:latin typeface="Times New Roman" panose="02020603050405020304" pitchFamily="18" charset="0"/>
                <a:cs typeface="Times New Roman" panose="02020603050405020304" pitchFamily="18" charset="0"/>
              </a:rPr>
              <a:t>_1164.</a:t>
            </a:r>
            <a:r>
              <a:rPr lang="tr-TR" sz="1200" b="1" dirty="0">
                <a:solidFill>
                  <a:schemeClr val="bg1"/>
                </a:solidFill>
                <a:latin typeface="Times New Roman" panose="02020603050405020304" pitchFamily="18" charset="0"/>
                <a:cs typeface="Times New Roman" panose="02020603050405020304" pitchFamily="18" charset="0"/>
              </a:rPr>
              <a:t>all</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buNone/>
            </a:pPr>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type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and</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subtype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declarations</a:t>
            </a:r>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custom</a:t>
            </a:r>
            <a:r>
              <a:rPr lang="tr-TR"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boolean</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false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true</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bit_vector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array</a:t>
            </a:r>
            <a:r>
              <a:rPr lang="tr-TR" sz="1200" b="1" dirty="0">
                <a:solidFill>
                  <a:schemeClr val="bg1"/>
                </a:solidFill>
                <a:effectLst/>
                <a:latin typeface="Times New Roman" panose="02020603050405020304" pitchFamily="18" charset="0"/>
                <a:cs typeface="Times New Roman" panose="02020603050405020304" pitchFamily="18" charset="0"/>
              </a:rPr>
              <a:t> (7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 of bit;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declarations</a:t>
            </a:r>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my_vector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(3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word</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declarations</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custom</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br>
              <a:rPr lang="tr-TR" sz="800" b="1" dirty="0">
                <a:solidFill>
                  <a:schemeClr val="bg1"/>
                </a:solidFill>
                <a:effectLst/>
                <a:latin typeface="Times New Roman" panose="02020603050405020304" pitchFamily="18" charset="0"/>
                <a:cs typeface="Times New Roman" panose="02020603050405020304" pitchFamily="18" charset="0"/>
              </a:rPr>
            </a:br>
            <a:endParaRPr lang="tr-TR" sz="800" b="1" dirty="0">
              <a:solidFill>
                <a:srgbClr val="DADADA"/>
              </a:solidFill>
              <a:effectLst/>
              <a:latin typeface="Times New Roman" panose="02020603050405020304" pitchFamily="18" charset="0"/>
              <a:cs typeface="Times New Roman" panose="02020603050405020304" pitchFamily="18" charset="0"/>
            </a:endParaRPr>
          </a:p>
          <a:p>
            <a:pPr marL="0" indent="0">
              <a:buNone/>
            </a:pPr>
            <a:endParaRPr lang="tr-TR" sz="800" b="1" dirty="0">
              <a:latin typeface="Times New Roman" panose="02020603050405020304" pitchFamily="18" charset="0"/>
              <a:cs typeface="Times New Roman" panose="02020603050405020304" pitchFamily="18" charset="0"/>
            </a:endParaRPr>
          </a:p>
        </p:txBody>
      </p:sp>
      <p:sp>
        <p:nvSpPr>
          <p:cNvPr id="11" name="İçerik Yer Tutucusu 2">
            <a:extLst>
              <a:ext uri="{FF2B5EF4-FFF2-40B4-BE49-F238E27FC236}">
                <a16:creationId xmlns:a16="http://schemas.microsoft.com/office/drawing/2014/main" id="{17A12AB6-6E1E-43BB-9FBA-C851682F989E}"/>
              </a:ext>
            </a:extLst>
          </p:cNvPr>
          <p:cNvSpPr txBox="1">
            <a:spLocks/>
          </p:cNvSpPr>
          <p:nvPr/>
        </p:nvSpPr>
        <p:spPr>
          <a:xfrm>
            <a:off x="7120756" y="2638658"/>
            <a:ext cx="3594539" cy="259605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sum &lt;= '1';</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carry1 &lt;= bit(</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carry2 &lt;= '1';</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result &lt;=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end if;</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end process;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end </a:t>
            </a:r>
            <a:r>
              <a:rPr lang="en-US" sz="1200" b="1" dirty="0" err="1">
                <a:solidFill>
                  <a:schemeClr val="bg1"/>
                </a:solidFill>
                <a:effectLst/>
                <a:latin typeface="Times New Roman" panose="02020603050405020304" pitchFamily="18" charset="0"/>
                <a:cs typeface="Times New Roman" panose="02020603050405020304" pitchFamily="18" charset="0"/>
              </a:rPr>
              <a:t>bhv</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endParaRPr lang="tr-TR" b="1" dirty="0">
              <a:latin typeface="Times New Roman" panose="02020603050405020304" pitchFamily="18" charset="0"/>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3805863" y="791999"/>
            <a:ext cx="3431627" cy="2862322"/>
          </a:xfrm>
          <a:prstGeom prst="rect">
            <a:avLst/>
          </a:prstGeom>
          <a:noFill/>
        </p:spPr>
        <p:txBody>
          <a:bodyPr wrap="square">
            <a:spAutoFit/>
          </a:bodyPr>
          <a:lstStyle/>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port (</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clk</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reset</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result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bhv</a:t>
            </a:r>
            <a:r>
              <a:rPr lang="en-US" sz="1200" b="1" dirty="0">
                <a:solidFill>
                  <a:schemeClr val="bg1"/>
                </a:solidFill>
                <a:effectLst/>
                <a:latin typeface="Times New Roman" panose="02020603050405020304" pitchFamily="18" charset="0"/>
                <a:cs typeface="Times New Roman" panose="02020603050405020304" pitchFamily="18" charset="0"/>
              </a:rPr>
              <a:t> of example is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 Constant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constant </a:t>
            </a:r>
            <a:r>
              <a:rPr lang="en-US" sz="1200" b="1" dirty="0" err="1">
                <a:solidFill>
                  <a:schemeClr val="bg1"/>
                </a:solidFill>
                <a:effectLst/>
                <a:latin typeface="Times New Roman" panose="02020603050405020304" pitchFamily="18" charset="0"/>
                <a:cs typeface="Times New Roman" panose="02020603050405020304" pitchFamily="18" charset="0"/>
              </a:rPr>
              <a:t>loop_number</a:t>
            </a:r>
            <a:r>
              <a:rPr lang="en-US" sz="1200" b="1" dirty="0">
                <a:solidFill>
                  <a:schemeClr val="bg1"/>
                </a:solidFill>
                <a:effectLst/>
                <a:latin typeface="Times New Roman" panose="02020603050405020304" pitchFamily="18" charset="0"/>
                <a:cs typeface="Times New Roman" panose="02020603050405020304" pitchFamily="18" charset="0"/>
              </a:rPr>
              <a:t> : integer := 7;</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Signal declarations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signal sum, carry1, carry2 : bit := '0';</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Variable declaration (used in a process)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signal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 </a:t>
            </a:r>
            <a:r>
              <a:rPr lang="en-US" sz="1200" b="1" dirty="0" err="1">
                <a:solidFill>
                  <a:schemeClr val="bg1"/>
                </a:solidFill>
                <a:effectLst/>
                <a:latin typeface="Times New Roman" panose="02020603050405020304" pitchFamily="18" charset="0"/>
                <a:cs typeface="Times New Roman" panose="02020603050405020304" pitchFamily="18" charset="0"/>
              </a:rPr>
              <a:t>std_logic</a:t>
            </a:r>
            <a:r>
              <a:rPr lang="en-US" sz="1200" b="1" dirty="0">
                <a:solidFill>
                  <a:schemeClr val="bg1"/>
                </a:solidFill>
                <a:effectLst/>
                <a:latin typeface="Times New Roman" panose="02020603050405020304" pitchFamily="18" charset="0"/>
                <a:cs typeface="Times New Roman" panose="02020603050405020304" pitchFamily="18" charset="0"/>
              </a:rPr>
              <a:t> := '0';</a:t>
            </a:r>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9" name="Metin kutusu 8">
            <a:extLst>
              <a:ext uri="{FF2B5EF4-FFF2-40B4-BE49-F238E27FC236}">
                <a16:creationId xmlns:a16="http://schemas.microsoft.com/office/drawing/2014/main" id="{3FD668B4-4026-433D-9BA6-DD40E22586F2}"/>
              </a:ext>
            </a:extLst>
          </p:cNvPr>
          <p:cNvSpPr txBox="1"/>
          <p:nvPr/>
        </p:nvSpPr>
        <p:spPr>
          <a:xfrm>
            <a:off x="3775453" y="3654321"/>
            <a:ext cx="3492448" cy="2308324"/>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process(</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reset)</a:t>
            </a:r>
          </a:p>
          <a:p>
            <a:r>
              <a:rPr lang="en-US" sz="1200" b="1" dirty="0">
                <a:solidFill>
                  <a:schemeClr val="bg1"/>
                </a:solidFill>
                <a:effectLst/>
                <a:latin typeface="Times New Roman" panose="02020603050405020304" pitchFamily="18" charset="0"/>
                <a:cs typeface="Times New Roman" panose="02020603050405020304" pitchFamily="18" charset="0"/>
              </a:rPr>
              <a:t>        variable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en-US" sz="1200" b="1" dirty="0" err="1">
                <a:solidFill>
                  <a:schemeClr val="bg1"/>
                </a:solidFill>
                <a:effectLst/>
                <a:latin typeface="Times New Roman" panose="02020603050405020304" pitchFamily="18" charset="0"/>
                <a:cs typeface="Times New Roman" panose="02020603050405020304" pitchFamily="18" charset="0"/>
              </a:rPr>
              <a:t>std_logic</a:t>
            </a:r>
            <a:r>
              <a:rPr lang="en-US" sz="1200" b="1" dirty="0">
                <a:solidFill>
                  <a:schemeClr val="bg1"/>
                </a:solidFill>
                <a:effectLst/>
                <a:latin typeface="Times New Roman" panose="02020603050405020304" pitchFamily="18" charset="0"/>
                <a:cs typeface="Times New Roman" panose="02020603050405020304" pitchFamily="18" charset="0"/>
              </a:rPr>
              <a:t> := '0';</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if reset = '1' then</a:t>
            </a:r>
          </a:p>
          <a:p>
            <a:r>
              <a:rPr lang="en-US" sz="1200" b="1" dirty="0">
                <a:solidFill>
                  <a:schemeClr val="bg1"/>
                </a:solidFill>
                <a:effectLst/>
                <a:latin typeface="Times New Roman" panose="02020603050405020304" pitchFamily="18" charset="0"/>
                <a:cs typeface="Times New Roman" panose="02020603050405020304" pitchFamily="18" charset="0"/>
              </a:rPr>
              <a:t>            sum &lt;= '0';</a:t>
            </a:r>
          </a:p>
          <a:p>
            <a:r>
              <a:rPr lang="en-US" sz="1200" b="1" dirty="0">
                <a:solidFill>
                  <a:schemeClr val="bg1"/>
                </a:solidFill>
                <a:effectLst/>
                <a:latin typeface="Times New Roman" panose="02020603050405020304" pitchFamily="18" charset="0"/>
                <a:cs typeface="Times New Roman" panose="02020603050405020304" pitchFamily="18" charset="0"/>
              </a:rPr>
              <a:t>            carry1 &lt;= '0';</a:t>
            </a:r>
          </a:p>
          <a:p>
            <a:r>
              <a:rPr lang="en-US" sz="1200" b="1" dirty="0">
                <a:solidFill>
                  <a:schemeClr val="bg1"/>
                </a:solidFill>
                <a:effectLst/>
                <a:latin typeface="Times New Roman" panose="02020603050405020304" pitchFamily="18" charset="0"/>
                <a:cs typeface="Times New Roman" panose="02020603050405020304" pitchFamily="18" charset="0"/>
              </a:rPr>
              <a:t>            carry2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'0';</a:t>
            </a:r>
          </a:p>
          <a:p>
            <a:r>
              <a:rPr lang="en-US" sz="1200" b="1" dirty="0">
                <a:solidFill>
                  <a:schemeClr val="bg1"/>
                </a:solidFill>
                <a:effectLst/>
                <a:latin typeface="Times New Roman" panose="02020603050405020304" pitchFamily="18" charset="0"/>
                <a:cs typeface="Times New Roman" panose="02020603050405020304" pitchFamily="18" charset="0"/>
              </a:rPr>
              <a:t>            result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elsif</a:t>
            </a: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rising_edge</a:t>
            </a:r>
            <a:r>
              <a:rPr lang="en-US" sz="1200" b="1" dirty="0">
                <a:solidFill>
                  <a:schemeClr val="bg1"/>
                </a:solidFill>
                <a:effectLst/>
                <a:latin typeface="Times New Roman" panose="02020603050405020304" pitchFamily="18" charset="0"/>
                <a:cs typeface="Times New Roman" panose="02020603050405020304" pitchFamily="18" charset="0"/>
              </a:rPr>
              <a:t>(</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then</a:t>
            </a:r>
            <a:endParaRPr lang="tr-TR" sz="1200" b="1" dirty="0">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7267900" y="791999"/>
            <a:ext cx="2977442" cy="1846659"/>
          </a:xfrm>
          <a:prstGeom prst="rect">
            <a:avLst/>
          </a:prstGeom>
          <a:noFill/>
        </p:spPr>
        <p:txBody>
          <a:bodyPr wrap="square">
            <a:spAutoFit/>
          </a:bodyPr>
          <a:lstStyle/>
          <a:p>
            <a:r>
              <a:rPr lang="en-US"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for </a:t>
            </a:r>
            <a:r>
              <a:rPr lang="en-US" sz="1200" b="1" dirty="0" err="1">
                <a:solidFill>
                  <a:schemeClr val="bg1"/>
                </a:solidFill>
                <a:effectLst/>
                <a:latin typeface="Times New Roman" panose="02020603050405020304" pitchFamily="18" charset="0"/>
                <a:cs typeface="Times New Roman" panose="02020603050405020304" pitchFamily="18" charset="0"/>
              </a:rPr>
              <a:t>i</a:t>
            </a:r>
            <a:r>
              <a:rPr lang="en-US" sz="1200" b="1" dirty="0">
                <a:solidFill>
                  <a:schemeClr val="bg1"/>
                </a:solidFill>
                <a:effectLst/>
                <a:latin typeface="Times New Roman" panose="02020603050405020304" pitchFamily="18" charset="0"/>
                <a:cs typeface="Times New Roman" panose="02020603050405020304" pitchFamily="18" charset="0"/>
              </a:rPr>
              <a:t> in 0 to </a:t>
            </a:r>
            <a:r>
              <a:rPr lang="en-US" sz="1200" b="1" dirty="0" err="1">
                <a:solidFill>
                  <a:schemeClr val="bg1"/>
                </a:solidFill>
                <a:effectLst/>
                <a:latin typeface="Times New Roman" panose="02020603050405020304" pitchFamily="18" charset="0"/>
                <a:cs typeface="Times New Roman" panose="02020603050405020304" pitchFamily="18" charset="0"/>
              </a:rPr>
              <a:t>loop_number</a:t>
            </a:r>
            <a:r>
              <a:rPr lang="en-US" sz="1200" b="1" dirty="0">
                <a:solidFill>
                  <a:schemeClr val="bg1"/>
                </a:solidFill>
                <a:effectLst/>
                <a:latin typeface="Times New Roman" panose="02020603050405020304" pitchFamily="18" charset="0"/>
                <a:cs typeface="Times New Roman" panose="02020603050405020304" pitchFamily="18" charset="0"/>
              </a:rPr>
              <a:t> loop</a:t>
            </a:r>
          </a:p>
          <a:p>
            <a:r>
              <a:rPr lang="en-US" sz="1200" b="1" dirty="0">
                <a:solidFill>
                  <a:schemeClr val="bg1"/>
                </a:solidFill>
                <a:effectLst/>
                <a:latin typeface="Times New Roman" panose="02020603050405020304" pitchFamily="18" charset="0"/>
                <a:cs typeface="Times New Roman" panose="02020603050405020304" pitchFamily="18" charset="0"/>
              </a:rPr>
              <a:t>                if </a:t>
            </a:r>
            <a:r>
              <a:rPr lang="en-US" sz="1200" b="1" dirty="0" err="1">
                <a:solidFill>
                  <a:schemeClr val="bg1"/>
                </a:solidFill>
                <a:effectLst/>
                <a:latin typeface="Times New Roman" panose="02020603050405020304" pitchFamily="18" charset="0"/>
                <a:cs typeface="Times New Roman" panose="02020603050405020304" pitchFamily="18" charset="0"/>
              </a:rPr>
              <a:t>i</a:t>
            </a:r>
            <a:r>
              <a:rPr lang="en-US" sz="1200" b="1" dirty="0">
                <a:solidFill>
                  <a:schemeClr val="bg1"/>
                </a:solidFill>
                <a:effectLst/>
                <a:latin typeface="Times New Roman" panose="02020603050405020304" pitchFamily="18" charset="0"/>
                <a:cs typeface="Times New Roman" panose="02020603050405020304" pitchFamily="18" charset="0"/>
              </a:rPr>
              <a:t> mod 2 = 0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'1';</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r>
              <a:rPr lang="en-US" sz="1200" b="1" dirty="0">
                <a:solidFill>
                  <a:schemeClr val="bg1"/>
                </a:solidFill>
                <a:effectLst/>
                <a:latin typeface="Times New Roman" panose="02020603050405020304" pitchFamily="18" charset="0"/>
                <a:cs typeface="Times New Roman" panose="02020603050405020304" pitchFamily="18" charset="0"/>
              </a:rPr>
              <a:t>                else</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 &lt;= '0';</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temp_result</a:t>
            </a:r>
            <a:r>
              <a:rPr lang="en-US" sz="1200" b="1" dirty="0">
                <a:solidFill>
                  <a:schemeClr val="bg1"/>
                </a:solidFill>
                <a:effectLst/>
                <a:latin typeface="Times New Roman" panose="02020603050405020304" pitchFamily="18" charset="0"/>
                <a:cs typeface="Times New Roman" panose="02020603050405020304" pitchFamily="18" charset="0"/>
              </a:rPr>
              <a:t> := </a:t>
            </a:r>
            <a:r>
              <a:rPr lang="tr-TR" sz="1200" b="1" dirty="0">
                <a:solidFill>
                  <a:schemeClr val="bg1"/>
                </a:solidFill>
                <a:effectLst/>
                <a:latin typeface="Times New Roman" panose="02020603050405020304" pitchFamily="18" charset="0"/>
                <a:cs typeface="Times New Roman" panose="02020603050405020304" pitchFamily="18" charset="0"/>
              </a:rPr>
              <a:t>c</a:t>
            </a:r>
            <a:r>
              <a:rPr lang="en-US" sz="1200" b="1" dirty="0" err="1">
                <a:solidFill>
                  <a:schemeClr val="bg1"/>
                </a:solidFill>
                <a:effectLst/>
                <a:latin typeface="Times New Roman" panose="02020603050405020304" pitchFamily="18" charset="0"/>
                <a:cs typeface="Times New Roman" panose="02020603050405020304" pitchFamily="18" charset="0"/>
              </a:rPr>
              <a:t>arry</a:t>
            </a:r>
            <a:r>
              <a:rPr lang="en-US" sz="1200" b="1" dirty="0">
                <a:solidFill>
                  <a:schemeClr val="bg1"/>
                </a:solidFill>
                <a:effectLst/>
                <a:latin typeface="Times New Roman" panose="02020603050405020304" pitchFamily="18" charset="0"/>
                <a:cs typeface="Times New Roman" panose="02020603050405020304" pitchFamily="18" charset="0"/>
              </a:rPr>
              <a:t>;</a:t>
            </a:r>
          </a:p>
          <a:p>
            <a:r>
              <a:rPr lang="en-US" sz="1200" b="1" dirty="0">
                <a:solidFill>
                  <a:schemeClr val="bg1"/>
                </a:solidFill>
                <a:effectLst/>
                <a:latin typeface="Times New Roman" panose="02020603050405020304" pitchFamily="18" charset="0"/>
                <a:cs typeface="Times New Roman" panose="02020603050405020304" pitchFamily="18" charset="0"/>
              </a:rPr>
              <a:t>                end if;</a:t>
            </a:r>
          </a:p>
          <a:p>
            <a:r>
              <a:rPr lang="en-US" sz="1200" b="1" dirty="0">
                <a:solidFill>
                  <a:schemeClr val="bg1"/>
                </a:solidFill>
                <a:effectLst/>
                <a:latin typeface="Times New Roman" panose="02020603050405020304" pitchFamily="18" charset="0"/>
                <a:cs typeface="Times New Roman" panose="02020603050405020304" pitchFamily="18" charset="0"/>
              </a:rPr>
              <a:t>            end loop;</a:t>
            </a:r>
          </a:p>
        </p:txBody>
      </p:sp>
    </p:spTree>
    <p:extLst>
      <p:ext uri="{BB962C8B-B14F-4D97-AF65-F5344CB8AC3E}">
        <p14:creationId xmlns:p14="http://schemas.microsoft.com/office/powerpoint/2010/main" val="235744562"/>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Examples</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338570" y="583870"/>
            <a:ext cx="3247697" cy="2522484"/>
          </a:xfrm>
        </p:spPr>
        <p:txBody>
          <a:bodyPr>
            <a:noAutofit/>
          </a:bodyPr>
          <a:lstStyle/>
          <a:p>
            <a:pPr marL="0" indent="0">
              <a:lnSpc>
                <a:spcPct val="100000"/>
              </a:lnSpc>
              <a:buNone/>
            </a:pPr>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Interface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pPr marL="0" indent="0">
              <a:lnSpc>
                <a:spcPct val="100000"/>
              </a:lnSpc>
              <a:buNone/>
            </a:pP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axi4_lite_write_address_type is </a:t>
            </a:r>
            <a:r>
              <a:rPr lang="tr-TR" sz="1200" b="1" dirty="0" err="1">
                <a:solidFill>
                  <a:schemeClr val="bg1"/>
                </a:solidFill>
                <a:effectLst/>
                <a:latin typeface="Times New Roman" panose="02020603050405020304" pitchFamily="18" charset="0"/>
                <a:cs typeface="Times New Roman" panose="02020603050405020304" pitchFamily="18" charset="0"/>
              </a:rPr>
              <a:t>record</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aw_a</a:t>
            </a:r>
            <a:r>
              <a:rPr lang="tr-TR" sz="1200" b="1" dirty="0" err="1">
                <a:solidFill>
                  <a:schemeClr val="bg1"/>
                </a:solidFill>
                <a:effectLst/>
                <a:latin typeface="Times New Roman" panose="02020603050405020304" pitchFamily="18" charset="0"/>
                <a:cs typeface="Times New Roman" panose="02020603050405020304" pitchFamily="18" charset="0"/>
              </a:rPr>
              <a:t>ddr</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aw_p</a:t>
            </a:r>
            <a:r>
              <a:rPr lang="tr-TR" sz="1200" b="1" dirty="0" err="1">
                <a:solidFill>
                  <a:schemeClr val="bg1"/>
                </a:solidFill>
                <a:effectLst/>
                <a:latin typeface="Times New Roman" panose="02020603050405020304" pitchFamily="18" charset="0"/>
                <a:cs typeface="Times New Roman" panose="02020603050405020304" pitchFamily="18" charset="0"/>
              </a:rPr>
              <a:t>rot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aw_v</a:t>
            </a:r>
            <a:r>
              <a:rPr lang="tr-TR" sz="1200" b="1" dirty="0" err="1">
                <a:solidFill>
                  <a:schemeClr val="bg1"/>
                </a:solidFill>
                <a:effectLst/>
                <a:latin typeface="Times New Roman" panose="02020603050405020304" pitchFamily="18" charset="0"/>
                <a:cs typeface="Times New Roman" panose="02020603050405020304" pitchFamily="18" charset="0"/>
              </a:rPr>
              <a:t>alid</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aw_r</a:t>
            </a:r>
            <a:r>
              <a:rPr lang="tr-TR" sz="1200" b="1" dirty="0" err="1">
                <a:solidFill>
                  <a:schemeClr val="bg1"/>
                </a:solidFill>
                <a:effectLst/>
                <a:latin typeface="Times New Roman" panose="02020603050405020304" pitchFamily="18" charset="0"/>
                <a:cs typeface="Times New Roman" panose="02020603050405020304" pitchFamily="18" charset="0"/>
              </a:rPr>
              <a:t>eady</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 ;</a:t>
            </a:r>
          </a:p>
          <a:p>
            <a:pPr marL="0" indent="0">
              <a:lnSpc>
                <a:spcPct val="100000"/>
              </a:lnSpc>
              <a:buNone/>
            </a:pP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record</a:t>
            </a:r>
            <a:r>
              <a:rPr lang="tr-TR" sz="1200" b="1" dirty="0">
                <a:solidFill>
                  <a:schemeClr val="bg1"/>
                </a:solidFill>
                <a:effectLst/>
                <a:latin typeface="Times New Roman" panose="02020603050405020304" pitchFamily="18" charset="0"/>
                <a:cs typeface="Times New Roman" panose="02020603050405020304" pitchFamily="18" charset="0"/>
              </a:rPr>
              <a:t> axi4_lite_write_address_type ;</a:t>
            </a:r>
          </a:p>
          <a:p>
            <a:pPr marL="0" indent="0">
              <a:lnSpc>
                <a:spcPct val="100000"/>
              </a:lnSpc>
              <a:buNone/>
            </a:pP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encapsulation</a:t>
            </a:r>
            <a:endParaRPr lang="tr-TR" sz="1200" b="1" dirty="0">
              <a:solidFill>
                <a:schemeClr val="bg1"/>
              </a:solidFill>
              <a:effectLst/>
              <a:latin typeface="Times New Roman" panose="02020603050405020304" pitchFamily="18" charset="0"/>
              <a:cs typeface="Times New Roman" panose="02020603050405020304" pitchFamily="18" charset="0"/>
            </a:endParaRPr>
          </a:p>
          <a:p>
            <a:pPr marL="0" indent="0">
              <a:buNone/>
            </a:pPr>
            <a:br>
              <a:rPr lang="tr-TR" sz="800" b="1" dirty="0">
                <a:solidFill>
                  <a:schemeClr val="bg1"/>
                </a:solidFill>
                <a:effectLst/>
                <a:latin typeface="Times New Roman" panose="02020603050405020304" pitchFamily="18" charset="0"/>
                <a:cs typeface="Times New Roman" panose="02020603050405020304" pitchFamily="18" charset="0"/>
              </a:rPr>
            </a:br>
            <a:endParaRPr lang="tr-TR" sz="800" b="1" dirty="0">
              <a:solidFill>
                <a:srgbClr val="DADADA"/>
              </a:solidFill>
              <a:effectLst/>
              <a:latin typeface="Times New Roman" panose="02020603050405020304" pitchFamily="18" charset="0"/>
              <a:cs typeface="Times New Roman" panose="02020603050405020304" pitchFamily="18" charset="0"/>
            </a:endParaRPr>
          </a:p>
          <a:p>
            <a:pPr marL="0" indent="0">
              <a:buNone/>
            </a:pPr>
            <a:endParaRPr lang="tr-TR" sz="800" b="1" dirty="0">
              <a:latin typeface="Times New Roman" panose="02020603050405020304" pitchFamily="18" charset="0"/>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3805863" y="791999"/>
            <a:ext cx="3635458" cy="1938992"/>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view </a:t>
            </a:r>
            <a:r>
              <a:rPr lang="tr-TR" sz="1200" b="1" dirty="0">
                <a:solidFill>
                  <a:schemeClr val="bg1"/>
                </a:solidFill>
                <a:effectLst/>
                <a:latin typeface="Times New Roman" panose="02020603050405020304" pitchFamily="18" charset="0"/>
                <a:cs typeface="Times New Roman" panose="02020603050405020304" pitchFamily="18" charset="0"/>
              </a:rPr>
              <a:t>a</a:t>
            </a:r>
            <a:r>
              <a:rPr lang="en-US" sz="1200" b="1" dirty="0">
                <a:solidFill>
                  <a:schemeClr val="bg1"/>
                </a:solidFill>
                <a:effectLst/>
                <a:latin typeface="Times New Roman" panose="02020603050405020304" pitchFamily="18" charset="0"/>
                <a:cs typeface="Times New Roman" panose="02020603050405020304" pitchFamily="18" charset="0"/>
              </a:rPr>
              <a:t>xi4</a:t>
            </a:r>
            <a:r>
              <a:rPr lang="tr-TR" sz="1200" b="1" dirty="0">
                <a:solidFill>
                  <a:schemeClr val="bg1"/>
                </a:solidFill>
                <a:effectLst/>
                <a:latin typeface="Times New Roman" panose="02020603050405020304" pitchFamily="18" charset="0"/>
                <a:cs typeface="Times New Roman" panose="02020603050405020304" pitchFamily="18" charset="0"/>
              </a:rPr>
              <a:t>_l</a:t>
            </a:r>
            <a:r>
              <a:rPr lang="en-US" sz="1200" b="1" dirty="0" err="1">
                <a:solidFill>
                  <a:schemeClr val="bg1"/>
                </a:solidFill>
                <a:effectLst/>
                <a:latin typeface="Times New Roman" panose="02020603050405020304" pitchFamily="18" charset="0"/>
                <a:cs typeface="Times New Roman" panose="02020603050405020304" pitchFamily="18" charset="0"/>
              </a:rPr>
              <a:t>ite</a:t>
            </a:r>
            <a:r>
              <a:rPr lang="tr-TR" sz="1200" b="1" dirty="0">
                <a:solidFill>
                  <a:schemeClr val="bg1"/>
                </a:solidFill>
                <a:effectLst/>
                <a:latin typeface="Times New Roman" panose="02020603050405020304" pitchFamily="18" charset="0"/>
                <a:cs typeface="Times New Roman" panose="02020603050405020304" pitchFamily="18" charset="0"/>
              </a:rPr>
              <a:t>_w</a:t>
            </a:r>
            <a:r>
              <a:rPr lang="en-US" sz="1200" b="1" dirty="0">
                <a:solidFill>
                  <a:schemeClr val="bg1"/>
                </a:solidFill>
                <a:effectLst/>
                <a:latin typeface="Times New Roman" panose="02020603050405020304" pitchFamily="18" charset="0"/>
                <a:cs typeface="Times New Roman" panose="02020603050405020304" pitchFamily="18" charset="0"/>
              </a:rPr>
              <a:t>rite</a:t>
            </a:r>
            <a:r>
              <a:rPr lang="tr-TR" sz="1200" b="1" dirty="0">
                <a:solidFill>
                  <a:schemeClr val="bg1"/>
                </a:solidFill>
                <a:effectLst/>
                <a:latin typeface="Times New Roman" panose="02020603050405020304" pitchFamily="18" charset="0"/>
                <a:cs typeface="Times New Roman" panose="02020603050405020304" pitchFamily="18" charset="0"/>
              </a:rPr>
              <a:t>_a</a:t>
            </a:r>
            <a:r>
              <a:rPr lang="en-US" sz="1200" b="1" dirty="0" err="1">
                <a:solidFill>
                  <a:schemeClr val="bg1"/>
                </a:solidFill>
                <a:effectLst/>
                <a:latin typeface="Times New Roman" panose="02020603050405020304" pitchFamily="18" charset="0"/>
                <a:cs typeface="Times New Roman" panose="02020603050405020304" pitchFamily="18" charset="0"/>
              </a:rPr>
              <a:t>ddress</a:t>
            </a:r>
            <a:r>
              <a:rPr lang="tr-TR" sz="1200" b="1" dirty="0">
                <a:solidFill>
                  <a:schemeClr val="bg1"/>
                </a:solidFill>
                <a:effectLst/>
                <a:latin typeface="Times New Roman" panose="02020603050405020304" pitchFamily="18" charset="0"/>
                <a:cs typeface="Times New Roman" panose="02020603050405020304" pitchFamily="18" charset="0"/>
              </a:rPr>
              <a:t>_m</a:t>
            </a:r>
            <a:r>
              <a:rPr lang="en-US" sz="1200" b="1" dirty="0">
                <a:solidFill>
                  <a:schemeClr val="bg1"/>
                </a:solidFill>
                <a:effectLst/>
                <a:latin typeface="Times New Roman" panose="02020603050405020304" pitchFamily="18" charset="0"/>
                <a:cs typeface="Times New Roman" panose="02020603050405020304" pitchFamily="18" charset="0"/>
              </a:rPr>
              <a:t>aster</a:t>
            </a:r>
            <a:r>
              <a:rPr lang="tr-TR" sz="1200" b="1" dirty="0">
                <a:solidFill>
                  <a:schemeClr val="bg1"/>
                </a:solidFill>
                <a:effectLst/>
                <a:latin typeface="Times New Roman" panose="02020603050405020304" pitchFamily="18" charset="0"/>
                <a:cs typeface="Times New Roman" panose="02020603050405020304" pitchFamily="18" charset="0"/>
              </a:rPr>
              <a:t>_v</a:t>
            </a:r>
            <a:r>
              <a:rPr lang="en-US" sz="1200" b="1" dirty="0" err="1">
                <a:solidFill>
                  <a:schemeClr val="bg1"/>
                </a:solidFill>
                <a:effectLst/>
                <a:latin typeface="Times New Roman" panose="02020603050405020304" pitchFamily="18" charset="0"/>
                <a:cs typeface="Times New Roman" panose="02020603050405020304" pitchFamily="18" charset="0"/>
              </a:rPr>
              <a:t>iew</a:t>
            </a:r>
            <a:r>
              <a:rPr lang="en-US" sz="1200" b="1" dirty="0">
                <a:solidFill>
                  <a:schemeClr val="bg1"/>
                </a:solidFill>
                <a:effectLst/>
                <a:latin typeface="Times New Roman" panose="02020603050405020304" pitchFamily="18" charset="0"/>
                <a:cs typeface="Times New Roman" panose="02020603050405020304" pitchFamily="18" charset="0"/>
              </a:rPr>
              <a:t> of </a:t>
            </a:r>
            <a:r>
              <a:rPr lang="tr-TR" sz="1200" b="1" dirty="0">
                <a:solidFill>
                  <a:schemeClr val="bg1"/>
                </a:solidFill>
                <a:effectLst/>
                <a:latin typeface="Times New Roman" panose="02020603050405020304" pitchFamily="18" charset="0"/>
                <a:cs typeface="Times New Roman" panose="02020603050405020304" pitchFamily="18" charset="0"/>
              </a:rPr>
              <a:t>axi4_lite_write_address_type</a:t>
            </a:r>
            <a:r>
              <a:rPr lang="en-US" sz="1200" b="1" dirty="0">
                <a:solidFill>
                  <a:schemeClr val="bg1"/>
                </a:solidFill>
                <a:effectLst/>
                <a:latin typeface="Times New Roman" panose="02020603050405020304" pitchFamily="18" charset="0"/>
                <a:cs typeface="Times New Roman" panose="02020603050405020304" pitchFamily="18" charset="0"/>
              </a:rPr>
              <a:t> is</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aw_a</a:t>
            </a:r>
            <a:r>
              <a:rPr lang="tr-TR" sz="1200" b="1" dirty="0" err="1">
                <a:solidFill>
                  <a:schemeClr val="bg1"/>
                </a:solidFill>
                <a:effectLst/>
                <a:latin typeface="Times New Roman" panose="02020603050405020304" pitchFamily="18" charset="0"/>
                <a:cs typeface="Times New Roman" panose="02020603050405020304" pitchFamily="18" charset="0"/>
              </a:rPr>
              <a:t>ddr</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aw_p</a:t>
            </a:r>
            <a:r>
              <a:rPr lang="tr-TR" sz="1200" b="1" dirty="0" err="1">
                <a:solidFill>
                  <a:schemeClr val="bg1"/>
                </a:solidFill>
                <a:effectLst/>
                <a:latin typeface="Times New Roman" panose="02020603050405020304" pitchFamily="18" charset="0"/>
                <a:cs typeface="Times New Roman" panose="02020603050405020304" pitchFamily="18" charset="0"/>
              </a:rPr>
              <a:t>rot</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aw_v</a:t>
            </a:r>
            <a:r>
              <a:rPr lang="tr-TR" sz="1200" b="1" dirty="0" err="1">
                <a:solidFill>
                  <a:schemeClr val="bg1"/>
                </a:solidFill>
                <a:effectLst/>
                <a:latin typeface="Times New Roman" panose="02020603050405020304" pitchFamily="18" charset="0"/>
                <a:cs typeface="Times New Roman" panose="02020603050405020304" pitchFamily="18" charset="0"/>
              </a:rPr>
              <a:t>alid</a:t>
            </a:r>
            <a:r>
              <a:rPr lang="en-US" sz="1200" b="1" dirty="0">
                <a:solidFill>
                  <a:schemeClr val="bg1"/>
                </a:solidFill>
                <a:effectLst/>
                <a:latin typeface="Times New Roman" panose="02020603050405020304" pitchFamily="18" charset="0"/>
                <a:cs typeface="Times New Roman" panose="02020603050405020304" pitchFamily="18" charset="0"/>
              </a:rPr>
              <a:t>    : out ;</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aw_r</a:t>
            </a:r>
            <a:r>
              <a:rPr lang="tr-TR" sz="1200" b="1" dirty="0" err="1">
                <a:solidFill>
                  <a:schemeClr val="bg1"/>
                </a:solidFill>
                <a:effectLst/>
                <a:latin typeface="Times New Roman" panose="02020603050405020304" pitchFamily="18" charset="0"/>
                <a:cs typeface="Times New Roman" panose="02020603050405020304" pitchFamily="18" charset="0"/>
              </a:rPr>
              <a:t>eady</a:t>
            </a:r>
            <a:r>
              <a:rPr lang="en-US" sz="1200" b="1" dirty="0">
                <a:solidFill>
                  <a:schemeClr val="bg1"/>
                </a:solidFill>
                <a:effectLst/>
                <a:latin typeface="Times New Roman" panose="02020603050405020304" pitchFamily="18" charset="0"/>
                <a:cs typeface="Times New Roman" panose="02020603050405020304" pitchFamily="18" charset="0"/>
              </a:rPr>
              <a:t>    : in ;</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end view </a:t>
            </a:r>
            <a:r>
              <a:rPr lang="tr-TR" sz="1200" b="1" dirty="0">
                <a:solidFill>
                  <a:schemeClr val="bg1"/>
                </a:solidFill>
                <a:effectLst/>
                <a:latin typeface="Times New Roman" panose="02020603050405020304" pitchFamily="18" charset="0"/>
                <a:cs typeface="Times New Roman" panose="02020603050405020304" pitchFamily="18" charset="0"/>
              </a:rPr>
              <a:t>a</a:t>
            </a:r>
            <a:r>
              <a:rPr lang="en-US" sz="1200" b="1" dirty="0">
                <a:solidFill>
                  <a:schemeClr val="bg1"/>
                </a:solidFill>
                <a:effectLst/>
                <a:latin typeface="Times New Roman" panose="02020603050405020304" pitchFamily="18" charset="0"/>
                <a:cs typeface="Times New Roman" panose="02020603050405020304" pitchFamily="18" charset="0"/>
              </a:rPr>
              <a:t>xi4</a:t>
            </a:r>
            <a:r>
              <a:rPr lang="tr-TR" sz="1200" b="1" dirty="0">
                <a:solidFill>
                  <a:schemeClr val="bg1"/>
                </a:solidFill>
                <a:effectLst/>
                <a:latin typeface="Times New Roman" panose="02020603050405020304" pitchFamily="18" charset="0"/>
                <a:cs typeface="Times New Roman" panose="02020603050405020304" pitchFamily="18" charset="0"/>
              </a:rPr>
              <a:t>_l</a:t>
            </a:r>
            <a:r>
              <a:rPr lang="en-US" sz="1200" b="1" dirty="0" err="1">
                <a:solidFill>
                  <a:schemeClr val="bg1"/>
                </a:solidFill>
                <a:effectLst/>
                <a:latin typeface="Times New Roman" panose="02020603050405020304" pitchFamily="18" charset="0"/>
                <a:cs typeface="Times New Roman" panose="02020603050405020304" pitchFamily="18" charset="0"/>
              </a:rPr>
              <a:t>ite</a:t>
            </a:r>
            <a:r>
              <a:rPr lang="tr-TR" sz="1200" b="1" dirty="0">
                <a:solidFill>
                  <a:schemeClr val="bg1"/>
                </a:solidFill>
                <a:effectLst/>
                <a:latin typeface="Times New Roman" panose="02020603050405020304" pitchFamily="18" charset="0"/>
                <a:cs typeface="Times New Roman" panose="02020603050405020304" pitchFamily="18" charset="0"/>
              </a:rPr>
              <a:t>_w</a:t>
            </a:r>
            <a:r>
              <a:rPr lang="en-US" sz="1200" b="1" dirty="0">
                <a:solidFill>
                  <a:schemeClr val="bg1"/>
                </a:solidFill>
                <a:effectLst/>
                <a:latin typeface="Times New Roman" panose="02020603050405020304" pitchFamily="18" charset="0"/>
                <a:cs typeface="Times New Roman" panose="02020603050405020304" pitchFamily="18" charset="0"/>
              </a:rPr>
              <a:t>rite</a:t>
            </a:r>
            <a:r>
              <a:rPr lang="tr-TR" sz="1200" b="1" dirty="0">
                <a:solidFill>
                  <a:schemeClr val="bg1"/>
                </a:solidFill>
                <a:effectLst/>
                <a:latin typeface="Times New Roman" panose="02020603050405020304" pitchFamily="18" charset="0"/>
                <a:cs typeface="Times New Roman" panose="02020603050405020304" pitchFamily="18" charset="0"/>
              </a:rPr>
              <a:t>_a</a:t>
            </a:r>
            <a:r>
              <a:rPr lang="en-US" sz="1200" b="1" dirty="0" err="1">
                <a:solidFill>
                  <a:schemeClr val="bg1"/>
                </a:solidFill>
                <a:effectLst/>
                <a:latin typeface="Times New Roman" panose="02020603050405020304" pitchFamily="18" charset="0"/>
                <a:cs typeface="Times New Roman" panose="02020603050405020304" pitchFamily="18" charset="0"/>
              </a:rPr>
              <a:t>ddress</a:t>
            </a:r>
            <a:r>
              <a:rPr lang="tr-TR" sz="1200" b="1" dirty="0">
                <a:solidFill>
                  <a:schemeClr val="bg1"/>
                </a:solidFill>
                <a:effectLst/>
                <a:latin typeface="Times New Roman" panose="02020603050405020304" pitchFamily="18" charset="0"/>
                <a:cs typeface="Times New Roman" panose="02020603050405020304" pitchFamily="18" charset="0"/>
              </a:rPr>
              <a:t>_m</a:t>
            </a:r>
            <a:r>
              <a:rPr lang="en-US" sz="1200" b="1" dirty="0">
                <a:solidFill>
                  <a:schemeClr val="bg1"/>
                </a:solidFill>
                <a:effectLst/>
                <a:latin typeface="Times New Roman" panose="02020603050405020304" pitchFamily="18" charset="0"/>
                <a:cs typeface="Times New Roman" panose="02020603050405020304" pitchFamily="18" charset="0"/>
              </a:rPr>
              <a:t>aster</a:t>
            </a:r>
            <a:r>
              <a:rPr lang="tr-TR" sz="1200" b="1" dirty="0">
                <a:solidFill>
                  <a:schemeClr val="bg1"/>
                </a:solidFill>
                <a:effectLst/>
                <a:latin typeface="Times New Roman" panose="02020603050405020304" pitchFamily="18" charset="0"/>
                <a:cs typeface="Times New Roman" panose="02020603050405020304" pitchFamily="18" charset="0"/>
              </a:rPr>
              <a:t>_v</a:t>
            </a:r>
            <a:r>
              <a:rPr lang="en-US" sz="1200" b="1" dirty="0" err="1">
                <a:solidFill>
                  <a:schemeClr val="bg1"/>
                </a:solidFill>
                <a:effectLst/>
                <a:latin typeface="Times New Roman" panose="02020603050405020304" pitchFamily="18" charset="0"/>
                <a:cs typeface="Times New Roman" panose="02020603050405020304" pitchFamily="18" charset="0"/>
              </a:rPr>
              <a:t>iew</a:t>
            </a:r>
            <a:r>
              <a:rPr lang="en-US" sz="1200" b="1" dirty="0">
                <a:solidFill>
                  <a:schemeClr val="bg1"/>
                </a:solidFill>
                <a:effectLst/>
                <a:latin typeface="Times New Roman" panose="02020603050405020304" pitchFamily="18" charset="0"/>
                <a:cs typeface="Times New Roman" panose="02020603050405020304" pitchFamily="18" charset="0"/>
              </a:rPr>
              <a:t> of ; </a:t>
            </a:r>
            <a:endParaRPr lang="tr-TR" sz="1200" b="1" dirty="0">
              <a:solidFill>
                <a:schemeClr val="bg1"/>
              </a:solidFill>
              <a:effectLst/>
              <a:latin typeface="Times New Roman" panose="02020603050405020304" pitchFamily="18" charset="0"/>
              <a:cs typeface="Times New Roman" panose="02020603050405020304" pitchFamily="18" charset="0"/>
            </a:endParaRPr>
          </a:p>
          <a:p>
            <a:endParaRPr lang="tr-TR"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 a view declaration for the mode replacement</a:t>
            </a:r>
          </a:p>
          <a:p>
            <a:endParaRPr lang="en-US" sz="1200" b="1" dirty="0">
              <a:solidFill>
                <a:srgbClr val="DADADA"/>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7441320" y="906516"/>
            <a:ext cx="4605367" cy="1200329"/>
          </a:xfrm>
          <a:prstGeom prst="rect">
            <a:avLst/>
          </a:prstGeom>
          <a:noFill/>
        </p:spPr>
        <p:txBody>
          <a:bodyPr wrap="square">
            <a:spAutoFit/>
          </a:bodyPr>
          <a:lstStyle/>
          <a:p>
            <a:r>
              <a:rPr lang="tr-TR" sz="1200" b="1" dirty="0">
                <a:solidFill>
                  <a:schemeClr val="bg1"/>
                </a:solidFill>
                <a:effectLst/>
                <a:latin typeface="Times New Roman" panose="02020603050405020304" pitchFamily="18" charset="0"/>
                <a:cs typeface="Times New Roman" panose="02020603050405020304" pitchFamily="18" charset="0"/>
              </a:rPr>
              <a:t>axi_master1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xi4_lite_master_view ;</a:t>
            </a:r>
          </a:p>
          <a:p>
            <a:r>
              <a:rPr lang="tr-TR" sz="1200" b="1" dirty="0">
                <a:solidFill>
                  <a:schemeClr val="bg1"/>
                </a:solidFill>
                <a:effectLst/>
                <a:latin typeface="Times New Roman" panose="02020603050405020304" pitchFamily="18" charset="0"/>
                <a:cs typeface="Times New Roman" panose="02020603050405020304" pitchFamily="18" charset="0"/>
              </a:rPr>
              <a:t>axi_master2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axi4_lite_master_view of </a:t>
            </a:r>
            <a:r>
              <a:rPr lang="tr-TR" sz="1200" b="1" dirty="0">
                <a:solidFill>
                  <a:schemeClr val="bg1"/>
                </a:solidFill>
                <a:latin typeface="Times New Roman" panose="02020603050405020304" pitchFamily="18" charset="0"/>
                <a:cs typeface="Times New Roman" panose="02020603050405020304" pitchFamily="18" charset="0"/>
              </a:rPr>
              <a:t>ax</a:t>
            </a:r>
            <a:r>
              <a:rPr lang="tr-TR" sz="1200" b="1" dirty="0">
                <a:solidFill>
                  <a:schemeClr val="bg1"/>
                </a:solidFill>
                <a:effectLst/>
                <a:latin typeface="Times New Roman" panose="02020603050405020304" pitchFamily="18" charset="0"/>
                <a:cs typeface="Times New Roman" panose="02020603050405020304" pitchFamily="18" charset="0"/>
              </a:rPr>
              <a:t>i4_lite_type ;</a:t>
            </a:r>
          </a:p>
          <a:p>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xi_responder1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xi4_lite_responder_view ;</a:t>
            </a:r>
          </a:p>
          <a:p>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xi_responder2  : </a:t>
            </a:r>
            <a:r>
              <a:rPr lang="tr-TR" sz="1200" b="1" dirty="0" err="1">
                <a:solidFill>
                  <a:schemeClr val="bg1"/>
                </a:solidFill>
                <a:effectLst/>
                <a:latin typeface="Times New Roman" panose="02020603050405020304" pitchFamily="18" charset="0"/>
                <a:cs typeface="Times New Roman" panose="02020603050405020304" pitchFamily="18" charset="0"/>
              </a:rPr>
              <a:t>view</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xi4_lite_responder_view ; </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the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interface</a:t>
            </a:r>
            <a:r>
              <a:rPr lang="tr-TR" sz="1200" b="1" dirty="0">
                <a:solidFill>
                  <a:schemeClr val="bg1"/>
                </a:solidFill>
                <a:effectLst/>
                <a:latin typeface="Times New Roman" panose="02020603050405020304" pitchFamily="18" charset="0"/>
                <a:cs typeface="Times New Roman" panose="02020603050405020304" pitchFamily="18" charset="0"/>
              </a:rPr>
              <a:t> in an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declaration</a:t>
            </a:r>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12" name="İçerik Yer Tutucusu 2">
            <a:extLst>
              <a:ext uri="{FF2B5EF4-FFF2-40B4-BE49-F238E27FC236}">
                <a16:creationId xmlns:a16="http://schemas.microsoft.com/office/drawing/2014/main" id="{DD2C3622-72F4-4E22-A453-B9AF885639C2}"/>
              </a:ext>
            </a:extLst>
          </p:cNvPr>
          <p:cNvSpPr txBox="1">
            <a:spLocks/>
          </p:cNvSpPr>
          <p:nvPr/>
        </p:nvSpPr>
        <p:spPr>
          <a:xfrm>
            <a:off x="456250" y="3238280"/>
            <a:ext cx="3247697" cy="252248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library IEEE;</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use IEEE.STD_LOGIC_1164.ALL;</a:t>
            </a:r>
          </a:p>
          <a:p>
            <a:pPr marL="0" indent="0">
              <a:buNone/>
            </a:pPr>
            <a:br>
              <a:rPr lang="en-US" sz="1000" b="1" dirty="0">
                <a:solidFill>
                  <a:schemeClr val="bg1"/>
                </a:solidFill>
                <a:effectLst/>
                <a:latin typeface="Times New Roman" panose="02020603050405020304" pitchFamily="18" charset="0"/>
                <a:cs typeface="Times New Roman" panose="02020603050405020304" pitchFamily="18" charset="0"/>
              </a:rPr>
            </a:br>
            <a:r>
              <a:rPr lang="en-US" sz="1000" b="1" dirty="0">
                <a:solidFill>
                  <a:schemeClr val="bg1"/>
                </a:solidFill>
                <a:effectLst/>
                <a:latin typeface="Times New Roman" panose="02020603050405020304" pitchFamily="18" charset="0"/>
                <a:cs typeface="Times New Roman" panose="02020603050405020304" pitchFamily="18" charset="0"/>
              </a:rPr>
              <a:t>entity </a:t>
            </a:r>
            <a:r>
              <a:rPr lang="tr-TR" sz="1000" b="1" dirty="0">
                <a:solidFill>
                  <a:schemeClr val="bg1"/>
                </a:solidFill>
                <a:latin typeface="Times New Roman" panose="02020603050405020304" pitchFamily="18" charset="0"/>
                <a:cs typeface="Times New Roman" panose="02020603050405020304" pitchFamily="18" charset="0"/>
              </a:rPr>
              <a:t>t</a:t>
            </a:r>
            <a:r>
              <a:rPr lang="en-US" sz="1000" b="1" dirty="0" err="1">
                <a:solidFill>
                  <a:schemeClr val="bg1"/>
                </a:solidFill>
                <a:effectLst/>
                <a:latin typeface="Times New Roman" panose="02020603050405020304" pitchFamily="18" charset="0"/>
                <a:cs typeface="Times New Roman" panose="02020603050405020304" pitchFamily="18" charset="0"/>
              </a:rPr>
              <a:t>iming</a:t>
            </a:r>
            <a:r>
              <a:rPr lang="tr-TR" sz="1000" b="1" dirty="0">
                <a:solidFill>
                  <a:schemeClr val="bg1"/>
                </a:solidFill>
                <a:effectLst/>
                <a:latin typeface="Times New Roman" panose="02020603050405020304" pitchFamily="18" charset="0"/>
                <a:cs typeface="Times New Roman" panose="02020603050405020304" pitchFamily="18" charset="0"/>
              </a:rPr>
              <a:t>_e</a:t>
            </a:r>
            <a:r>
              <a:rPr lang="en-US" sz="1000" b="1" dirty="0" err="1">
                <a:solidFill>
                  <a:schemeClr val="bg1"/>
                </a:solidFill>
                <a:effectLst/>
                <a:latin typeface="Times New Roman" panose="02020603050405020304" pitchFamily="18" charset="0"/>
                <a:cs typeface="Times New Roman" panose="02020603050405020304" pitchFamily="18" charset="0"/>
              </a:rPr>
              <a:t>xample</a:t>
            </a:r>
            <a:r>
              <a:rPr lang="en-US" sz="10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tr-TR" sz="1000" b="1" dirty="0">
                <a:solidFill>
                  <a:schemeClr val="bg1"/>
                </a:solidFill>
                <a:effectLst/>
                <a:latin typeface="Times New Roman" panose="02020603050405020304" pitchFamily="18" charset="0"/>
                <a:cs typeface="Times New Roman" panose="02020603050405020304" pitchFamily="18" charset="0"/>
              </a:rPr>
              <a:t>p</a:t>
            </a:r>
            <a:r>
              <a:rPr lang="en-US" sz="1000" b="1" dirty="0">
                <a:solidFill>
                  <a:schemeClr val="bg1"/>
                </a:solidFill>
                <a:effectLst/>
                <a:latin typeface="Times New Roman" panose="02020603050405020304" pitchFamily="18" charset="0"/>
                <a:cs typeface="Times New Roman" panose="02020603050405020304" pitchFamily="18" charset="0"/>
              </a:rPr>
              <a:t>ort (</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clk</a:t>
            </a:r>
            <a:r>
              <a:rPr lang="en-US" sz="1000" b="1" dirty="0">
                <a:solidFill>
                  <a:schemeClr val="bg1"/>
                </a:solidFill>
                <a:effectLst/>
                <a:latin typeface="Times New Roman" panose="02020603050405020304" pitchFamily="18" charset="0"/>
                <a:cs typeface="Times New Roman" panose="02020603050405020304" pitchFamily="18" charset="0"/>
              </a:rPr>
              <a: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reset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signal_in</a:t>
            </a:r>
            <a:r>
              <a:rPr lang="en-US" sz="1000" b="1" dirty="0">
                <a:solidFill>
                  <a:schemeClr val="bg1"/>
                </a:solidFill>
                <a:effectLst/>
                <a:latin typeface="Times New Roman" panose="02020603050405020304" pitchFamily="18" charset="0"/>
                <a:cs typeface="Times New Roman" panose="02020603050405020304" pitchFamily="18" charset="0"/>
              </a:rPr>
              <a:t> : in </a:t>
            </a:r>
            <a:r>
              <a:rPr lang="en-US" sz="1000" b="1" dirty="0" err="1">
                <a:solidFill>
                  <a:schemeClr val="bg1"/>
                </a:solidFill>
                <a:effectLst/>
                <a:latin typeface="Times New Roman" panose="02020603050405020304" pitchFamily="18" charset="0"/>
                <a:cs typeface="Times New Roman" panose="02020603050405020304" pitchFamily="18" charset="0"/>
              </a:rPr>
              <a:t>std_logic</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r>
              <a:rPr lang="en-US" sz="1000" b="1" dirty="0" err="1">
                <a:solidFill>
                  <a:schemeClr val="bg1"/>
                </a:solidFill>
                <a:effectLst/>
                <a:latin typeface="Times New Roman" panose="02020603050405020304" pitchFamily="18" charset="0"/>
                <a:cs typeface="Times New Roman" panose="02020603050405020304" pitchFamily="18" charset="0"/>
              </a:rPr>
              <a:t>signal_out</a:t>
            </a:r>
            <a:r>
              <a:rPr lang="en-US" sz="1000" b="1" dirty="0">
                <a:solidFill>
                  <a:schemeClr val="bg1"/>
                </a:solidFill>
                <a:effectLst/>
                <a:latin typeface="Times New Roman" panose="02020603050405020304" pitchFamily="18" charset="0"/>
                <a:cs typeface="Times New Roman" panose="02020603050405020304" pitchFamily="18" charset="0"/>
              </a:rPr>
              <a:t> : out </a:t>
            </a:r>
            <a:r>
              <a:rPr lang="en-US" sz="1000" b="1" dirty="0" err="1">
                <a:solidFill>
                  <a:schemeClr val="bg1"/>
                </a:solidFill>
                <a:effectLst/>
                <a:latin typeface="Times New Roman" panose="02020603050405020304" pitchFamily="18" charset="0"/>
                <a:cs typeface="Times New Roman" panose="02020603050405020304" pitchFamily="18" charset="0"/>
              </a:rPr>
              <a:t>std_logic</a:t>
            </a:r>
            <a:endParaRPr lang="en-US" sz="1000" b="1"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end </a:t>
            </a:r>
            <a:r>
              <a:rPr lang="tr-TR" sz="1000" b="1" dirty="0">
                <a:solidFill>
                  <a:schemeClr val="bg1"/>
                </a:solidFill>
                <a:latin typeface="Times New Roman" panose="02020603050405020304" pitchFamily="18" charset="0"/>
                <a:cs typeface="Times New Roman" panose="02020603050405020304" pitchFamily="18" charset="0"/>
              </a:rPr>
              <a:t>t</a:t>
            </a:r>
            <a:r>
              <a:rPr lang="en-US" sz="1000" b="1" dirty="0" err="1">
                <a:solidFill>
                  <a:schemeClr val="bg1"/>
                </a:solidFill>
                <a:effectLst/>
                <a:latin typeface="Times New Roman" panose="02020603050405020304" pitchFamily="18" charset="0"/>
                <a:cs typeface="Times New Roman" panose="02020603050405020304" pitchFamily="18" charset="0"/>
              </a:rPr>
              <a:t>iming</a:t>
            </a:r>
            <a:r>
              <a:rPr lang="tr-TR" sz="1000" b="1" dirty="0">
                <a:solidFill>
                  <a:schemeClr val="bg1"/>
                </a:solidFill>
                <a:effectLst/>
                <a:latin typeface="Times New Roman" panose="02020603050405020304" pitchFamily="18" charset="0"/>
                <a:cs typeface="Times New Roman" panose="02020603050405020304" pitchFamily="18" charset="0"/>
              </a:rPr>
              <a:t>_e</a:t>
            </a:r>
            <a:r>
              <a:rPr lang="en-US" sz="1000" b="1" dirty="0" err="1">
                <a:solidFill>
                  <a:schemeClr val="bg1"/>
                </a:solidFill>
                <a:effectLst/>
                <a:latin typeface="Times New Roman" panose="02020603050405020304" pitchFamily="18" charset="0"/>
                <a:cs typeface="Times New Roman" panose="02020603050405020304" pitchFamily="18" charset="0"/>
              </a:rPr>
              <a:t>xample</a:t>
            </a:r>
            <a:r>
              <a:rPr lang="en-US" sz="1000" b="1" dirty="0">
                <a:solidFill>
                  <a:schemeClr val="bg1"/>
                </a:solidFill>
                <a:effectLst/>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br>
              <a:rPr lang="tr-TR" sz="1000" b="1" dirty="0">
                <a:solidFill>
                  <a:schemeClr val="bg1"/>
                </a:solidFill>
                <a:latin typeface="Times New Roman" panose="02020603050405020304" pitchFamily="18" charset="0"/>
                <a:cs typeface="Times New Roman" panose="02020603050405020304" pitchFamily="18" charset="0"/>
              </a:rPr>
            </a:br>
            <a:endParaRPr lang="tr-TR" sz="1000" b="1" dirty="0">
              <a:solidFill>
                <a:schemeClr val="bg1"/>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tr-TR" sz="1000" b="1" dirty="0">
              <a:solidFill>
                <a:schemeClr val="bg1"/>
              </a:solidFill>
              <a:latin typeface="Times New Roman" panose="02020603050405020304" pitchFamily="18" charset="0"/>
              <a:cs typeface="Times New Roman" panose="02020603050405020304" pitchFamily="18" charset="0"/>
            </a:endParaRPr>
          </a:p>
        </p:txBody>
      </p:sp>
      <p:sp>
        <p:nvSpPr>
          <p:cNvPr id="13" name="İçerik Yer Tutucusu 2">
            <a:extLst>
              <a:ext uri="{FF2B5EF4-FFF2-40B4-BE49-F238E27FC236}">
                <a16:creationId xmlns:a16="http://schemas.microsoft.com/office/drawing/2014/main" id="{8C37EDED-6A23-4B86-8804-45061B1D9FA7}"/>
              </a:ext>
            </a:extLst>
          </p:cNvPr>
          <p:cNvSpPr txBox="1">
            <a:spLocks/>
          </p:cNvSpPr>
          <p:nvPr/>
        </p:nvSpPr>
        <p:spPr>
          <a:xfrm>
            <a:off x="3586267" y="3238280"/>
            <a:ext cx="3672248" cy="347197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tr-TR" sz="1200" b="1" dirty="0">
                <a:solidFill>
                  <a:schemeClr val="bg1"/>
                </a:solidFill>
                <a:effectLst/>
                <a:latin typeface="Times New Roman" panose="02020603050405020304" pitchFamily="18" charset="0"/>
                <a:cs typeface="Times New Roman" panose="02020603050405020304" pitchFamily="18" charset="0"/>
              </a:rPr>
              <a:t>b</a:t>
            </a:r>
            <a:r>
              <a:rPr lang="en-US" sz="1200" b="1" dirty="0" err="1">
                <a:solidFill>
                  <a:schemeClr val="bg1"/>
                </a:solidFill>
                <a:effectLst/>
                <a:latin typeface="Times New Roman" panose="02020603050405020304" pitchFamily="18" charset="0"/>
                <a:cs typeface="Times New Roman" panose="02020603050405020304" pitchFamily="18" charset="0"/>
              </a:rPr>
              <a:t>ehavioral</a:t>
            </a:r>
            <a:r>
              <a:rPr lang="en-US" sz="1200" b="1" dirty="0">
                <a:solidFill>
                  <a:schemeClr val="bg1"/>
                </a:solidFill>
                <a:effectLst/>
                <a:latin typeface="Times New Roman" panose="02020603050405020304" pitchFamily="18" charset="0"/>
                <a:cs typeface="Times New Roman" panose="02020603050405020304" pitchFamily="18" charset="0"/>
              </a:rPr>
              <a:t> of </a:t>
            </a:r>
            <a:r>
              <a:rPr lang="tr-TR" sz="1200" b="1" dirty="0">
                <a:solidFill>
                  <a:schemeClr val="bg1"/>
                </a:solidFill>
                <a:effectLst/>
                <a:latin typeface="Times New Roman" panose="02020603050405020304" pitchFamily="18" charset="0"/>
                <a:cs typeface="Times New Roman" panose="02020603050405020304" pitchFamily="18" charset="0"/>
              </a:rPr>
              <a:t>t</a:t>
            </a:r>
            <a:r>
              <a:rPr lang="en-US" sz="1200" b="1" dirty="0" err="1">
                <a:solidFill>
                  <a:schemeClr val="bg1"/>
                </a:solidFill>
                <a:effectLst/>
                <a:latin typeface="Times New Roman" panose="02020603050405020304" pitchFamily="18" charset="0"/>
                <a:cs typeface="Times New Roman" panose="02020603050405020304" pitchFamily="18" charset="0"/>
              </a:rPr>
              <a:t>iming</a:t>
            </a:r>
            <a:r>
              <a:rPr lang="tr-TR" sz="1200" b="1" dirty="0">
                <a:solidFill>
                  <a:schemeClr val="bg1"/>
                </a:solidFill>
                <a:effectLst/>
                <a:latin typeface="Times New Roman" panose="02020603050405020304" pitchFamily="18" charset="0"/>
                <a:cs typeface="Times New Roman" panose="02020603050405020304" pitchFamily="18" charset="0"/>
              </a:rPr>
              <a:t>_e</a:t>
            </a:r>
            <a:r>
              <a:rPr lang="en-US" sz="1200" b="1" dirty="0" err="1">
                <a:solidFill>
                  <a:schemeClr val="bg1"/>
                </a:solidFill>
                <a:effectLst/>
                <a:latin typeface="Times New Roman" panose="02020603050405020304" pitchFamily="18" charset="0"/>
                <a:cs typeface="Times New Roman" panose="02020603050405020304" pitchFamily="18" charset="0"/>
              </a:rPr>
              <a:t>xample</a:t>
            </a:r>
            <a:r>
              <a:rPr lang="en-US" sz="1200" b="1" dirty="0">
                <a:solidFill>
                  <a:schemeClr val="bg1"/>
                </a:solidFill>
                <a:effectLst/>
                <a:latin typeface="Times New Roman" panose="02020603050405020304" pitchFamily="18" charset="0"/>
                <a:cs typeface="Times New Roman" panose="02020603050405020304" pitchFamily="18" charset="0"/>
              </a:rPr>
              <a:t> is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 Constant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constant </a:t>
            </a:r>
            <a:r>
              <a:rPr lang="en-US" sz="1200" b="1" dirty="0" err="1">
                <a:solidFill>
                  <a:schemeClr val="bg1"/>
                </a:solidFill>
                <a:effectLst/>
                <a:latin typeface="Times New Roman" panose="02020603050405020304" pitchFamily="18" charset="0"/>
                <a:cs typeface="Times New Roman" panose="02020603050405020304" pitchFamily="18" charset="0"/>
              </a:rPr>
              <a:t>tc</a:t>
            </a:r>
            <a:r>
              <a:rPr lang="en-US" sz="1200" b="1" dirty="0">
                <a:solidFill>
                  <a:schemeClr val="bg1"/>
                </a:solidFill>
                <a:effectLst/>
                <a:latin typeface="Times New Roman" panose="02020603050405020304" pitchFamily="18" charset="0"/>
                <a:cs typeface="Times New Roman" panose="02020603050405020304" pitchFamily="18" charset="0"/>
              </a:rPr>
              <a:t> : time := 2.5 ns;</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a:solidFill>
                  <a:srgbClr val="FFFF00"/>
                </a:solidFill>
                <a:effectLst/>
                <a:latin typeface="Times New Roman" panose="02020603050405020304" pitchFamily="18" charset="0"/>
                <a:cs typeface="Times New Roman" panose="02020603050405020304" pitchFamily="18" charset="0"/>
              </a:rPr>
              <a:t> </a:t>
            </a:r>
            <a:r>
              <a:rPr lang="en-US" sz="1200" b="1" dirty="0">
                <a:solidFill>
                  <a:schemeClr val="bg1"/>
                </a:solidFill>
                <a:effectLst/>
                <a:latin typeface="Times New Roman" panose="02020603050405020304" pitchFamily="18" charset="0"/>
                <a:cs typeface="Times New Roman" panose="02020603050405020304" pitchFamily="18" charset="0"/>
              </a:rPr>
              <a:t>-- Alias declaration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alias delay : time is </a:t>
            </a:r>
            <a:r>
              <a:rPr lang="en-US" sz="1200" b="1" dirty="0" err="1">
                <a:solidFill>
                  <a:schemeClr val="bg1"/>
                </a:solidFill>
                <a:effectLst/>
                <a:latin typeface="Times New Roman" panose="02020603050405020304" pitchFamily="18" charset="0"/>
                <a:cs typeface="Times New Roman" panose="02020603050405020304" pitchFamily="18" charset="0"/>
              </a:rPr>
              <a:t>tc</a:t>
            </a:r>
            <a:r>
              <a:rPr lang="en-US" sz="12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begin</a:t>
            </a:r>
          </a:p>
          <a:p>
            <a:pPr marL="0" indent="0">
              <a:buNone/>
            </a:pPr>
            <a:r>
              <a:rPr lang="en-US" sz="1200" b="1" dirty="0">
                <a:solidFill>
                  <a:schemeClr val="bg1"/>
                </a:solidFill>
                <a:effectLst/>
                <a:latin typeface="Times New Roman" panose="02020603050405020304" pitchFamily="18" charset="0"/>
                <a:cs typeface="Times New Roman" panose="02020603050405020304" pitchFamily="18" charset="0"/>
              </a:rPr>
              <a:t>    process(</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reset)</a:t>
            </a:r>
          </a:p>
          <a:p>
            <a:pPr marL="0" indent="0">
              <a:buNone/>
            </a:pPr>
            <a:r>
              <a:rPr lang="en-US" sz="1000" b="1" dirty="0">
                <a:solidFill>
                  <a:schemeClr val="bg1"/>
                </a:solidFill>
                <a:effectLst/>
                <a:latin typeface="Times New Roman" panose="02020603050405020304" pitchFamily="18" charset="0"/>
                <a:cs typeface="Times New Roman" panose="02020603050405020304" pitchFamily="18" charset="0"/>
              </a:rPr>
              <a:t>   </a:t>
            </a:r>
            <a:br>
              <a:rPr lang="tr-TR" sz="1000" b="1" dirty="0">
                <a:solidFill>
                  <a:schemeClr val="bg1"/>
                </a:solidFill>
                <a:latin typeface="Times New Roman" panose="02020603050405020304" pitchFamily="18" charset="0"/>
                <a:cs typeface="Times New Roman" panose="02020603050405020304" pitchFamily="18" charset="0"/>
              </a:rPr>
            </a:br>
            <a:endParaRPr lang="tr-TR" sz="1000" b="1" dirty="0">
              <a:solidFill>
                <a:schemeClr val="bg1"/>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tr-TR" sz="1000" b="1" dirty="0">
              <a:solidFill>
                <a:schemeClr val="bg1"/>
              </a:solidFill>
              <a:latin typeface="Times New Roman" panose="02020603050405020304" pitchFamily="18" charset="0"/>
              <a:cs typeface="Times New Roman" panose="02020603050405020304" pitchFamily="18" charset="0"/>
            </a:endParaRPr>
          </a:p>
        </p:txBody>
      </p:sp>
      <p:sp>
        <p:nvSpPr>
          <p:cNvPr id="14" name="Metin kutusu 13">
            <a:extLst>
              <a:ext uri="{FF2B5EF4-FFF2-40B4-BE49-F238E27FC236}">
                <a16:creationId xmlns:a16="http://schemas.microsoft.com/office/drawing/2014/main" id="{B8667397-C834-4973-A770-3D4286D10DBB}"/>
              </a:ext>
            </a:extLst>
          </p:cNvPr>
          <p:cNvSpPr txBox="1"/>
          <p:nvPr/>
        </p:nvSpPr>
        <p:spPr>
          <a:xfrm>
            <a:off x="7551683" y="3254593"/>
            <a:ext cx="3389586" cy="1569660"/>
          </a:xfrm>
          <a:prstGeom prst="rect">
            <a:avLst/>
          </a:prstGeom>
          <a:noFill/>
        </p:spPr>
        <p:txBody>
          <a:bodyPr wrap="square">
            <a:spAutoFit/>
          </a:bodyPr>
          <a:lstStyle/>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if reset = '1'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signal_out</a:t>
            </a:r>
            <a:r>
              <a:rPr lang="en-US" sz="1200" b="1" dirty="0">
                <a:solidFill>
                  <a:schemeClr val="bg1"/>
                </a:solidFill>
                <a:effectLst/>
                <a:latin typeface="Times New Roman" panose="02020603050405020304" pitchFamily="18" charset="0"/>
                <a:cs typeface="Times New Roman" panose="02020603050405020304" pitchFamily="18" charset="0"/>
              </a:rPr>
              <a:t> &lt;= '0' after delay;</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elsif</a:t>
            </a:r>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rising_edge</a:t>
            </a:r>
            <a:r>
              <a:rPr lang="en-US" sz="1200" b="1" dirty="0">
                <a:solidFill>
                  <a:schemeClr val="bg1"/>
                </a:solidFill>
                <a:effectLst/>
                <a:latin typeface="Times New Roman" panose="02020603050405020304" pitchFamily="18" charset="0"/>
                <a:cs typeface="Times New Roman" panose="02020603050405020304" pitchFamily="18" charset="0"/>
              </a:rPr>
              <a:t>(</a:t>
            </a:r>
            <a:r>
              <a:rPr lang="en-US" sz="1200" b="1" dirty="0" err="1">
                <a:solidFill>
                  <a:schemeClr val="bg1"/>
                </a:solidFill>
                <a:effectLst/>
                <a:latin typeface="Times New Roman" panose="02020603050405020304" pitchFamily="18" charset="0"/>
                <a:cs typeface="Times New Roman" panose="02020603050405020304" pitchFamily="18" charset="0"/>
              </a:rPr>
              <a:t>clk</a:t>
            </a:r>
            <a:r>
              <a:rPr lang="en-US" sz="1200" b="1" dirty="0">
                <a:solidFill>
                  <a:schemeClr val="bg1"/>
                </a:solidFill>
                <a:effectLst/>
                <a:latin typeface="Times New Roman" panose="02020603050405020304" pitchFamily="18" charset="0"/>
                <a:cs typeface="Times New Roman" panose="02020603050405020304" pitchFamily="18" charset="0"/>
              </a:rPr>
              <a:t>) then</a:t>
            </a:r>
          </a:p>
          <a:p>
            <a:r>
              <a:rPr lang="en-US" sz="1200" b="1" dirty="0">
                <a:solidFill>
                  <a:schemeClr val="bg1"/>
                </a:solidFill>
                <a:effectLst/>
                <a:latin typeface="Times New Roman" panose="02020603050405020304" pitchFamily="18" charset="0"/>
                <a:cs typeface="Times New Roman" panose="02020603050405020304" pitchFamily="18" charset="0"/>
              </a:rPr>
              <a:t>            </a:t>
            </a:r>
            <a:r>
              <a:rPr lang="en-US" sz="1200" b="1" dirty="0" err="1">
                <a:solidFill>
                  <a:schemeClr val="bg1"/>
                </a:solidFill>
                <a:effectLst/>
                <a:latin typeface="Times New Roman" panose="02020603050405020304" pitchFamily="18" charset="0"/>
                <a:cs typeface="Times New Roman" panose="02020603050405020304" pitchFamily="18" charset="0"/>
              </a:rPr>
              <a:t>signal_out</a:t>
            </a:r>
            <a:r>
              <a:rPr lang="en-US" sz="1200" b="1" dirty="0">
                <a:solidFill>
                  <a:schemeClr val="bg1"/>
                </a:solidFill>
                <a:effectLst/>
                <a:latin typeface="Times New Roman" panose="02020603050405020304" pitchFamily="18" charset="0"/>
                <a:cs typeface="Times New Roman" panose="02020603050405020304" pitchFamily="18" charset="0"/>
              </a:rPr>
              <a:t> &lt;= </a:t>
            </a:r>
            <a:r>
              <a:rPr lang="en-US" sz="1200" b="1" dirty="0" err="1">
                <a:solidFill>
                  <a:schemeClr val="bg1"/>
                </a:solidFill>
                <a:effectLst/>
                <a:latin typeface="Times New Roman" panose="02020603050405020304" pitchFamily="18" charset="0"/>
                <a:cs typeface="Times New Roman" panose="02020603050405020304" pitchFamily="18" charset="0"/>
              </a:rPr>
              <a:t>signal_in</a:t>
            </a:r>
            <a:r>
              <a:rPr lang="en-US" sz="1200" b="1" dirty="0">
                <a:solidFill>
                  <a:schemeClr val="bg1"/>
                </a:solidFill>
                <a:effectLst/>
                <a:latin typeface="Times New Roman" panose="02020603050405020304" pitchFamily="18" charset="0"/>
                <a:cs typeface="Times New Roman" panose="02020603050405020304" pitchFamily="18" charset="0"/>
              </a:rPr>
              <a:t> after delay;</a:t>
            </a:r>
          </a:p>
          <a:p>
            <a:r>
              <a:rPr lang="en-US" sz="1200" b="1" dirty="0">
                <a:solidFill>
                  <a:schemeClr val="bg1"/>
                </a:solidFill>
                <a:effectLst/>
                <a:latin typeface="Times New Roman" panose="02020603050405020304" pitchFamily="18" charset="0"/>
                <a:cs typeface="Times New Roman" panose="02020603050405020304" pitchFamily="18" charset="0"/>
              </a:rPr>
              <a:t>        end if;</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t>
            </a:r>
            <a:r>
              <a:rPr lang="tr-TR" sz="1200" b="1" dirty="0">
                <a:solidFill>
                  <a:schemeClr val="bg1"/>
                </a:solidFill>
                <a:effectLst/>
                <a:latin typeface="Times New Roman" panose="02020603050405020304" pitchFamily="18" charset="0"/>
                <a:cs typeface="Times New Roman" panose="02020603050405020304" pitchFamily="18" charset="0"/>
              </a:rPr>
              <a:t>b</a:t>
            </a:r>
            <a:r>
              <a:rPr lang="en-US" sz="1200" b="1" dirty="0" err="1">
                <a:solidFill>
                  <a:schemeClr val="bg1"/>
                </a:solidFill>
                <a:effectLst/>
                <a:latin typeface="Times New Roman" panose="02020603050405020304" pitchFamily="18" charset="0"/>
                <a:cs typeface="Times New Roman" panose="02020603050405020304" pitchFamily="18" charset="0"/>
              </a:rPr>
              <a:t>ehavioral</a:t>
            </a:r>
            <a:r>
              <a:rPr lang="en-US" sz="1200" b="1" dirty="0">
                <a:solidFill>
                  <a:schemeClr val="bg1"/>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715517552"/>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Code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Examples</a:t>
            </a:r>
            <a:endParaRPr lang="en-GB" sz="4000" b="1" i="1" dirty="0">
              <a:solidFill>
                <a:schemeClr val="bg1"/>
              </a:solidFill>
              <a:latin typeface="Tw Cen MT (Body)"/>
              <a:cs typeface="Times New Roman" panose="02020603050405020304" pitchFamily="18" charset="0"/>
            </a:endParaRPr>
          </a:p>
        </p:txBody>
      </p:sp>
      <p:sp>
        <p:nvSpPr>
          <p:cNvPr id="6" name="Metin kutusu 5">
            <a:extLst>
              <a:ext uri="{FF2B5EF4-FFF2-40B4-BE49-F238E27FC236}">
                <a16:creationId xmlns:a16="http://schemas.microsoft.com/office/drawing/2014/main" id="{67949C3B-61FF-405E-850A-EFAD9239A054}"/>
              </a:ext>
            </a:extLst>
          </p:cNvPr>
          <p:cNvSpPr txBox="1"/>
          <p:nvPr/>
        </p:nvSpPr>
        <p:spPr>
          <a:xfrm>
            <a:off x="599090" y="875380"/>
            <a:ext cx="3431627" cy="3970318"/>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--Component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(add1, add2: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sum_1: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=&gt; add1</a:t>
            </a:r>
          </a:p>
          <a:p>
            <a:r>
              <a:rPr lang="tr-TR" sz="1200" b="1" dirty="0">
                <a:solidFill>
                  <a:schemeClr val="bg1"/>
                </a:solidFill>
                <a:effectLst/>
                <a:latin typeface="Times New Roman" panose="02020603050405020304" pitchFamily="18" charset="0"/>
                <a:cs typeface="Times New Roman" panose="02020603050405020304" pitchFamily="18" charset="0"/>
              </a:rPr>
              <a:t>            b =&gt; add2,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1642241" y="4619039"/>
            <a:ext cx="4125314" cy="1754326"/>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Group</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tr-TR" sz="1200" b="1" dirty="0" err="1">
                <a:solidFill>
                  <a:schemeClr val="bg1"/>
                </a:solidFill>
                <a:latin typeface="Times New Roman" panose="02020603050405020304" pitchFamily="18" charset="0"/>
                <a:cs typeface="Times New Roman" panose="02020603050405020304" pitchFamily="18" charset="0"/>
              </a:rPr>
              <a:t>rtl</a:t>
            </a:r>
            <a:r>
              <a:rPr lang="en-US" sz="1200" b="1" dirty="0">
                <a:solidFill>
                  <a:schemeClr val="bg1"/>
                </a:solidFill>
                <a:effectLst/>
                <a:latin typeface="Times New Roman" panose="02020603050405020304" pitchFamily="18" charset="0"/>
                <a:cs typeface="Times New Roman" panose="02020603050405020304" pitchFamily="18" charset="0"/>
              </a:rPr>
              <a:t> of Ent is</a:t>
            </a:r>
          </a:p>
          <a:p>
            <a:r>
              <a:rPr lang="en-US" sz="1200" b="1" dirty="0">
                <a:solidFill>
                  <a:schemeClr val="bg1"/>
                </a:solidFill>
                <a:effectLst/>
                <a:latin typeface="Times New Roman" panose="02020603050405020304" pitchFamily="18" charset="0"/>
                <a:cs typeface="Times New Roman" panose="02020603050405020304" pitchFamily="18" charset="0"/>
              </a:rPr>
              <a:t>    group operations is (signal &lt;&gt;);</a:t>
            </a:r>
          </a:p>
          <a:p>
            <a:r>
              <a:rPr lang="en-US" sz="1200" b="1" dirty="0">
                <a:solidFill>
                  <a:schemeClr val="bg1"/>
                </a:solidFill>
                <a:effectLst/>
                <a:latin typeface="Times New Roman" panose="02020603050405020304" pitchFamily="18" charset="0"/>
                <a:cs typeface="Times New Roman" panose="02020603050405020304" pitchFamily="18" charset="0"/>
              </a:rPr>
              <a:t>    group adders: operations (x, y, z);</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a1: x &lt;= a + b;</a:t>
            </a:r>
          </a:p>
          <a:p>
            <a:r>
              <a:rPr lang="en-US" sz="1200" b="1" dirty="0">
                <a:solidFill>
                  <a:schemeClr val="bg1"/>
                </a:solidFill>
                <a:effectLst/>
                <a:latin typeface="Times New Roman" panose="02020603050405020304" pitchFamily="18" charset="0"/>
                <a:cs typeface="Times New Roman" panose="02020603050405020304" pitchFamily="18" charset="0"/>
              </a:rPr>
              <a:t>    a2: y &lt;= c + d;</a:t>
            </a:r>
          </a:p>
          <a:p>
            <a:r>
              <a:rPr lang="en-US" sz="1200" b="1" dirty="0">
                <a:solidFill>
                  <a:schemeClr val="bg1"/>
                </a:solidFill>
                <a:effectLst/>
                <a:latin typeface="Times New Roman" panose="02020603050405020304" pitchFamily="18" charset="0"/>
                <a:cs typeface="Times New Roman" panose="02020603050405020304" pitchFamily="18" charset="0"/>
              </a:rPr>
              <a:t>    a3: z &lt;= e + f;</a:t>
            </a:r>
          </a:p>
          <a:p>
            <a:r>
              <a:rPr lang="en-US" sz="1200" b="1" dirty="0">
                <a:solidFill>
                  <a:schemeClr val="bg1"/>
                </a:solidFill>
                <a:effectLst/>
                <a:latin typeface="Times New Roman" panose="02020603050405020304" pitchFamily="18" charset="0"/>
                <a:cs typeface="Times New Roman" panose="02020603050405020304" pitchFamily="18" charset="0"/>
              </a:rPr>
              <a:t>end architecture </a:t>
            </a:r>
            <a:r>
              <a:rPr lang="tr-TR" sz="1200" b="1" dirty="0" err="1">
                <a:solidFill>
                  <a:schemeClr val="bg1"/>
                </a:solidFill>
                <a:latin typeface="Times New Roman" panose="02020603050405020304" pitchFamily="18" charset="0"/>
                <a:cs typeface="Times New Roman" panose="02020603050405020304" pitchFamily="18" charset="0"/>
              </a:rPr>
              <a:t>rtl</a:t>
            </a:r>
            <a:r>
              <a:rPr lang="en-US" sz="1200" b="1" dirty="0">
                <a:solidFill>
                  <a:schemeClr val="bg1"/>
                </a:solidFill>
                <a:effectLst/>
                <a:latin typeface="Times New Roman" panose="02020603050405020304" pitchFamily="18" charset="0"/>
                <a:cs typeface="Times New Roman" panose="02020603050405020304" pitchFamily="18" charset="0"/>
              </a:rPr>
              <a:t>;</a:t>
            </a: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5767555" y="243512"/>
            <a:ext cx="6148550" cy="6370975"/>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Attribute</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effectLst/>
                <a:latin typeface="Times New Roman" panose="02020603050405020304" pitchFamily="18" charset="0"/>
                <a:cs typeface="Times New Roman" panose="02020603050405020304" pitchFamily="18" charset="0"/>
              </a:rPr>
              <a:t>Declaration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IEEE</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IEEE</a:t>
            </a:r>
            <a:r>
              <a:rPr lang="tr-TR" sz="1200" b="1" dirty="0">
                <a:solidFill>
                  <a:schemeClr val="bg1"/>
                </a:solidFill>
                <a:effectLst/>
                <a:latin typeface="Times New Roman" panose="02020603050405020304" pitchFamily="18" charset="0"/>
                <a:cs typeface="Times New Roman" panose="02020603050405020304" pitchFamily="18" charset="0"/>
              </a:rPr>
              <a:t>.std_logic_1164.all;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m</a:t>
            </a:r>
            <a:r>
              <a:rPr lang="tr-TR" sz="1200" b="1" dirty="0" err="1">
                <a:solidFill>
                  <a:schemeClr val="bg1"/>
                </a:solidFill>
                <a:effectLst/>
                <a:latin typeface="Times New Roman" panose="02020603050405020304" pitchFamily="18" charset="0"/>
                <a:cs typeface="Times New Roman" panose="02020603050405020304" pitchFamily="18" charset="0"/>
              </a:rPr>
              <a:t>y_types</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type</a:t>
            </a:r>
            <a:r>
              <a:rPr lang="tr-TR" sz="1200" b="1" dirty="0">
                <a:solidFill>
                  <a:schemeClr val="bg1"/>
                </a:solidFill>
                <a:effectLst/>
                <a:latin typeface="Times New Roman" panose="02020603050405020304" pitchFamily="18" charset="0"/>
                <a:cs typeface="Times New Roman" panose="02020603050405020304" pitchFamily="18" charset="0"/>
              </a:rPr>
              <a:t> t is (</a:t>
            </a:r>
            <a:r>
              <a:rPr lang="tr-TR" sz="1200" b="1" dirty="0">
                <a:solidFill>
                  <a:schemeClr val="bg1"/>
                </a:solidFill>
                <a:latin typeface="Times New Roman" panose="02020603050405020304" pitchFamily="18" charset="0"/>
                <a:cs typeface="Times New Roman" panose="02020603050405020304" pitchFamily="18" charset="0"/>
              </a:rPr>
              <a:t>a,</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b</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c</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e</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subtype</a:t>
            </a:r>
            <a:r>
              <a:rPr lang="tr-TR" sz="1200" b="1" dirty="0">
                <a:solidFill>
                  <a:schemeClr val="bg1"/>
                </a:solidFill>
                <a:effectLst/>
                <a:latin typeface="Times New Roman" panose="02020603050405020304" pitchFamily="18" charset="0"/>
                <a:cs typeface="Times New Roman" panose="02020603050405020304" pitchFamily="18" charset="0"/>
              </a:rPr>
              <a:t> s is t </a:t>
            </a:r>
            <a:r>
              <a:rPr lang="tr-TR" sz="1200" b="1" dirty="0" err="1">
                <a:solidFill>
                  <a:schemeClr val="bg1"/>
                </a:solidFill>
                <a:effectLst/>
                <a:latin typeface="Times New Roman" panose="02020603050405020304" pitchFamily="18" charset="0"/>
                <a:cs typeface="Times New Roman" panose="02020603050405020304" pitchFamily="18" charset="0"/>
              </a:rPr>
              <a:t>range</a:t>
            </a:r>
            <a:r>
              <a:rPr lang="tr-TR" sz="1200" b="1" dirty="0">
                <a:solidFill>
                  <a:schemeClr val="bg1"/>
                </a:solidFill>
                <a:effectLst/>
                <a:latin typeface="Times New Roman" panose="02020603050405020304" pitchFamily="18" charset="0"/>
                <a:cs typeface="Times New Roman" panose="02020603050405020304" pitchFamily="18" charset="0"/>
              </a:rPr>
              <a:t> d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b;</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package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m</a:t>
            </a:r>
            <a:r>
              <a:rPr lang="tr-TR" sz="1200" b="1" dirty="0" err="1">
                <a:solidFill>
                  <a:schemeClr val="bg1"/>
                </a:solidFill>
                <a:effectLst/>
                <a:latin typeface="Times New Roman" panose="02020603050405020304" pitchFamily="18" charset="0"/>
                <a:cs typeface="Times New Roman" panose="02020603050405020304" pitchFamily="18" charset="0"/>
              </a:rPr>
              <a:t>y_types</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a:t>
            </a:r>
            <a:r>
              <a:rPr lang="tr-TR" sz="1200" b="1" dirty="0" err="1">
                <a:solidFill>
                  <a:schemeClr val="bg1"/>
                </a:solidFill>
                <a:effectLst/>
                <a:latin typeface="Times New Roman" panose="02020603050405020304" pitchFamily="18" charset="0"/>
                <a:cs typeface="Times New Roman" panose="02020603050405020304" pitchFamily="18" charset="0"/>
              </a:rPr>
              <a:t>ttribute_example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input_a</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input_b</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result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a</a:t>
            </a:r>
            <a:r>
              <a:rPr lang="tr-TR" sz="1200" b="1" dirty="0" err="1">
                <a:solidFill>
                  <a:schemeClr val="bg1"/>
                </a:solidFill>
                <a:effectLst/>
                <a:latin typeface="Times New Roman" panose="02020603050405020304" pitchFamily="18" charset="0"/>
                <a:cs typeface="Times New Roman" panose="02020603050405020304" pitchFamily="18" charset="0"/>
              </a:rPr>
              <a:t>ttribute_example</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a:t>
            </a:r>
            <a:r>
              <a:rPr lang="tr-TR" sz="1200" b="1" dirty="0" err="1">
                <a:solidFill>
                  <a:schemeClr val="bg1"/>
                </a:solidFill>
                <a:effectLst/>
                <a:latin typeface="Times New Roman" panose="02020603050405020304" pitchFamily="18" charset="0"/>
                <a:cs typeface="Times New Roman" panose="02020603050405020304" pitchFamily="18" charset="0"/>
              </a:rPr>
              <a:t>ehavioral</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Attribute_Example</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work.my_types.all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signal_b</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(7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(15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my_enum</a:t>
            </a:r>
            <a:r>
              <a:rPr lang="tr-TR" sz="1200" b="1" dirty="0">
                <a:solidFill>
                  <a:schemeClr val="bg1"/>
                </a:solidFill>
                <a:effectLst/>
                <a:latin typeface="Times New Roman" panose="02020603050405020304" pitchFamily="18" charset="0"/>
                <a:cs typeface="Times New Roman" panose="02020603050405020304" pitchFamily="18" charset="0"/>
              </a:rPr>
              <a:t>  : s := d;  </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input_a</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input_b</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signal_a</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signal_b</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product</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product'left</a:t>
            </a:r>
            <a:r>
              <a:rPr lang="tr-TR" sz="1200" b="1" dirty="0">
                <a:solidFill>
                  <a:schemeClr val="bg1"/>
                </a:solidFill>
                <a:effectLst/>
                <a:latin typeface="Times New Roman" panose="02020603050405020304" pitchFamily="18" charset="0"/>
                <a:cs typeface="Times New Roman" panose="02020603050405020304" pitchFamily="18" charset="0"/>
              </a:rPr>
              <a:t>) &lt;= '1';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a:t>
            </a:r>
            <a:r>
              <a:rPr lang="tr-TR" sz="1200" b="1" dirty="0" err="1">
                <a:solidFill>
                  <a:schemeClr val="bg1"/>
                </a:solidFill>
                <a:effectLst/>
                <a:latin typeface="Times New Roman" panose="02020603050405020304" pitchFamily="18" charset="0"/>
                <a:cs typeface="Times New Roman" panose="02020603050405020304" pitchFamily="18" charset="0"/>
              </a:rPr>
              <a:t>ehavioral</a:t>
            </a:r>
            <a:r>
              <a:rPr lang="tr-TR" sz="1200" b="1" dirty="0">
                <a:solidFill>
                  <a:schemeClr val="bg1"/>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250324917"/>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7.1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7.</a:t>
            </a:r>
            <a:r>
              <a:rPr lang="en-GB" b="1" dirty="0">
                <a:solidFill>
                  <a:srgbClr val="FF0000"/>
                </a:solidFill>
              </a:rPr>
              <a:t>2</a:t>
            </a:r>
            <a:r>
              <a:rPr lang="tr-TR" b="1" dirty="0">
                <a:solidFill>
                  <a:srgbClr val="FF0000"/>
                </a:solidFill>
              </a:rPr>
              <a:t> </a:t>
            </a:r>
            <a:r>
              <a:rPr lang="en-GB" b="1" dirty="0">
                <a:solidFill>
                  <a:schemeClr val="bg1"/>
                </a:solidFill>
              </a:rPr>
              <a:t>Attribute specification</a:t>
            </a:r>
            <a:endParaRPr lang="tr-TR" b="1" dirty="0">
              <a:solidFill>
                <a:schemeClr val="bg1"/>
              </a:solidFill>
            </a:endParaRPr>
          </a:p>
          <a:p>
            <a:pPr marL="0" indent="0">
              <a:lnSpc>
                <a:spcPct val="110000"/>
              </a:lnSpc>
              <a:buNone/>
            </a:pPr>
            <a:r>
              <a:rPr lang="en-US" b="1" dirty="0">
                <a:solidFill>
                  <a:srgbClr val="FF0000"/>
                </a:solidFill>
              </a:rPr>
              <a:t> </a:t>
            </a:r>
            <a:r>
              <a:rPr lang="tr-TR" b="1" dirty="0">
                <a:solidFill>
                  <a:srgbClr val="FF0000"/>
                </a:solidFill>
              </a:rPr>
              <a:t>  7</a:t>
            </a:r>
            <a:r>
              <a:rPr lang="en-US" b="1" dirty="0">
                <a:solidFill>
                  <a:srgbClr val="FF0000"/>
                </a:solidFill>
              </a:rPr>
              <a:t>.3 </a:t>
            </a:r>
            <a:r>
              <a:rPr lang="en-US" b="1" dirty="0">
                <a:solidFill>
                  <a:schemeClr val="bg1"/>
                </a:solidFill>
              </a:rPr>
              <a:t>Configuration specification</a:t>
            </a:r>
          </a:p>
          <a:p>
            <a:pPr marL="0" indent="0">
              <a:lnSpc>
                <a:spcPct val="110000"/>
              </a:lnSpc>
              <a:buNone/>
            </a:pPr>
            <a:r>
              <a:rPr lang="en-US" b="1" dirty="0">
                <a:solidFill>
                  <a:srgbClr val="FF0000"/>
                </a:solidFill>
              </a:rPr>
              <a:t> </a:t>
            </a:r>
            <a:r>
              <a:rPr lang="tr-TR" b="1" dirty="0">
                <a:solidFill>
                  <a:srgbClr val="FF0000"/>
                </a:solidFill>
              </a:rPr>
              <a:t>  7</a:t>
            </a:r>
            <a:r>
              <a:rPr lang="en-US" b="1" dirty="0">
                <a:solidFill>
                  <a:srgbClr val="FF0000"/>
                </a:solidFill>
              </a:rPr>
              <a:t>.4 </a:t>
            </a:r>
            <a:r>
              <a:rPr lang="en-US" b="1" dirty="0">
                <a:solidFill>
                  <a:schemeClr val="bg1"/>
                </a:solidFill>
              </a:rPr>
              <a:t>Disconnection specification</a:t>
            </a: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7</a:t>
            </a:r>
            <a:r>
              <a:rPr lang="en-US" sz="2800" b="1" dirty="0">
                <a:solidFill>
                  <a:srgbClr val="FF0000"/>
                </a:solidFill>
              </a:rPr>
              <a:t>. Specifications</a:t>
            </a: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7</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Tree>
    <p:extLst>
      <p:ext uri="{BB962C8B-B14F-4D97-AF65-F5344CB8AC3E}">
        <p14:creationId xmlns:p14="http://schemas.microsoft.com/office/powerpoint/2010/main" val="199114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7AE4D7E-FF57-736F-814C-2733129EF9A9}"/>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93F727A8-AD23-14E9-E776-F68D4E6D399C}"/>
              </a:ext>
            </a:extLst>
          </p:cNvPr>
          <p:cNvSpPr txBox="1">
            <a:spLocks/>
          </p:cNvSpPr>
          <p:nvPr/>
        </p:nvSpPr>
        <p:spPr bwMode="auto">
          <a:xfrm>
            <a:off x="180462" y="134470"/>
            <a:ext cx="12011538"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1</a:t>
            </a:r>
            <a:r>
              <a:rPr lang="en-GB"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GENERAL</a:t>
            </a:r>
            <a:endParaRPr lang="en-GB" sz="2500" b="1" i="1" dirty="0">
              <a:solidFill>
                <a:schemeClr val="bg1"/>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2170383E-2205-3CE0-0C0A-31EE3046ED9C}"/>
              </a:ext>
            </a:extLst>
          </p:cNvPr>
          <p:cNvSpPr txBox="1"/>
          <p:nvPr/>
        </p:nvSpPr>
        <p:spPr>
          <a:xfrm>
            <a:off x="179293" y="651539"/>
            <a:ext cx="11815482" cy="646331"/>
          </a:xfrm>
          <a:prstGeom prst="rect">
            <a:avLst/>
          </a:prstGeom>
          <a:noFill/>
        </p:spPr>
        <p:txBody>
          <a:bodyPr wrap="square" rtlCol="0">
            <a:spAutoFit/>
          </a:bodyPr>
          <a:lstStyle/>
          <a:p>
            <a:r>
              <a:rPr lang="tr-TR" u="sng" dirty="0">
                <a:solidFill>
                  <a:schemeClr val="bg1"/>
                </a:solidFill>
                <a:latin typeface="Times New Roman" panose="02020603050405020304" pitchFamily="18" charset="0"/>
                <a:cs typeface="Times New Roman" panose="02020603050405020304" pitchFamily="18" charset="0"/>
              </a:rPr>
              <a:t>S</a:t>
            </a:r>
            <a:r>
              <a:rPr lang="en-US" u="sng" dirty="0" err="1">
                <a:solidFill>
                  <a:schemeClr val="bg1"/>
                </a:solidFill>
                <a:latin typeface="Times New Roman" panose="02020603050405020304" pitchFamily="18" charset="0"/>
                <a:cs typeface="Times New Roman" panose="02020603050405020304" pitchFamily="18" charset="0"/>
              </a:rPr>
              <a:t>pecifications</a:t>
            </a:r>
            <a:r>
              <a:rPr lang="en-US" dirty="0">
                <a:solidFill>
                  <a:schemeClr val="bg1"/>
                </a:solidFill>
                <a:latin typeface="Times New Roman" panose="02020603050405020304" pitchFamily="18" charset="0"/>
                <a:cs typeface="Times New Roman" panose="02020603050405020304" pitchFamily="18" charset="0"/>
              </a:rPr>
              <a:t> in VHDL, which define additional properties or configurations for design elements, </a:t>
            </a:r>
            <a:r>
              <a:rPr lang="tr-TR" dirty="0">
                <a:solidFill>
                  <a:schemeClr val="bg1"/>
                </a:solidFill>
                <a:latin typeface="Times New Roman" panose="02020603050405020304" pitchFamily="18" charset="0"/>
                <a:cs typeface="Times New Roman" panose="02020603050405020304" pitchFamily="18" charset="0"/>
              </a:rPr>
              <a:t>increasing</a:t>
            </a:r>
            <a:r>
              <a:rPr lang="en-US" dirty="0">
                <a:solidFill>
                  <a:schemeClr val="bg1"/>
                </a:solidFill>
                <a:latin typeface="Times New Roman" panose="02020603050405020304" pitchFamily="18" charset="0"/>
                <a:cs typeface="Times New Roman" panose="02020603050405020304" pitchFamily="18" charset="0"/>
              </a:rPr>
              <a:t> clarity, control, and customization in hardware modeling.</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AD4F8D2-362B-CBF4-089B-691882888FAC}"/>
              </a:ext>
            </a:extLst>
          </p:cNvPr>
          <p:cNvSpPr txBox="1"/>
          <p:nvPr/>
        </p:nvSpPr>
        <p:spPr>
          <a:xfrm>
            <a:off x="179294" y="2735133"/>
            <a:ext cx="4141983" cy="646331"/>
          </a:xfrm>
          <a:prstGeom prst="rect">
            <a:avLst/>
          </a:prstGeom>
          <a:noFill/>
          <a:ln>
            <a:solidFill>
              <a:schemeClr val="bg1"/>
            </a:solidFill>
          </a:ln>
        </p:spPr>
        <p:txBody>
          <a:bodyPr wrap="square" rtlCol="0">
            <a:spAutoFit/>
          </a:bodyPr>
          <a:lstStyle/>
          <a:p>
            <a:pPr algn="just"/>
            <a:r>
              <a:rPr lang="tr-TR" dirty="0">
                <a:solidFill>
                  <a:schemeClr val="bg1"/>
                </a:solidFill>
                <a:latin typeface="Times New Roman" panose="02020603050405020304" pitchFamily="18" charset="0"/>
                <a:cs typeface="Times New Roman" panose="02020603050405020304" pitchFamily="18" charset="0"/>
              </a:rPr>
              <a:t>A</a:t>
            </a:r>
            <a:r>
              <a:rPr lang="en-US" dirty="0" err="1">
                <a:solidFill>
                  <a:schemeClr val="bg1"/>
                </a:solidFill>
                <a:latin typeface="Times New Roman" panose="02020603050405020304" pitchFamily="18" charset="0"/>
                <a:cs typeface="Times New Roman" panose="02020603050405020304" pitchFamily="18" charset="0"/>
              </a:rPr>
              <a:t>ssociate</a:t>
            </a:r>
            <a:r>
              <a:rPr lang="en-US" dirty="0">
                <a:solidFill>
                  <a:schemeClr val="bg1"/>
                </a:solidFill>
                <a:latin typeface="Times New Roman" panose="02020603050405020304" pitchFamily="18" charset="0"/>
                <a:cs typeface="Times New Roman" panose="02020603050405020304" pitchFamily="18" charset="0"/>
              </a:rPr>
              <a:t> attributes with VHDL objects </a:t>
            </a:r>
            <a:r>
              <a:rPr lang="en-US" u="sng" dirty="0">
                <a:solidFill>
                  <a:schemeClr val="bg1"/>
                </a:solidFill>
                <a:latin typeface="Times New Roman" panose="02020603050405020304" pitchFamily="18" charset="0"/>
                <a:cs typeface="Times New Roman" panose="02020603050405020304" pitchFamily="18" charset="0"/>
              </a:rPr>
              <a:t>to define additional properties</a:t>
            </a:r>
            <a:r>
              <a:rPr lang="en-US" dirty="0">
                <a:solidFill>
                  <a:schemeClr val="bg1"/>
                </a:solidFill>
                <a:latin typeface="Times New Roman" panose="02020603050405020304" pitchFamily="18" charset="0"/>
                <a:cs typeface="Times New Roman" panose="02020603050405020304" pitchFamily="18" charset="0"/>
              </a:rPr>
              <a:t> or </a:t>
            </a:r>
            <a:r>
              <a:rPr lang="en-US" u="sng" dirty="0">
                <a:solidFill>
                  <a:schemeClr val="bg1"/>
                </a:solidFill>
                <a:latin typeface="Times New Roman" panose="02020603050405020304" pitchFamily="18" charset="0"/>
                <a:cs typeface="Times New Roman" panose="02020603050405020304" pitchFamily="18" charset="0"/>
              </a:rPr>
              <a:t>behaviors</a:t>
            </a:r>
            <a:r>
              <a:rPr lang="en-US" dirty="0">
                <a:solidFill>
                  <a:schemeClr val="bg1"/>
                </a:solidFill>
                <a:latin typeface="Times New Roman" panose="02020603050405020304" pitchFamily="18" charset="0"/>
                <a:cs typeface="Times New Roman" panose="02020603050405020304" pitchFamily="18" charset="0"/>
              </a:rPr>
              <a:t>.</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57B0E83-DDBD-25EE-8EF3-973FEBFA2EA5}"/>
              </a:ext>
            </a:extLst>
          </p:cNvPr>
          <p:cNvSpPr txBox="1"/>
          <p:nvPr/>
        </p:nvSpPr>
        <p:spPr>
          <a:xfrm>
            <a:off x="179293" y="3497039"/>
            <a:ext cx="4143600" cy="2124000"/>
          </a:xfrm>
          <a:prstGeom prst="rect">
            <a:avLst/>
          </a:prstGeom>
          <a:noFill/>
          <a:ln>
            <a:solidFill>
              <a:schemeClr val="bg1"/>
            </a:solidFill>
          </a:ln>
        </p:spPr>
        <p:txBody>
          <a:bodyPr wrap="square" rtlCol="0">
            <a:spAutoFit/>
          </a:bodyPr>
          <a:lstStyle/>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pin</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no</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cin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pin</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no</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cout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5</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location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adder</a:t>
            </a:r>
            <a:r>
              <a:rPr lang="en-US" sz="1100" b="1" dirty="0">
                <a:solidFill>
                  <a:schemeClr val="bg1"/>
                </a:solidFill>
                <a:latin typeface="Times New Roman" panose="02020603050405020304" pitchFamily="18" charset="0"/>
                <a:cs typeface="Times New Roman" panose="02020603050405020304" pitchFamily="18" charset="0"/>
              </a:rPr>
              <a:t>1: </a:t>
            </a:r>
            <a:r>
              <a:rPr lang="en-US" sz="1100" b="1" dirty="0">
                <a:solidFill>
                  <a:srgbClr val="FFFF00"/>
                </a:solidFill>
                <a:latin typeface="Times New Roman" panose="02020603050405020304" pitchFamily="18" charset="0"/>
                <a:cs typeface="Times New Roman" panose="02020603050405020304" pitchFamily="18" charset="0"/>
              </a:rPr>
              <a:t>label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a:t>
            </a:r>
            <a:r>
              <a:rPr lang="en-US" sz="1100" b="1" dirty="0">
                <a:latin typeface="Times New Roman" panose="02020603050405020304" pitchFamily="18" charset="0"/>
                <a:cs typeface="Times New Roman" panose="02020603050405020304" pitchFamily="18" charset="0"/>
              </a:rPr>
              <a:t>15</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location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others: </a:t>
            </a:r>
            <a:r>
              <a:rPr lang="en-US" sz="1100" b="1" dirty="0">
                <a:solidFill>
                  <a:srgbClr val="FFFF00"/>
                </a:solidFill>
                <a:latin typeface="Times New Roman" panose="02020603050405020304" pitchFamily="18" charset="0"/>
                <a:cs typeface="Times New Roman" panose="02020603050405020304" pitchFamily="18" charset="0"/>
              </a:rPr>
              <a:t>label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25</a:t>
            </a:r>
            <a:r>
              <a:rPr lang="en-US" sz="1100" b="1" dirty="0">
                <a:solidFill>
                  <a:schemeClr val="bg1"/>
                </a:solidFill>
                <a:latin typeface="Times New Roman" panose="02020603050405020304" pitchFamily="18" charset="0"/>
                <a:cs typeface="Times New Roman" panose="02020603050405020304" pitchFamily="18" charset="0"/>
              </a:rPr>
              <a:t>,</a:t>
            </a:r>
            <a:r>
              <a:rPr lang="en-US" sz="1100" b="1" dirty="0">
                <a:latin typeface="Times New Roman" panose="02020603050405020304" pitchFamily="18" charset="0"/>
                <a:cs typeface="Times New Roman" panose="02020603050405020304" pitchFamily="18" charset="0"/>
              </a:rPr>
              <a:t>77</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capaticance</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all: </a:t>
            </a:r>
            <a:r>
              <a:rPr lang="en-US" sz="1100" b="1" dirty="0">
                <a:solidFill>
                  <a:srgbClr val="FFFF00"/>
                </a:solidFill>
                <a:latin typeface="Times New Roman" panose="02020603050405020304" pitchFamily="18" charset="0"/>
                <a:cs typeface="Times New Roman" panose="02020603050405020304" pitchFamily="18" charset="0"/>
              </a:rPr>
              <a:t>signal</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15</a:t>
            </a:r>
            <a:r>
              <a:rPr lang="en-US" sz="1100" b="1" dirty="0">
                <a:solidFill>
                  <a:schemeClr val="bg1"/>
                </a:solidFill>
                <a:latin typeface="Times New Roman" panose="02020603050405020304" pitchFamily="18" charset="0"/>
                <a:cs typeface="Times New Roman" panose="02020603050405020304" pitchFamily="18" charset="0"/>
              </a:rPr>
              <a:t> p</a:t>
            </a:r>
            <a:r>
              <a:rPr lang="tr-TR" sz="1100" b="1" dirty="0">
                <a:solidFill>
                  <a:schemeClr val="bg1"/>
                </a:solidFill>
                <a:latin typeface="Times New Roman" panose="02020603050405020304" pitchFamily="18" charset="0"/>
                <a:cs typeface="Times New Roman" panose="02020603050405020304" pitchFamily="18" charset="0"/>
              </a:rPr>
              <a:t>f</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implementation</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g</a:t>
            </a:r>
            <a:r>
              <a:rPr lang="en-US" sz="1100" b="1" dirty="0">
                <a:solidFill>
                  <a:schemeClr val="bg1"/>
                </a:solidFill>
                <a:latin typeface="Times New Roman" panose="02020603050405020304" pitchFamily="18" charset="0"/>
                <a:cs typeface="Times New Roman" panose="02020603050405020304" pitchFamily="18" charset="0"/>
              </a:rPr>
              <a:t>1: </a:t>
            </a:r>
            <a:r>
              <a:rPr lang="en-US" sz="1100" b="1" dirty="0">
                <a:solidFill>
                  <a:srgbClr val="FFFF00"/>
                </a:solidFill>
                <a:latin typeface="Times New Roman" panose="02020603050405020304" pitchFamily="18" charset="0"/>
                <a:cs typeface="Times New Roman" panose="02020603050405020304" pitchFamily="18" charset="0"/>
              </a:rPr>
              <a:t>group</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chemeClr val="tx1">
                    <a:lumMod val="50000"/>
                  </a:schemeClr>
                </a:solidFill>
                <a:latin typeface="Times New Roman" panose="02020603050405020304" pitchFamily="18" charset="0"/>
                <a:cs typeface="Times New Roman" panose="02020603050405020304" pitchFamily="18" charset="0"/>
              </a:rPr>
              <a:t>"74</a:t>
            </a:r>
            <a:r>
              <a:rPr lang="tr-TR" sz="1100" b="1" dirty="0">
                <a:solidFill>
                  <a:schemeClr val="tx1">
                    <a:lumMod val="50000"/>
                  </a:schemeClr>
                </a:solidFill>
                <a:latin typeface="Times New Roman" panose="02020603050405020304" pitchFamily="18" charset="0"/>
                <a:cs typeface="Times New Roman" panose="02020603050405020304" pitchFamily="18" charset="0"/>
              </a:rPr>
              <a:t>ls</a:t>
            </a:r>
            <a:r>
              <a:rPr lang="en-US" sz="1100" b="1" dirty="0">
                <a:solidFill>
                  <a:schemeClr val="tx1">
                    <a:lumMod val="50000"/>
                  </a:schemeClr>
                </a:solidFill>
                <a:latin typeface="Times New Roman" panose="02020603050405020304" pitchFamily="18" charset="0"/>
                <a:cs typeface="Times New Roman" panose="02020603050405020304" pitchFamily="18" charset="0"/>
              </a:rPr>
              <a:t>152"</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attribute</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rising</a:t>
            </a:r>
            <a:r>
              <a:rPr lang="en-US" sz="1100" b="1" dirty="0">
                <a:solidFill>
                  <a:schemeClr val="bg1"/>
                </a:solidFill>
                <a:latin typeface="Times New Roman" panose="02020603050405020304" pitchFamily="18" charset="0"/>
                <a:cs typeface="Times New Roman" panose="02020603050405020304" pitchFamily="18" charset="0"/>
              </a:rPr>
              <a:t>_</a:t>
            </a:r>
            <a:r>
              <a:rPr lang="tr-TR" sz="1100" b="1" dirty="0">
                <a:solidFill>
                  <a:schemeClr val="bg1"/>
                </a:solidFill>
                <a:latin typeface="Times New Roman" panose="02020603050405020304" pitchFamily="18" charset="0"/>
                <a:cs typeface="Times New Roman" panose="02020603050405020304" pitchFamily="18" charset="0"/>
              </a:rPr>
              <a:t>delay</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of</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c</a:t>
            </a:r>
            <a:r>
              <a:rPr lang="en-US" sz="1100" b="1" dirty="0">
                <a:solidFill>
                  <a:schemeClr val="bg1"/>
                </a:solidFill>
                <a:latin typeface="Times New Roman" panose="02020603050405020304" pitchFamily="18" charset="0"/>
                <a:cs typeface="Times New Roman" panose="02020603050405020304" pitchFamily="18" charset="0"/>
              </a:rPr>
              <a:t>2</a:t>
            </a:r>
            <a:r>
              <a:rPr lang="tr-TR" sz="1100" b="1" dirty="0">
                <a:solidFill>
                  <a:schemeClr val="bg1"/>
                </a:solidFill>
                <a:latin typeface="Times New Roman" panose="02020603050405020304" pitchFamily="18" charset="0"/>
                <a:cs typeface="Times New Roman" panose="02020603050405020304" pitchFamily="18" charset="0"/>
              </a:rPr>
              <a:t>q</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group</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is</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7.2</a:t>
            </a:r>
            <a:r>
              <a:rPr lang="en-US" sz="1100" b="1" dirty="0">
                <a:solidFill>
                  <a:schemeClr val="bg1"/>
                </a:solidFill>
                <a:latin typeface="Times New Roman" panose="02020603050405020304" pitchFamily="18" charset="0"/>
                <a:cs typeface="Times New Roman" panose="02020603050405020304" pitchFamily="18" charset="0"/>
              </a:rPr>
              <a:t> ns;</a:t>
            </a:r>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F525D868-B75F-8D80-40B9-ABEE2ACF1292}"/>
              </a:ext>
            </a:extLst>
          </p:cNvPr>
          <p:cNvSpPr txBox="1"/>
          <p:nvPr/>
        </p:nvSpPr>
        <p:spPr>
          <a:xfrm>
            <a:off x="4580964" y="2735131"/>
            <a:ext cx="4141983" cy="648000"/>
          </a:xfrm>
          <a:prstGeom prst="rect">
            <a:avLst/>
          </a:prstGeom>
          <a:noFill/>
          <a:ln>
            <a:solidFill>
              <a:schemeClr val="bg1"/>
            </a:solidFill>
          </a:ln>
        </p:spPr>
        <p:txBody>
          <a:bodyPr wrap="square" rtlCol="0">
            <a:spAutoFit/>
          </a:bodyPr>
          <a:lstStyle/>
          <a:p>
            <a:pPr algn="just"/>
            <a:r>
              <a:rPr lang="tr-TR" sz="1600" dirty="0">
                <a:solidFill>
                  <a:schemeClr val="bg1"/>
                </a:solidFill>
                <a:latin typeface="Times New Roman" panose="02020603050405020304" pitchFamily="18" charset="0"/>
                <a:cs typeface="Times New Roman" panose="02020603050405020304" pitchFamily="18" charset="0"/>
              </a:rPr>
              <a:t>D</a:t>
            </a:r>
            <a:r>
              <a:rPr lang="en-US" sz="1600" dirty="0" err="1">
                <a:solidFill>
                  <a:schemeClr val="bg1"/>
                </a:solidFill>
                <a:latin typeface="Times New Roman" panose="02020603050405020304" pitchFamily="18" charset="0"/>
                <a:cs typeface="Times New Roman" panose="02020603050405020304" pitchFamily="18" charset="0"/>
              </a:rPr>
              <a:t>efine</a:t>
            </a:r>
            <a:r>
              <a:rPr lang="en-US" sz="1600" dirty="0">
                <a:solidFill>
                  <a:schemeClr val="bg1"/>
                </a:solidFill>
                <a:latin typeface="Times New Roman" panose="02020603050405020304" pitchFamily="18" charset="0"/>
                <a:cs typeface="Times New Roman" panose="02020603050405020304" pitchFamily="18" charset="0"/>
              </a:rPr>
              <a:t> how components are bound to specific entities or architectures within a design.</a:t>
            </a:r>
            <a:endParaRPr lang="tr-TR" sz="1600"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5CF30D3-DE25-46A4-7F83-F225E58F7DFA}"/>
              </a:ext>
            </a:extLst>
          </p:cNvPr>
          <p:cNvSpPr txBox="1"/>
          <p:nvPr/>
        </p:nvSpPr>
        <p:spPr>
          <a:xfrm>
            <a:off x="4580964" y="3497040"/>
            <a:ext cx="4141983" cy="2123658"/>
          </a:xfrm>
          <a:prstGeom prst="rect">
            <a:avLst/>
          </a:prstGeom>
          <a:noFill/>
          <a:ln>
            <a:solidFill>
              <a:schemeClr val="bg1"/>
            </a:solidFill>
          </a:ln>
        </p:spPr>
        <p:txBody>
          <a:bodyPr wrap="square" rtlCol="0">
            <a:spAutoFit/>
          </a:bodyPr>
          <a:lstStyle/>
          <a:p>
            <a:r>
              <a:rPr lang="tr-TR" sz="1100" b="1" dirty="0">
                <a:solidFill>
                  <a:srgbClr val="FFFF00"/>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accent3">
                    <a:lumMod val="50000"/>
                  </a:schemeClr>
                </a:solidFill>
                <a:latin typeface="Times New Roman" panose="02020603050405020304" pitchFamily="18" charset="0"/>
                <a:cs typeface="Times New Roman" panose="02020603050405020304" pitchFamily="18" charset="0"/>
              </a:rPr>
              <a:t>work</a:t>
            </a:r>
            <a:r>
              <a:rPr lang="tr-TR" sz="1100" b="1" dirty="0">
                <a:solidFill>
                  <a:schemeClr val="bg1"/>
                </a:solidFill>
                <a:latin typeface="Times New Roman" panose="02020603050405020304" pitchFamily="18" charset="0"/>
                <a:cs typeface="Times New Roman" panose="02020603050405020304" pitchFamily="18" charset="0"/>
              </a:rPr>
              <a:t>.global_signals.</a:t>
            </a:r>
            <a:r>
              <a:rPr lang="tr-TR" sz="1100" b="1" dirty="0">
                <a:solidFill>
                  <a:srgbClr val="FFFF00"/>
                </a:solidFill>
                <a:latin typeface="Times New Roman" panose="02020603050405020304" pitchFamily="18" charset="0"/>
                <a:cs typeface="Times New Roman" panose="02020603050405020304" pitchFamily="18" charset="0"/>
              </a:rPr>
              <a:t>all</a:t>
            </a:r>
            <a:r>
              <a:rPr lang="tr-TR" sz="1100" b="1" dirty="0">
                <a:solidFill>
                  <a:schemeClr val="bg1"/>
                </a:solidFill>
                <a:latin typeface="Times New Roman" panose="02020603050405020304" pitchFamily="18" charset="0"/>
                <a:cs typeface="Times New Roman" panose="02020603050405020304" pitchFamily="18" charset="0"/>
              </a:rPr>
              <a:t>;</a:t>
            </a:r>
          </a:p>
          <a:p>
            <a:r>
              <a:rPr lang="tr-TR" sz="1100" b="1" dirty="0">
                <a:solidFill>
                  <a:srgbClr val="FFFF00"/>
                </a:solidFill>
                <a:latin typeface="Times New Roman" panose="02020603050405020304" pitchFamily="18" charset="0"/>
                <a:cs typeface="Times New Roman" panose="02020603050405020304" pitchFamily="18" charset="0"/>
              </a:rPr>
              <a:t>configuration</a:t>
            </a:r>
            <a:r>
              <a:rPr lang="tr-TR" sz="1100" b="1" dirty="0">
                <a:solidFill>
                  <a:schemeClr val="bg1"/>
                </a:solidFill>
                <a:latin typeface="Times New Roman" panose="02020603050405020304" pitchFamily="18" charset="0"/>
                <a:cs typeface="Times New Roman" panose="02020603050405020304" pitchFamily="18" charset="0"/>
              </a:rPr>
              <a:t> different </a:t>
            </a:r>
            <a:r>
              <a:rPr lang="tr-TR" sz="1100" b="1" dirty="0">
                <a:solidFill>
                  <a:srgbClr val="FFFF00"/>
                </a:solidFill>
                <a:latin typeface="Times New Roman" panose="02020603050405020304" pitchFamily="18" charset="0"/>
                <a:cs typeface="Times New Roman" panose="02020603050405020304" pitchFamily="18" charset="0"/>
              </a:rPr>
              <a:t>of</a:t>
            </a:r>
            <a:r>
              <a:rPr lang="tr-TR" sz="1100" b="1" dirty="0">
                <a:solidFill>
                  <a:schemeClr val="bg1"/>
                </a:solidFill>
                <a:latin typeface="Times New Roman" panose="02020603050405020304" pitchFamily="18" charset="0"/>
                <a:cs typeface="Times New Roman" panose="02020603050405020304" pitchFamily="18" charset="0"/>
              </a:rPr>
              <a:t> half_adder </a:t>
            </a:r>
            <a:r>
              <a:rPr lang="tr-TR" sz="1100" b="1" dirty="0">
                <a:solidFill>
                  <a:srgbClr val="FFFF00"/>
                </a:solidFill>
                <a:latin typeface="Times New Roman" panose="02020603050405020304" pitchFamily="18" charset="0"/>
                <a:cs typeface="Times New Roman" panose="02020603050405020304" pitchFamily="18" charset="0"/>
              </a:rPr>
              <a:t>is</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structure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l1: xor_gate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generic</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latin typeface="Times New Roman" panose="02020603050405020304" pitchFamily="18" charset="0"/>
                <a:cs typeface="Times New Roman" panose="02020603050405020304" pitchFamily="18" charset="0"/>
              </a:rPr>
              <a:t>2.9</a:t>
            </a:r>
            <a:r>
              <a:rPr lang="tr-TR" sz="1100" b="1" dirty="0">
                <a:solidFill>
                  <a:schemeClr val="bg1"/>
                </a:solidFill>
                <a:latin typeface="Times New Roman" panose="02020603050405020304" pitchFamily="18" charset="0"/>
                <a:cs typeface="Times New Roman" panose="02020603050405020304" pitchFamily="18" charset="0"/>
              </a:rPr>
              <a:t> ns, </a:t>
            </a:r>
            <a:r>
              <a:rPr lang="tr-TR" sz="1100" b="1" dirty="0">
                <a:latin typeface="Times New Roman" panose="02020603050405020304" pitchFamily="18" charset="0"/>
                <a:cs typeface="Times New Roman" panose="02020603050405020304" pitchFamily="18" charset="0"/>
              </a:rPr>
              <a:t>3.6</a:t>
            </a:r>
            <a:r>
              <a:rPr lang="tr-TR" sz="1100" b="1" dirty="0">
                <a:solidFill>
                  <a:schemeClr val="bg1"/>
                </a:solidFill>
                <a:latin typeface="Times New Roman" panose="02020603050405020304" pitchFamily="18" charset="0"/>
                <a:cs typeface="Times New Roman" panose="02020603050405020304" pitchFamily="18" charset="0"/>
              </a:rPr>
              <a:t> ns);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l2: and_gate</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generic</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latin typeface="Times New Roman" panose="02020603050405020304" pitchFamily="18" charset="0"/>
                <a:cs typeface="Times New Roman" panose="02020603050405020304" pitchFamily="18" charset="0"/>
              </a:rPr>
              <a:t>2.8</a:t>
            </a:r>
            <a:r>
              <a:rPr lang="tr-TR" sz="1100" b="1" dirty="0">
                <a:solidFill>
                  <a:schemeClr val="bg1"/>
                </a:solidFill>
                <a:latin typeface="Times New Roman" panose="02020603050405020304" pitchFamily="18" charset="0"/>
                <a:cs typeface="Times New Roman" panose="02020603050405020304" pitchFamily="18" charset="0"/>
              </a:rPr>
              <a:t> ns, </a:t>
            </a:r>
            <a:r>
              <a:rPr lang="tr-TR" sz="1100" b="1" dirty="0">
                <a:latin typeface="Times New Roman" panose="02020603050405020304" pitchFamily="18" charset="0"/>
                <a:cs typeface="Times New Roman" panose="02020603050405020304" pitchFamily="18" charset="0"/>
              </a:rPr>
              <a:t>3.25</a:t>
            </a:r>
            <a:r>
              <a:rPr lang="tr-TR" sz="1100" b="1" dirty="0">
                <a:solidFill>
                  <a:schemeClr val="bg1"/>
                </a:solidFill>
                <a:latin typeface="Times New Roman" panose="02020603050405020304" pitchFamily="18" charset="0"/>
                <a:cs typeface="Times New Roman" panose="02020603050405020304" pitchFamily="18" charset="0"/>
              </a:rPr>
              <a:t> ns)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port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map</a:t>
            </a:r>
            <a:r>
              <a:rPr lang="tr-TR" sz="1100" b="1" dirty="0">
                <a:solidFill>
                  <a:schemeClr val="bg1"/>
                </a:solidFill>
                <a:latin typeface="Times New Roman" panose="02020603050405020304" pitchFamily="18" charset="0"/>
                <a:cs typeface="Times New Roman" panose="02020603050405020304" pitchFamily="18" charset="0"/>
              </a:rPr>
              <a:t> (i2 =&gt; tied_high);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                        </a:t>
            </a:r>
          </a:p>
          <a:p>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for</a:t>
            </a:r>
            <a:r>
              <a:rPr lang="tr-TR" sz="1100" b="1" dirty="0">
                <a:solidFill>
                  <a:schemeClr val="bg1"/>
                </a:solidFill>
                <a:latin typeface="Times New Roman" panose="02020603050405020304" pitchFamily="18" charset="0"/>
                <a:cs typeface="Times New Roman" panose="02020603050405020304" pitchFamily="18" charset="0"/>
              </a:rPr>
              <a:t>;</a:t>
            </a:r>
          </a:p>
          <a:p>
            <a:r>
              <a:rPr lang="tr-TR" sz="1100" b="1" dirty="0">
                <a:solidFill>
                  <a:srgbClr val="FFFF00"/>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a:solidFill>
                  <a:srgbClr val="FFFF00"/>
                </a:solidFill>
                <a:latin typeface="Times New Roman" panose="02020603050405020304" pitchFamily="18" charset="0"/>
                <a:cs typeface="Times New Roman" panose="02020603050405020304" pitchFamily="18" charset="0"/>
              </a:rPr>
              <a:t>configuration</a:t>
            </a:r>
            <a:r>
              <a:rPr lang="tr-TR" sz="1100" b="1" dirty="0">
                <a:solidFill>
                  <a:schemeClr val="bg1"/>
                </a:solidFill>
                <a:latin typeface="Times New Roman" panose="02020603050405020304" pitchFamily="18" charset="0"/>
                <a:cs typeface="Times New Roman" panose="02020603050405020304" pitchFamily="18" charset="0"/>
              </a:rPr>
              <a:t> different;</a:t>
            </a:r>
          </a:p>
        </p:txBody>
      </p:sp>
      <p:sp>
        <p:nvSpPr>
          <p:cNvPr id="14" name="TextBox 13">
            <a:extLst>
              <a:ext uri="{FF2B5EF4-FFF2-40B4-BE49-F238E27FC236}">
                <a16:creationId xmlns:a16="http://schemas.microsoft.com/office/drawing/2014/main" id="{AB9A7700-E42F-681A-CAA5-9997DAD65C75}"/>
              </a:ext>
            </a:extLst>
          </p:cNvPr>
          <p:cNvSpPr txBox="1"/>
          <p:nvPr/>
        </p:nvSpPr>
        <p:spPr>
          <a:xfrm>
            <a:off x="8982635" y="2735132"/>
            <a:ext cx="3012142" cy="646331"/>
          </a:xfrm>
          <a:prstGeom prst="rect">
            <a:avLst/>
          </a:prstGeom>
          <a:noFill/>
          <a:ln>
            <a:solidFill>
              <a:schemeClr val="bg1"/>
            </a:solidFill>
          </a:ln>
        </p:spPr>
        <p:txBody>
          <a:bodyPr wrap="square" rtlCol="0">
            <a:spAutoFit/>
          </a:bodyPr>
          <a:lstStyle/>
          <a:p>
            <a:pPr algn="just"/>
            <a:r>
              <a:rPr lang="tr-TR" sz="1200" dirty="0">
                <a:solidFill>
                  <a:schemeClr val="bg1"/>
                </a:solidFill>
                <a:latin typeface="Times New Roman" panose="02020603050405020304" pitchFamily="18" charset="0"/>
                <a:cs typeface="Times New Roman" panose="02020603050405020304" pitchFamily="18" charset="0"/>
              </a:rPr>
              <a:t>D</a:t>
            </a:r>
            <a:r>
              <a:rPr lang="en-US" sz="1200" dirty="0" err="1">
                <a:solidFill>
                  <a:schemeClr val="bg1"/>
                </a:solidFill>
                <a:latin typeface="Times New Roman" panose="02020603050405020304" pitchFamily="18" charset="0"/>
                <a:cs typeface="Times New Roman" panose="02020603050405020304" pitchFamily="18" charset="0"/>
              </a:rPr>
              <a:t>efine</a:t>
            </a:r>
            <a:r>
              <a:rPr lang="en-US" sz="1200" dirty="0">
                <a:solidFill>
                  <a:schemeClr val="bg1"/>
                </a:solidFill>
                <a:latin typeface="Times New Roman" panose="02020603050405020304" pitchFamily="18" charset="0"/>
                <a:cs typeface="Times New Roman" panose="02020603050405020304" pitchFamily="18" charset="0"/>
              </a:rPr>
              <a:t> conditions under which </a:t>
            </a:r>
            <a:r>
              <a:rPr lang="en-US" sz="1200" u="sng" dirty="0">
                <a:solidFill>
                  <a:schemeClr val="bg1"/>
                </a:solidFill>
                <a:latin typeface="Times New Roman" panose="02020603050405020304" pitchFamily="18" charset="0"/>
                <a:cs typeface="Times New Roman" panose="02020603050405020304" pitchFamily="18" charset="0"/>
              </a:rPr>
              <a:t>resolved signals</a:t>
            </a:r>
            <a:r>
              <a:rPr lang="en-US" sz="1200" dirty="0">
                <a:solidFill>
                  <a:schemeClr val="bg1"/>
                </a:solidFill>
                <a:latin typeface="Times New Roman" panose="02020603050405020304" pitchFamily="18" charset="0"/>
                <a:cs typeface="Times New Roman" panose="02020603050405020304" pitchFamily="18" charset="0"/>
              </a:rPr>
              <a:t> can be disconnected </a:t>
            </a:r>
            <a:r>
              <a:rPr lang="en-US" sz="1200" u="sng" dirty="0">
                <a:solidFill>
                  <a:schemeClr val="bg1"/>
                </a:solidFill>
                <a:latin typeface="Times New Roman" panose="02020603050405020304" pitchFamily="18" charset="0"/>
                <a:cs typeface="Times New Roman" panose="02020603050405020304" pitchFamily="18" charset="0"/>
              </a:rPr>
              <a:t>during simulation</a:t>
            </a:r>
            <a:r>
              <a:rPr lang="en-US" sz="1200" dirty="0">
                <a:solidFill>
                  <a:schemeClr val="bg1"/>
                </a:solidFill>
                <a:latin typeface="Times New Roman" panose="02020603050405020304" pitchFamily="18" charset="0"/>
                <a:cs typeface="Times New Roman" panose="02020603050405020304" pitchFamily="18" charset="0"/>
              </a:rPr>
              <a:t>.</a:t>
            </a:r>
            <a:endParaRPr lang="tr-TR" sz="1200" dirty="0">
              <a:solidFill>
                <a:schemeClr val="bg1"/>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973034A1-8EA5-AF59-93E7-12DE06DF6CF7}"/>
              </a:ext>
            </a:extLst>
          </p:cNvPr>
          <p:cNvSpPr txBox="1"/>
          <p:nvPr/>
        </p:nvSpPr>
        <p:spPr>
          <a:xfrm>
            <a:off x="8982634" y="3497039"/>
            <a:ext cx="3012142" cy="2124000"/>
          </a:xfrm>
          <a:prstGeom prst="rect">
            <a:avLst/>
          </a:prstGeom>
          <a:noFill/>
          <a:ln>
            <a:solidFill>
              <a:schemeClr val="bg1"/>
            </a:solidFill>
          </a:ln>
        </p:spPr>
        <p:txBody>
          <a:bodyPr wrap="square" rtlCol="0">
            <a:spAutoFit/>
          </a:bodyPr>
          <a:lstStyle/>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s</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10</a:t>
            </a:r>
            <a:r>
              <a:rPr lang="en-US" sz="1100" b="1" dirty="0">
                <a:solidFill>
                  <a:schemeClr val="bg1"/>
                </a:solidFill>
                <a:latin typeface="Times New Roman" panose="02020603050405020304" pitchFamily="18" charset="0"/>
                <a:cs typeface="Times New Roman" panose="02020603050405020304" pitchFamily="18" charset="0"/>
              </a:rPr>
              <a:t> ns;</a:t>
            </a:r>
          </a:p>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others</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5</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err="1">
                <a:solidFill>
                  <a:schemeClr val="bg1"/>
                </a:solidFill>
                <a:latin typeface="Times New Roman" panose="02020603050405020304" pitchFamily="18" charset="0"/>
                <a:cs typeface="Times New Roman" panose="02020603050405020304" pitchFamily="18" charset="0"/>
              </a:rPr>
              <a:t>ms</a:t>
            </a:r>
            <a:r>
              <a:rPr lang="en-US" sz="1100" b="1" dirty="0">
                <a:solidFill>
                  <a:schemeClr val="bg1"/>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disconnect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all</a:t>
            </a:r>
            <a:r>
              <a:rPr lang="en-US" sz="1100" b="1" dirty="0">
                <a:solidFill>
                  <a:schemeClr val="bg1"/>
                </a:solidFill>
                <a:latin typeface="Times New Roman" panose="02020603050405020304" pitchFamily="18" charset="0"/>
                <a:cs typeface="Times New Roman" panose="02020603050405020304" pitchFamily="18" charset="0"/>
              </a:rPr>
              <a:t>: </a:t>
            </a:r>
            <a:r>
              <a:rPr lang="tr-TR" sz="1100" b="1" dirty="0">
                <a:solidFill>
                  <a:schemeClr val="bg1"/>
                </a:solidFill>
                <a:latin typeface="Times New Roman" panose="02020603050405020304" pitchFamily="18" charset="0"/>
                <a:cs typeface="Times New Roman" panose="02020603050405020304" pitchFamily="18" charset="0"/>
              </a:rPr>
              <a:t>t</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solidFill>
                  <a:srgbClr val="FFFF00"/>
                </a:solidFill>
                <a:latin typeface="Times New Roman" panose="02020603050405020304" pitchFamily="18" charset="0"/>
                <a:cs typeface="Times New Roman" panose="02020603050405020304" pitchFamily="18" charset="0"/>
              </a:rPr>
              <a:t>after</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273</a:t>
            </a:r>
            <a:r>
              <a:rPr lang="en-US" sz="1100" b="1" dirty="0">
                <a:solidFill>
                  <a:schemeClr val="bg1"/>
                </a:solidFill>
                <a:latin typeface="Times New Roman" panose="02020603050405020304" pitchFamily="18" charset="0"/>
                <a:cs typeface="Times New Roman" panose="02020603050405020304" pitchFamily="18" charset="0"/>
              </a:rPr>
              <a:t> us;</a:t>
            </a:r>
            <a:endParaRPr lang="tr-TR" sz="1100" b="1" dirty="0">
              <a:solidFill>
                <a:schemeClr val="bg1"/>
              </a:solidFill>
              <a:latin typeface="Times New Roman" panose="02020603050405020304" pitchFamily="18" charset="0"/>
              <a:cs typeface="Times New Roman" panose="02020603050405020304" pitchFamily="18" charset="0"/>
            </a:endParaRPr>
          </a:p>
          <a:p>
            <a:endParaRPr lang="tr-TR" sz="1100" b="1" dirty="0">
              <a:solidFill>
                <a:schemeClr val="bg1"/>
              </a:solidFill>
              <a:latin typeface="Times New Roman" panose="02020603050405020304" pitchFamily="18" charset="0"/>
              <a:cs typeface="Times New Roman" panose="02020603050405020304" pitchFamily="18" charset="0"/>
            </a:endParaRPr>
          </a:p>
          <a:p>
            <a:r>
              <a:rPr lang="tr-TR" sz="1100" b="1" dirty="0">
                <a:solidFill>
                  <a:schemeClr val="bg1"/>
                </a:solidFill>
                <a:latin typeface="Times New Roman" panose="02020603050405020304" pitchFamily="18" charset="0"/>
                <a:cs typeface="Times New Roman" panose="02020603050405020304" pitchFamily="18" charset="0"/>
              </a:rPr>
              <a:t>10 ns, 5 ms and 273 us </a:t>
            </a:r>
            <a:r>
              <a:rPr lang="tr-TR" sz="1100" b="1" dirty="0" err="1">
                <a:solidFill>
                  <a:schemeClr val="bg1"/>
                </a:solidFill>
                <a:latin typeface="Times New Roman" panose="02020603050405020304" pitchFamily="18" charset="0"/>
                <a:cs typeface="Times New Roman" panose="02020603050405020304" pitchFamily="18" charset="0"/>
              </a:rPr>
              <a:t>are</a:t>
            </a:r>
            <a:r>
              <a:rPr lang="tr-TR" sz="1100" b="1" dirty="0">
                <a:solidFill>
                  <a:schemeClr val="bg1"/>
                </a:solidFill>
                <a:latin typeface="Times New Roman" panose="02020603050405020304" pitchFamily="18" charset="0"/>
                <a:cs typeface="Times New Roman" panose="02020603050405020304" pitchFamily="18" charset="0"/>
              </a:rPr>
              <a:t> </a:t>
            </a:r>
            <a:endParaRPr lang="en-GB" sz="1100" b="1" dirty="0">
              <a:solidFill>
                <a:schemeClr val="bg1"/>
              </a:solidFill>
              <a:latin typeface="Times New Roman" panose="02020603050405020304" pitchFamily="18" charset="0"/>
              <a:cs typeface="Times New Roman" panose="02020603050405020304" pitchFamily="18" charset="0"/>
            </a:endParaRPr>
          </a:p>
          <a:p>
            <a:r>
              <a:rPr lang="tr-TR" sz="1100" b="1" dirty="0" err="1">
                <a:solidFill>
                  <a:schemeClr val="bg1"/>
                </a:solidFill>
                <a:latin typeface="Times New Roman" panose="02020603050405020304" pitchFamily="18" charset="0"/>
                <a:cs typeface="Times New Roman" panose="02020603050405020304" pitchFamily="18" charset="0"/>
              </a:rPr>
              <a:t>just</a:t>
            </a:r>
            <a:r>
              <a:rPr lang="tr-TR" sz="1100" b="1" dirty="0">
                <a:solidFill>
                  <a:schemeClr val="bg1"/>
                </a:solidFill>
                <a:latin typeface="Times New Roman" panose="02020603050405020304" pitchFamily="18" charset="0"/>
                <a:cs typeface="Times New Roman" panose="02020603050405020304" pitchFamily="18" charset="0"/>
              </a:rPr>
              <a:t> arbitrary time expressions.</a:t>
            </a:r>
          </a:p>
        </p:txBody>
      </p:sp>
      <p:sp>
        <p:nvSpPr>
          <p:cNvPr id="17" name="TextBox 16">
            <a:extLst>
              <a:ext uri="{FF2B5EF4-FFF2-40B4-BE49-F238E27FC236}">
                <a16:creationId xmlns:a16="http://schemas.microsoft.com/office/drawing/2014/main" id="{1ECC9D50-13FA-A96E-CD55-FF528B8F248B}"/>
              </a:ext>
            </a:extLst>
          </p:cNvPr>
          <p:cNvSpPr txBox="1"/>
          <p:nvPr/>
        </p:nvSpPr>
        <p:spPr>
          <a:xfrm>
            <a:off x="3766794" y="5343697"/>
            <a:ext cx="556100"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EX-1</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CB5E72B1-CB42-495F-4014-70DB29E92F80}"/>
              </a:ext>
            </a:extLst>
          </p:cNvPr>
          <p:cNvSpPr txBox="1"/>
          <p:nvPr/>
        </p:nvSpPr>
        <p:spPr>
          <a:xfrm>
            <a:off x="11427833" y="5343698"/>
            <a:ext cx="566942"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EX-3</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A019E2E1-0AF2-931D-AD91-0FED5E8555BB}"/>
              </a:ext>
            </a:extLst>
          </p:cNvPr>
          <p:cNvSpPr txBox="1"/>
          <p:nvPr/>
        </p:nvSpPr>
        <p:spPr>
          <a:xfrm>
            <a:off x="8166847" y="5343699"/>
            <a:ext cx="556100" cy="276999"/>
          </a:xfrm>
          <a:prstGeom prst="rect">
            <a:avLst/>
          </a:prstGeom>
          <a:noFill/>
          <a:ln>
            <a:solidFill>
              <a:schemeClr val="bg1"/>
            </a:solidFill>
          </a:ln>
        </p:spPr>
        <p:txBody>
          <a:bodyPr wrap="square" rtlCol="0">
            <a:spAutoFit/>
          </a:bodyPr>
          <a:lstStyle/>
          <a:p>
            <a:r>
              <a:rPr lang="tr-TR" sz="1200" dirty="0">
                <a:solidFill>
                  <a:srgbClr val="FF0000"/>
                </a:solidFill>
                <a:latin typeface="Times New Roman" panose="02020603050405020304" pitchFamily="18" charset="0"/>
                <a:cs typeface="Times New Roman" panose="02020603050405020304" pitchFamily="18" charset="0"/>
              </a:rPr>
              <a:t>EX-2</a:t>
            </a:r>
            <a:endParaRPr lang="tr-TR" dirty="0">
              <a:solidFill>
                <a:srgbClr val="FF0000"/>
              </a:solidFill>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A2225962-5C79-AEB4-3A9A-E65AB6A89784}"/>
              </a:ext>
            </a:extLst>
          </p:cNvPr>
          <p:cNvSpPr txBox="1">
            <a:spLocks/>
          </p:cNvSpPr>
          <p:nvPr/>
        </p:nvSpPr>
        <p:spPr bwMode="auto">
          <a:xfrm>
            <a:off x="1093692" y="1731991"/>
            <a:ext cx="2313183" cy="101080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.2</a:t>
            </a:r>
            <a:r>
              <a:rPr lang="tr-TR"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ATTRIBUTE</a:t>
            </a:r>
            <a:r>
              <a:rPr lang="en-GB" sz="2500" b="1" dirty="0">
                <a:solidFill>
                  <a:schemeClr val="bg1"/>
                </a:solidFill>
                <a:latin typeface="Tw Cen MT (Body)"/>
                <a:cs typeface="Times New Roman" panose="02020603050405020304" pitchFamily="18" charset="0"/>
              </a:rPr>
              <a:t> </a:t>
            </a:r>
            <a:endParaRPr lang="tr-TR" sz="2500" b="1" dirty="0">
              <a:solidFill>
                <a:schemeClr val="bg1"/>
              </a:solidFill>
              <a:latin typeface="Tw Cen MT (Body)"/>
              <a:cs typeface="Times New Roman" panose="02020603050405020304" pitchFamily="18" charset="0"/>
            </a:endParaRPr>
          </a:p>
          <a:p>
            <a:pPr marL="0" indent="0" algn="ctr">
              <a:spcAft>
                <a:spcPts val="1200"/>
              </a:spcAft>
              <a:buNone/>
            </a:pPr>
            <a:r>
              <a:rPr lang="tr-TR" sz="2500" b="1" dirty="0">
                <a:solidFill>
                  <a:schemeClr val="bg1"/>
                </a:solidFill>
                <a:latin typeface="Tw Cen MT (Body)"/>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3" name="Content Placeholder 2">
            <a:extLst>
              <a:ext uri="{FF2B5EF4-FFF2-40B4-BE49-F238E27FC236}">
                <a16:creationId xmlns:a16="http://schemas.microsoft.com/office/drawing/2014/main" id="{D571B86B-4855-AF09-D1BB-21E61477A96A}"/>
              </a:ext>
            </a:extLst>
          </p:cNvPr>
          <p:cNvSpPr txBox="1">
            <a:spLocks/>
          </p:cNvSpPr>
          <p:nvPr/>
        </p:nvSpPr>
        <p:spPr bwMode="auto">
          <a:xfrm>
            <a:off x="5126483" y="1731991"/>
            <a:ext cx="2993924" cy="101080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3 </a:t>
            </a:r>
            <a:r>
              <a:rPr lang="tr-TR" sz="2500" b="1" dirty="0">
                <a:solidFill>
                  <a:schemeClr val="bg1"/>
                </a:solidFill>
                <a:latin typeface="Tw Cen MT (Body)"/>
                <a:cs typeface="Times New Roman" panose="02020603050405020304" pitchFamily="18" charset="0"/>
              </a:rPr>
              <a:t>CONFIGURATION</a:t>
            </a:r>
          </a:p>
          <a:p>
            <a:pPr marL="0" indent="0" algn="ctr">
              <a:spcAft>
                <a:spcPts val="1200"/>
              </a:spcAft>
              <a:buNone/>
            </a:pPr>
            <a:r>
              <a:rPr lang="tr-TR" sz="2500" b="1" dirty="0">
                <a:solidFill>
                  <a:schemeClr val="bg1"/>
                </a:solidFill>
                <a:latin typeface="Tw Cen MT (Body)"/>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4" name="Content Placeholder 2">
            <a:extLst>
              <a:ext uri="{FF2B5EF4-FFF2-40B4-BE49-F238E27FC236}">
                <a16:creationId xmlns:a16="http://schemas.microsoft.com/office/drawing/2014/main" id="{C93B5E31-AE2B-D365-43A6-3044A06AA2EE}"/>
              </a:ext>
            </a:extLst>
          </p:cNvPr>
          <p:cNvSpPr txBox="1">
            <a:spLocks/>
          </p:cNvSpPr>
          <p:nvPr/>
        </p:nvSpPr>
        <p:spPr bwMode="auto">
          <a:xfrm>
            <a:off x="9034809" y="1731991"/>
            <a:ext cx="2907792" cy="105391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2500" b="1" dirty="0">
                <a:solidFill>
                  <a:srgbClr val="FF0000"/>
                </a:solidFill>
                <a:latin typeface="Tw Cen MT (Headings)"/>
                <a:ea typeface="+mj-ea"/>
                <a:cs typeface="+mj-cs"/>
              </a:rPr>
              <a:t>7</a:t>
            </a:r>
            <a:r>
              <a:rPr lang="en-GB" sz="2500" b="1" dirty="0">
                <a:solidFill>
                  <a:srgbClr val="FF0000"/>
                </a:solidFill>
                <a:latin typeface="Tw Cen MT (Headings)"/>
                <a:ea typeface="+mj-ea"/>
                <a:cs typeface="+mj-cs"/>
              </a:rPr>
              <a:t>.</a:t>
            </a:r>
            <a:r>
              <a:rPr lang="tr-TR" sz="2500" b="1" dirty="0">
                <a:solidFill>
                  <a:srgbClr val="FF0000"/>
                </a:solidFill>
                <a:latin typeface="Tw Cen MT (Headings)"/>
                <a:ea typeface="+mj-ea"/>
                <a:cs typeface="+mj-cs"/>
              </a:rPr>
              <a:t>4</a:t>
            </a:r>
            <a:r>
              <a:rPr lang="en-GB" sz="2500" b="1" dirty="0">
                <a:solidFill>
                  <a:srgbClr val="FF0000"/>
                </a:solidFill>
                <a:latin typeface="Tw Cen MT (Headings)"/>
                <a:ea typeface="+mj-ea"/>
                <a:cs typeface="+mj-cs"/>
              </a:rPr>
              <a:t> </a:t>
            </a:r>
            <a:r>
              <a:rPr lang="tr-TR" sz="2500" b="1" dirty="0">
                <a:solidFill>
                  <a:schemeClr val="bg1"/>
                </a:solidFill>
                <a:latin typeface="Tw Cen MT (Body)"/>
                <a:ea typeface="+mj-ea"/>
                <a:cs typeface="Times New Roman" panose="02020603050405020304" pitchFamily="18" charset="0"/>
              </a:rPr>
              <a:t>DISCONNECTION </a:t>
            </a:r>
          </a:p>
          <a:p>
            <a:pPr marL="0" indent="0" algn="ctr">
              <a:spcAft>
                <a:spcPts val="1200"/>
              </a:spcAft>
              <a:buNone/>
            </a:pPr>
            <a:r>
              <a:rPr lang="tr-TR" sz="2500" b="1" dirty="0">
                <a:solidFill>
                  <a:schemeClr val="bg1"/>
                </a:solidFill>
                <a:latin typeface="Tw Cen MT (Body)"/>
                <a:ea typeface="+mj-ea"/>
                <a:cs typeface="Times New Roman" panose="02020603050405020304" pitchFamily="18" charset="0"/>
              </a:rPr>
              <a:t>SPECIFICATION</a:t>
            </a:r>
            <a:endParaRPr lang="en-GB" sz="2500" b="1" i="1" dirty="0">
              <a:solidFill>
                <a:schemeClr val="bg1"/>
              </a:solidFill>
              <a:latin typeface="Tw Cen MT (Body)"/>
              <a:cs typeface="Times New Roman" panose="02020603050405020304" pitchFamily="18" charset="0"/>
            </a:endParaRPr>
          </a:p>
        </p:txBody>
      </p:sp>
      <p:sp>
        <p:nvSpPr>
          <p:cNvPr id="6" name="TextBox 5">
            <a:extLst>
              <a:ext uri="{FF2B5EF4-FFF2-40B4-BE49-F238E27FC236}">
                <a16:creationId xmlns:a16="http://schemas.microsoft.com/office/drawing/2014/main" id="{073633E1-D00B-7E83-B115-56526C56ABCE}"/>
              </a:ext>
            </a:extLst>
          </p:cNvPr>
          <p:cNvSpPr txBox="1"/>
          <p:nvPr/>
        </p:nvSpPr>
        <p:spPr>
          <a:xfrm>
            <a:off x="4516945" y="6143917"/>
            <a:ext cx="5797119" cy="307777"/>
          </a:xfrm>
          <a:prstGeom prst="rect">
            <a:avLst/>
          </a:prstGeom>
          <a:noFill/>
        </p:spPr>
        <p:txBody>
          <a:bodyPr wrap="square" rtlCol="0">
            <a:spAutoFit/>
          </a:bodyPr>
          <a:lstStyle/>
          <a:p>
            <a:r>
              <a:rPr lang="tr-TR" sz="1400" b="1" dirty="0">
                <a:solidFill>
                  <a:schemeClr val="bg1"/>
                </a:solidFill>
                <a:latin typeface="Times New Roman" panose="02020603050405020304" pitchFamily="18" charset="0"/>
                <a:cs typeface="Times New Roman" panose="02020603050405020304" pitchFamily="18" charset="0"/>
              </a:rPr>
              <a:t>All of the examples are taken from "</a:t>
            </a:r>
            <a:r>
              <a:rPr lang="tr-TR" sz="1400" b="1" i="1" u="sng" dirty="0">
                <a:solidFill>
                  <a:schemeClr val="bg1"/>
                </a:solidFill>
                <a:latin typeface="Times New Roman" panose="02020603050405020304" pitchFamily="18" charset="0"/>
                <a:cs typeface="Times New Roman" panose="02020603050405020304" pitchFamily="18" charset="0"/>
              </a:rPr>
              <a:t>IEEE1076-2019"</a:t>
            </a:r>
            <a:r>
              <a:rPr lang="tr-TR" sz="1400" b="1" dirty="0">
                <a:solidFill>
                  <a:schemeClr val="bg1"/>
                </a:solidFill>
                <a:latin typeface="Times New Roman" panose="02020603050405020304" pitchFamily="18" charset="0"/>
                <a:cs typeface="Times New Roman" panose="02020603050405020304" pitchFamily="18" charset="0"/>
              </a:rPr>
              <a:t>  </a:t>
            </a:r>
            <a:r>
              <a:rPr lang="en-GB" sz="1400" b="1" dirty="0">
                <a:solidFill>
                  <a:schemeClr val="bg1"/>
                </a:solidFill>
                <a:latin typeface="Times New Roman" panose="02020603050405020304" pitchFamily="18" charset="0"/>
                <a:cs typeface="Times New Roman" panose="02020603050405020304" pitchFamily="18" charset="0"/>
              </a:rPr>
              <a:t>document</a:t>
            </a:r>
            <a:endParaRPr lang="tr-TR" sz="1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3480803"/>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1FC816E-2F46-97BD-72F5-9B3282C1A166}"/>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B4B4567-EB9B-21D0-AB68-292AC39E9711}"/>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8</a:t>
            </a:r>
            <a:r>
              <a:rPr lang="en-US" sz="2800" b="1" dirty="0">
                <a:solidFill>
                  <a:srgbClr val="FF0000"/>
                </a:solidFill>
              </a:rPr>
              <a:t>. </a:t>
            </a:r>
            <a:r>
              <a:rPr lang="tr-TR" sz="2800" b="1" dirty="0">
                <a:solidFill>
                  <a:srgbClr val="FF0000"/>
                </a:solidFill>
              </a:rPr>
              <a:t>NAMES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3E93FC11-0523-DD8D-A7D9-E613295F7E6F}"/>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a:t>
            </a:r>
            <a:r>
              <a:rPr lang="en-US" b="1" dirty="0">
                <a:solidFill>
                  <a:srgbClr val="FF0000"/>
                </a:solidFill>
              </a:rPr>
              <a:t>.2 </a:t>
            </a:r>
            <a:r>
              <a:rPr lang="en-US" b="1" dirty="0">
                <a:solidFill>
                  <a:schemeClr val="bg1"/>
                </a:solidFill>
              </a:rPr>
              <a:t>S</a:t>
            </a:r>
            <a:r>
              <a:rPr lang="tr-TR" b="1" dirty="0">
                <a:solidFill>
                  <a:schemeClr val="bg1"/>
                </a:solidFill>
              </a:rPr>
              <a:t>imple Names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8</a:t>
            </a:r>
            <a:r>
              <a:rPr lang="en-US" b="1" dirty="0">
                <a:solidFill>
                  <a:srgbClr val="FF0000"/>
                </a:solidFill>
              </a:rPr>
              <a:t>.3 </a:t>
            </a:r>
            <a:r>
              <a:rPr lang="tr-TR" b="1" dirty="0">
                <a:solidFill>
                  <a:schemeClr val="bg1"/>
                </a:solidFill>
              </a:rPr>
              <a:t>Selected</a:t>
            </a:r>
            <a:r>
              <a:rPr lang="en-US" b="1" dirty="0">
                <a:solidFill>
                  <a:schemeClr val="bg1"/>
                </a:solidFill>
              </a:rPr>
              <a:t> </a:t>
            </a:r>
            <a:r>
              <a:rPr lang="tr-TR" b="1" dirty="0">
                <a:solidFill>
                  <a:schemeClr val="bg1"/>
                </a:solidFill>
              </a:rPr>
              <a:t>Names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8</a:t>
            </a:r>
            <a:r>
              <a:rPr lang="en-US" b="1" dirty="0">
                <a:solidFill>
                  <a:srgbClr val="FF0000"/>
                </a:solidFill>
              </a:rPr>
              <a:t>.4 </a:t>
            </a:r>
            <a:r>
              <a:rPr lang="tr-TR" b="1" dirty="0">
                <a:solidFill>
                  <a:schemeClr val="bg1"/>
                </a:solidFill>
              </a:rPr>
              <a:t>Indexed Names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8</a:t>
            </a:r>
            <a:r>
              <a:rPr lang="en-US" b="1" dirty="0">
                <a:solidFill>
                  <a:srgbClr val="FF0000"/>
                </a:solidFill>
              </a:rPr>
              <a:t>.5 </a:t>
            </a:r>
            <a:r>
              <a:rPr lang="en-US" b="1" dirty="0">
                <a:solidFill>
                  <a:schemeClr val="bg1"/>
                </a:solidFill>
              </a:rPr>
              <a:t>S</a:t>
            </a:r>
            <a:r>
              <a:rPr lang="tr-TR" b="1" dirty="0">
                <a:solidFill>
                  <a:schemeClr val="bg1"/>
                </a:solidFill>
              </a:rPr>
              <a:t>lice Names</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8</a:t>
            </a:r>
            <a:r>
              <a:rPr lang="en-US" b="1" dirty="0">
                <a:solidFill>
                  <a:srgbClr val="FF0000"/>
                </a:solidFill>
              </a:rPr>
              <a:t>.6 </a:t>
            </a:r>
            <a:r>
              <a:rPr lang="tr-TR" b="1" dirty="0">
                <a:solidFill>
                  <a:schemeClr val="bg1"/>
                </a:solidFill>
              </a:rPr>
              <a:t>Attribute Names</a:t>
            </a:r>
            <a:endParaRPr lang="en-US" b="1" dirty="0">
              <a:solidFill>
                <a:schemeClr val="bg1"/>
              </a:solidFill>
            </a:endParaRPr>
          </a:p>
          <a:p>
            <a:pPr marL="0" indent="0">
              <a:lnSpc>
                <a:spcPct val="110000"/>
              </a:lnSpc>
              <a:buFont typeface="Arial" panose="020B0604020202020204" pitchFamily="34" charset="0"/>
              <a:buNone/>
            </a:pPr>
            <a:r>
              <a:rPr lang="tr-TR" b="1" dirty="0">
                <a:solidFill>
                  <a:srgbClr val="FF0000"/>
                </a:solidFill>
              </a:rPr>
              <a:t>   8.</a:t>
            </a:r>
            <a:r>
              <a:rPr lang="en-GB" b="1" dirty="0">
                <a:solidFill>
                  <a:srgbClr val="FF0000"/>
                </a:solidFill>
              </a:rPr>
              <a:t>7</a:t>
            </a:r>
            <a:r>
              <a:rPr lang="tr-TR" b="1" dirty="0">
                <a:solidFill>
                  <a:srgbClr val="FF0000"/>
                </a:solidFill>
              </a:rPr>
              <a:t> </a:t>
            </a:r>
            <a:r>
              <a:rPr lang="tr-TR" b="1" dirty="0">
                <a:solidFill>
                  <a:schemeClr val="bg1"/>
                </a:solidFill>
              </a:rPr>
              <a:t>External Names</a:t>
            </a:r>
            <a:endParaRPr lang="en-US" b="1" dirty="0">
              <a:solidFill>
                <a:schemeClr val="bg1"/>
              </a:solidFill>
            </a:endParaRPr>
          </a:p>
        </p:txBody>
      </p:sp>
      <p:pic>
        <p:nvPicPr>
          <p:cNvPr id="7" name="Picture 6" descr="close up of circuit board">
            <a:extLst>
              <a:ext uri="{FF2B5EF4-FFF2-40B4-BE49-F238E27FC236}">
                <a16:creationId xmlns:a16="http://schemas.microsoft.com/office/drawing/2014/main" id="{A2D34980-80CE-7302-2D12-2E83FB1FEBB5}"/>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DE57E8D1-FA94-3B97-BE17-DE37ED112667}"/>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8</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4214226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EB0A505-1A7C-9E35-5EFC-AD55E9BD0D55}"/>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30AB6B9-12DB-8FD9-B663-5858A99CED70}"/>
              </a:ext>
            </a:extLst>
          </p:cNvPr>
          <p:cNvSpPr>
            <a:spLocks noGrp="1"/>
          </p:cNvSpPr>
          <p:nvPr>
            <p:ph idx="1"/>
          </p:nvPr>
        </p:nvSpPr>
        <p:spPr>
          <a:xfrm>
            <a:off x="733877" y="698604"/>
            <a:ext cx="10540480" cy="3626454"/>
          </a:xfrm>
        </p:spPr>
        <p:txBody>
          <a:bodyPr>
            <a:noAutofit/>
          </a:bodyPr>
          <a:lstStyle/>
          <a:p>
            <a:pPr>
              <a:lnSpc>
                <a:spcPct val="110000"/>
              </a:lnSpc>
            </a:pPr>
            <a:r>
              <a:rPr lang="tr-TR" altLang="tr-TR" sz="2000" b="1" dirty="0">
                <a:solidFill>
                  <a:schemeClr val="bg1"/>
                </a:solidFill>
                <a:latin typeface="Times New Roman" panose="02020603050405020304" pitchFamily="18" charset="0"/>
                <a:cs typeface="Times New Roman" panose="02020603050405020304" pitchFamily="18" charset="0"/>
              </a:rPr>
              <a:t>Names</a:t>
            </a:r>
            <a:r>
              <a:rPr lang="tr-TR" altLang="tr-TR" sz="2000" dirty="0">
                <a:solidFill>
                  <a:schemeClr val="bg1"/>
                </a:solidFill>
                <a:latin typeface="Times New Roman" panose="02020603050405020304" pitchFamily="18" charset="0"/>
                <a:cs typeface="Times New Roman" panose="02020603050405020304" pitchFamily="18" charset="0"/>
              </a:rPr>
              <a:t> can include :</a:t>
            </a: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Simple</a:t>
            </a:r>
            <a:r>
              <a:rPr lang="tr-TR" altLang="tr-TR" dirty="0">
                <a:solidFill>
                  <a:schemeClr val="bg1"/>
                </a:solidFill>
                <a:latin typeface="Times New Roman" panose="02020603050405020304" pitchFamily="18" charset="0"/>
                <a:cs typeface="Times New Roman" panose="02020603050405020304" pitchFamily="18" charset="0"/>
              </a:rPr>
              <a:t> </a:t>
            </a:r>
            <a:r>
              <a:rPr lang="tr-TR" altLang="tr-TR" b="1" dirty="0">
                <a:solidFill>
                  <a:schemeClr val="bg1"/>
                </a:solidFill>
                <a:latin typeface="Times New Roman" panose="02020603050405020304" pitchFamily="18" charset="0"/>
                <a:cs typeface="Times New Roman" panose="02020603050405020304" pitchFamily="18" charset="0"/>
              </a:rPr>
              <a:t>Name</a:t>
            </a:r>
            <a:r>
              <a:rPr lang="tr-TR" altLang="tr-TR" dirty="0">
                <a:solidFill>
                  <a:schemeClr val="bg1"/>
                </a:solidFill>
                <a:latin typeface="Times New Roman" panose="02020603050405020304" pitchFamily="18" charset="0"/>
                <a:cs typeface="Times New Roman" panose="02020603050405020304" pitchFamily="18" charset="0"/>
              </a:rPr>
              <a:t> (represents a single entity)</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Operat</a:t>
            </a:r>
            <a:r>
              <a:rPr lang="tr-TR" altLang="tr-TR" b="1" dirty="0">
                <a:solidFill>
                  <a:schemeClr val="bg1"/>
                </a:solidFill>
                <a:latin typeface="Times New Roman" panose="02020603050405020304" pitchFamily="18" charset="0"/>
                <a:cs typeface="Times New Roman" panose="02020603050405020304" pitchFamily="18" charset="0"/>
              </a:rPr>
              <a:t>or Symbol </a:t>
            </a:r>
            <a:r>
              <a:rPr lang="tr-TR" altLang="tr-TR"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operators</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Character Literal </a:t>
            </a:r>
            <a:r>
              <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 single character) (not in VHDL2002)</a:t>
            </a:r>
            <a:endPar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Selected Name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provide access to an element from a package or record</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In</a:t>
            </a:r>
            <a:r>
              <a:rPr lang="tr-TR" altLang="tr-TR" b="1" dirty="0">
                <a:solidFill>
                  <a:schemeClr val="bg1"/>
                </a:solidFill>
                <a:latin typeface="Times New Roman" panose="02020603050405020304" pitchFamily="18" charset="0"/>
                <a:cs typeface="Times New Roman" panose="02020603050405020304" pitchFamily="18" charset="0"/>
              </a:rPr>
              <a:t>dexed Name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access to a specific element of an array or vector</a:t>
            </a:r>
            <a:r>
              <a:rPr lang="tr-TR" altLang="tr-TR" dirty="0">
                <a:solidFill>
                  <a:schemeClr val="bg1"/>
                </a:solidFill>
                <a:latin typeface="Times New Roman" panose="02020603050405020304" pitchFamily="18" charset="0"/>
                <a:cs typeface="Times New Roman" panose="02020603050405020304" pitchFamily="18" charset="0"/>
              </a:rPr>
              <a:t>)</a:t>
            </a:r>
            <a:endParaRPr lang="tr-TR" altLang="tr-TR" b="1"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Slice N</a:t>
            </a:r>
            <a:r>
              <a:rPr lang="tr-TR" altLang="tr-TR" b="1" dirty="0">
                <a:solidFill>
                  <a:schemeClr val="bg1"/>
                </a:solidFill>
                <a:latin typeface="Times New Roman" panose="02020603050405020304" pitchFamily="18" charset="0"/>
                <a:cs typeface="Times New Roman" panose="02020603050405020304" pitchFamily="18" charset="0"/>
              </a:rPr>
              <a:t>ame </a:t>
            </a:r>
            <a:r>
              <a:rPr lang="tr-TR" altLang="tr-TR"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represent a specific range of an array or vector</a:t>
            </a:r>
            <a:r>
              <a:rPr lang="tr-TR" altLang="tr-TR" dirty="0">
                <a:solidFill>
                  <a:schemeClr val="bg1"/>
                </a:solidFill>
                <a:latin typeface="Times New Roman" panose="02020603050405020304" pitchFamily="18" charset="0"/>
                <a:cs typeface="Times New Roman" panose="02020603050405020304" pitchFamily="18" charset="0"/>
              </a:rPr>
              <a:t>)</a:t>
            </a:r>
          </a:p>
          <a:p>
            <a:pPr lvl="1">
              <a:lnSpc>
                <a:spcPct val="110000"/>
              </a:lnSpc>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Attribute Name </a:t>
            </a:r>
            <a:r>
              <a:rPr kumimoji="0" lang="tr-TR" altLang="tr-TR"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an Attribute)</a:t>
            </a: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lvl="1">
              <a:lnSpc>
                <a:spcPct val="110000"/>
              </a:lnSpc>
            </a:pPr>
            <a:r>
              <a:rPr lang="tr-TR" altLang="tr-TR" b="1" dirty="0">
                <a:solidFill>
                  <a:schemeClr val="bg1"/>
                </a:solidFill>
                <a:latin typeface="Times New Roman" panose="02020603050405020304" pitchFamily="18" charset="0"/>
                <a:cs typeface="Times New Roman" panose="02020603050405020304" pitchFamily="18" charset="0"/>
              </a:rPr>
              <a:t>External Name </a:t>
            </a:r>
            <a:r>
              <a:rPr lang="tr-TR" altLang="tr-TR"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represent an external entity</a:t>
            </a:r>
            <a:r>
              <a:rPr lang="tr-TR" altLang="tr-TR" dirty="0">
                <a:solidFill>
                  <a:schemeClr val="bg1"/>
                </a:solidFill>
                <a:latin typeface="Times New Roman" panose="02020603050405020304" pitchFamily="18" charset="0"/>
                <a:cs typeface="Times New Roman" panose="02020603050405020304" pitchFamily="18" charset="0"/>
              </a:rPr>
              <a:t>) (not in VHDL2002)</a:t>
            </a: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6AE8D4CD-8062-1DE8-8F41-5F7DE5827E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D6DF5DC-7C28-E0B6-FAEE-69222D7950F0}"/>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82CC195D-C3B6-47CF-6044-6E9E97DC4C70}"/>
              </a:ext>
            </a:extLst>
          </p:cNvPr>
          <p:cNvSpPr txBox="1">
            <a:spLocks/>
          </p:cNvSpPr>
          <p:nvPr/>
        </p:nvSpPr>
        <p:spPr bwMode="auto">
          <a:xfrm>
            <a:off x="1168" y="449093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SIMPLE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D3BE77C1-27F5-5D52-4D6C-EFECB950CF77}"/>
              </a:ext>
            </a:extLst>
          </p:cNvPr>
          <p:cNvSpPr txBox="1">
            <a:spLocks/>
          </p:cNvSpPr>
          <p:nvPr/>
        </p:nvSpPr>
        <p:spPr>
          <a:xfrm>
            <a:off x="733877" y="5199268"/>
            <a:ext cx="10540480" cy="8707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imple name</a:t>
            </a: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is the name you directly give to an object (signal, variable, entity, architecture,</a:t>
            </a:r>
            <a:r>
              <a:rPr lang="tr-TR" sz="2000" dirty="0">
                <a:solidFill>
                  <a:schemeClr val="bg1"/>
                </a:solidFill>
                <a:latin typeface="Times New Roman" panose="02020603050405020304" pitchFamily="18" charset="0"/>
                <a:cs typeface="Times New Roman" panose="02020603050405020304" pitchFamily="18" charset="0"/>
              </a:rPr>
              <a:t> function, procedure, package</a:t>
            </a:r>
            <a:r>
              <a:rPr lang="en-US" sz="2000" dirty="0">
                <a:solidFill>
                  <a:schemeClr val="bg1"/>
                </a:solidFill>
                <a:latin typeface="Times New Roman" panose="02020603050405020304" pitchFamily="18" charset="0"/>
                <a:cs typeface="Times New Roman" panose="02020603050405020304" pitchFamily="18" charset="0"/>
              </a:rPr>
              <a:t> etc.)</a:t>
            </a:r>
            <a:endParaRPr lang="en-US" sz="2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3850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7F56151-E9E9-7F80-4E57-FF1E8A1F16E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943378A-74B1-C1E3-74BA-FF532E8398B2}"/>
              </a:ext>
            </a:extLst>
          </p:cNvPr>
          <p:cNvSpPr>
            <a:spLocks noGrp="1"/>
          </p:cNvSpPr>
          <p:nvPr>
            <p:ph idx="1"/>
          </p:nvPr>
        </p:nvSpPr>
        <p:spPr>
          <a:xfrm>
            <a:off x="733877" y="698604"/>
            <a:ext cx="10540480" cy="2171056"/>
          </a:xfrm>
        </p:spPr>
        <p:txBody>
          <a:bodyPr>
            <a:noAutofit/>
          </a:body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elected names</a:t>
            </a:r>
            <a:r>
              <a:rPr lang="tr-TR" sz="2000" b="1"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access an object from within another object or from a library</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Provide modularity and readability</a:t>
            </a: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Include prefix and suffix </a:t>
            </a: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Selected_name ::= prefix.suffix</a:t>
            </a: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IEEE.std_logic_1164.all</a:t>
            </a:r>
          </a:p>
        </p:txBody>
      </p:sp>
      <p:sp>
        <p:nvSpPr>
          <p:cNvPr id="8" name="Content Placeholder 2">
            <a:extLst>
              <a:ext uri="{FF2B5EF4-FFF2-40B4-BE49-F238E27FC236}">
                <a16:creationId xmlns:a16="http://schemas.microsoft.com/office/drawing/2014/main" id="{7C0D8A44-4319-4382-775E-5055B86979C0}"/>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SELECTED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E1FA852-C71D-CCC5-1635-2ED3401E69B6}"/>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97773B0C-015C-3D33-F3BD-F5A30343AC13}"/>
              </a:ext>
            </a:extLst>
          </p:cNvPr>
          <p:cNvSpPr txBox="1">
            <a:spLocks/>
          </p:cNvSpPr>
          <p:nvPr/>
        </p:nvSpPr>
        <p:spPr bwMode="auto">
          <a:xfrm>
            <a:off x="0" y="306941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INDEXED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40BA2CDA-9C4E-E64A-05F6-055615999E2B}"/>
              </a:ext>
            </a:extLst>
          </p:cNvPr>
          <p:cNvSpPr txBox="1">
            <a:spLocks/>
          </p:cNvSpPr>
          <p:nvPr/>
        </p:nvSpPr>
        <p:spPr>
          <a:xfrm>
            <a:off x="733877" y="3811632"/>
            <a:ext cx="10540480" cy="18304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b="1" dirty="0">
                <a:solidFill>
                  <a:schemeClr val="bg1"/>
                </a:solidFill>
                <a:latin typeface="Times New Roman" panose="02020603050405020304" pitchFamily="18" charset="0"/>
                <a:cs typeface="Times New Roman" panose="02020603050405020304" pitchFamily="18" charset="0"/>
              </a:rPr>
              <a:t>Indexed</a:t>
            </a:r>
            <a:r>
              <a:rPr lang="en-US" sz="2000" b="1" dirty="0">
                <a:solidFill>
                  <a:schemeClr val="bg1"/>
                </a:solidFill>
                <a:latin typeface="Times New Roman" panose="02020603050405020304" pitchFamily="18" charset="0"/>
                <a:cs typeface="Times New Roman" panose="02020603050405020304" pitchFamily="18" charset="0"/>
              </a:rPr>
              <a:t> name</a:t>
            </a: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 </a:t>
            </a:r>
            <a:r>
              <a:rPr lang="tr-TR" sz="2000" dirty="0">
                <a:solidFill>
                  <a:schemeClr val="bg1"/>
                </a:solidFill>
                <a:latin typeface="Times New Roman" panose="02020603050405020304" pitchFamily="18" charset="0"/>
                <a:cs typeface="Times New Roman" panose="02020603050405020304" pitchFamily="18" charset="0"/>
              </a:rPr>
              <a:t>u</a:t>
            </a:r>
            <a:r>
              <a:rPr lang="en-US" sz="2000" dirty="0">
                <a:solidFill>
                  <a:schemeClr val="bg1"/>
                </a:solidFill>
                <a:latin typeface="Times New Roman" panose="02020603050405020304" pitchFamily="18" charset="0"/>
                <a:cs typeface="Times New Roman" panose="02020603050405020304" pitchFamily="18" charset="0"/>
              </a:rPr>
              <a:t>sed in VHDL to access specific elements of arrays</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dirty="0">
                <a:solidFill>
                  <a:schemeClr val="bg1"/>
                </a:solidFill>
                <a:latin typeface="Times New Roman" panose="02020603050405020304" pitchFamily="18" charset="0"/>
                <a:cs typeface="Times New Roman" panose="02020603050405020304" pitchFamily="18" charset="0"/>
              </a:rPr>
              <a:t>O</a:t>
            </a:r>
            <a:r>
              <a:rPr lang="en-US" dirty="0">
                <a:solidFill>
                  <a:schemeClr val="bg1"/>
                </a:solidFill>
                <a:latin typeface="Times New Roman" panose="02020603050405020304" pitchFamily="18" charset="0"/>
                <a:cs typeface="Times New Roman" panose="02020603050405020304" pitchFamily="18" charset="0"/>
              </a:rPr>
              <a:t>ne index for each dimension</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Indexes must be within the bounds of the array</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indexed_name ::= prefix ( expression { , expression } )</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9695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DDD886C-75D4-26A6-5E48-44D7035F8942}"/>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7CFF0F1-6C76-101E-9A2E-FC49FDC64C1E}"/>
              </a:ext>
            </a:extLst>
          </p:cNvPr>
          <p:cNvSpPr>
            <a:spLocks noGrp="1"/>
          </p:cNvSpPr>
          <p:nvPr>
            <p:ph idx="1"/>
          </p:nvPr>
        </p:nvSpPr>
        <p:spPr>
          <a:xfrm>
            <a:off x="733877" y="698604"/>
            <a:ext cx="10540480" cy="2171056"/>
          </a:xfrm>
        </p:spPr>
        <p:txBody>
          <a:bodyPr>
            <a:noAutofit/>
          </a:bodyPr>
          <a:lstStyle/>
          <a:p>
            <a:pPr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S</a:t>
            </a:r>
            <a:r>
              <a:rPr lang="en-US" sz="2000" b="1" dirty="0">
                <a:solidFill>
                  <a:schemeClr val="bg1"/>
                </a:solidFill>
                <a:latin typeface="Times New Roman" panose="02020603050405020304" pitchFamily="18" charset="0"/>
                <a:cs typeface="Times New Roman" panose="02020603050405020304" pitchFamily="18" charset="0"/>
              </a:rPr>
              <a:t>lice name </a:t>
            </a:r>
            <a:r>
              <a:rPr lang="en-US" sz="2000" dirty="0">
                <a:solidFill>
                  <a:schemeClr val="bg1"/>
                </a:solidFill>
                <a:latin typeface="Times New Roman" panose="02020603050405020304" pitchFamily="18" charset="0"/>
                <a:cs typeface="Times New Roman" panose="02020603050405020304" pitchFamily="18" charset="0"/>
              </a:rPr>
              <a:t>represents a segment of consecutive elements from an array</a:t>
            </a:r>
            <a:endParaRPr lang="tr-TR" sz="2000"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F</a:t>
            </a:r>
            <a:r>
              <a:rPr lang="en-US" dirty="0">
                <a:solidFill>
                  <a:schemeClr val="bg1"/>
                </a:solidFill>
                <a:latin typeface="Times New Roman" panose="02020603050405020304" pitchFamily="18" charset="0"/>
                <a:cs typeface="Times New Roman" panose="02020603050405020304" pitchFamily="18" charset="0"/>
              </a:rPr>
              <a:t>ollows the format prefix(discrete_range)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downto </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slice with a descending 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to </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slice with a </a:t>
            </a:r>
            <a:r>
              <a:rPr lang="tr-TR" dirty="0">
                <a:solidFill>
                  <a:schemeClr val="bg1"/>
                </a:solidFill>
                <a:latin typeface="Times New Roman" panose="02020603050405020304" pitchFamily="18" charset="0"/>
                <a:cs typeface="Times New Roman" panose="02020603050405020304" pitchFamily="18" charset="0"/>
              </a:rPr>
              <a:t>as</a:t>
            </a:r>
            <a:r>
              <a:rPr lang="en-US" dirty="0" err="1">
                <a:solidFill>
                  <a:schemeClr val="bg1"/>
                </a:solidFill>
                <a:latin typeface="Times New Roman" panose="02020603050405020304" pitchFamily="18" charset="0"/>
                <a:cs typeface="Times New Roman" panose="02020603050405020304" pitchFamily="18" charset="0"/>
              </a:rPr>
              <a:t>cending</a:t>
            </a:r>
            <a:r>
              <a:rPr lang="en-US" dirty="0">
                <a:solidFill>
                  <a:schemeClr val="bg1"/>
                </a:solidFill>
                <a:latin typeface="Times New Roman" panose="02020603050405020304" pitchFamily="18" charset="0"/>
                <a:cs typeface="Times New Roman" panose="02020603050405020304" pitchFamily="18" charset="0"/>
              </a:rPr>
              <a:t> range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data</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0</a:t>
            </a:r>
            <a:r>
              <a:rPr lang="en-US" dirty="0">
                <a:solidFill>
                  <a:schemeClr val="bg1"/>
                </a:solidFill>
                <a:latin typeface="Times New Roman" panose="02020603050405020304" pitchFamily="18" charset="0"/>
                <a:cs typeface="Times New Roman" panose="02020603050405020304" pitchFamily="18" charset="0"/>
              </a:rPr>
              <a:t> downto </a:t>
            </a:r>
            <a:r>
              <a:rPr lang="tr-TR" dirty="0">
                <a:solidFill>
                  <a:schemeClr val="bg1"/>
                </a:solidFill>
                <a:latin typeface="Times New Roman" panose="02020603050405020304" pitchFamily="18" charset="0"/>
                <a:cs typeface="Times New Roman" panose="02020603050405020304" pitchFamily="18" charset="0"/>
              </a:rPr>
              <a:t>15</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 null slice</a:t>
            </a:r>
          </a:p>
        </p:txBody>
      </p:sp>
      <p:sp>
        <p:nvSpPr>
          <p:cNvPr id="8" name="Content Placeholder 2">
            <a:extLst>
              <a:ext uri="{FF2B5EF4-FFF2-40B4-BE49-F238E27FC236}">
                <a16:creationId xmlns:a16="http://schemas.microsoft.com/office/drawing/2014/main" id="{95CDFAFB-9949-3760-D931-F965513DDF1F}"/>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cs typeface="Times New Roman" panose="02020603050405020304" pitchFamily="18" charset="0"/>
              </a:rPr>
              <a:t>SLICE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7625013-7328-DFC2-D6C2-9FCB20E7AA43}"/>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EC172E1C-8162-C64A-D7B8-11E278124D43}"/>
              </a:ext>
            </a:extLst>
          </p:cNvPr>
          <p:cNvSpPr txBox="1">
            <a:spLocks/>
          </p:cNvSpPr>
          <p:nvPr/>
        </p:nvSpPr>
        <p:spPr bwMode="auto">
          <a:xfrm>
            <a:off x="0" y="306941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ATTRIBUTE NAMES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9091E551-46C5-C833-BA77-44D8566C625A}"/>
              </a:ext>
            </a:extLst>
          </p:cNvPr>
          <p:cNvSpPr txBox="1">
            <a:spLocks/>
          </p:cNvSpPr>
          <p:nvPr/>
        </p:nvSpPr>
        <p:spPr>
          <a:xfrm>
            <a:off x="733876" y="3811632"/>
            <a:ext cx="10910255" cy="18304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Attribute name </a:t>
            </a:r>
            <a:r>
              <a:rPr lang="en-US" sz="2000" dirty="0">
                <a:solidFill>
                  <a:schemeClr val="bg1"/>
                </a:solidFill>
                <a:latin typeface="Times New Roman" panose="02020603050405020304" pitchFamily="18" charset="0"/>
                <a:cs typeface="Times New Roman" panose="02020603050405020304" pitchFamily="18" charset="0"/>
              </a:rPr>
              <a:t>represents a value, function, type, range, signal, or constant associated with an entity</a:t>
            </a:r>
            <a:endParaRPr lang="tr-TR" sz="20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follows the format</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prefix [signature] 'attribute_designator [ (expression) ]</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clk'delayed(5 ns)</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clk signal delayed by 5 ns</a:t>
            </a: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2482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EECAF58-79C7-F2FD-1259-F58907C9BE4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4240C11-4562-335B-B017-4FB498F34249}"/>
              </a:ext>
            </a:extLst>
          </p:cNvPr>
          <p:cNvSpPr>
            <a:spLocks noGrp="1"/>
          </p:cNvSpPr>
          <p:nvPr>
            <p:ph idx="1"/>
          </p:nvPr>
        </p:nvSpPr>
        <p:spPr>
          <a:xfrm>
            <a:off x="733877" y="698603"/>
            <a:ext cx="10540480" cy="5898967"/>
          </a:xfrm>
        </p:spPr>
        <p:txBody>
          <a:bodyPr>
            <a:noAutofit/>
          </a:bodyPr>
          <a:lstStyle/>
          <a:p>
            <a:pPr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E</a:t>
            </a:r>
            <a:r>
              <a:rPr lang="en-US" sz="2000" b="1" dirty="0">
                <a:solidFill>
                  <a:schemeClr val="bg1"/>
                </a:solidFill>
                <a:latin typeface="Times New Roman" panose="02020603050405020304" pitchFamily="18" charset="0"/>
                <a:cs typeface="Times New Roman" panose="02020603050405020304" pitchFamily="18" charset="0"/>
              </a:rPr>
              <a:t>xternal name </a:t>
            </a:r>
            <a:r>
              <a:rPr lang="en-US" sz="2000" dirty="0">
                <a:solidFill>
                  <a:schemeClr val="bg1"/>
                </a:solidFill>
                <a:latin typeface="Times New Roman" panose="02020603050405020304" pitchFamily="18" charset="0"/>
                <a:cs typeface="Times New Roman" panose="02020603050405020304" pitchFamily="18" charset="0"/>
              </a:rPr>
              <a:t>denotes an object declared in the design hierarchy containing the external name</a:t>
            </a:r>
            <a:endParaRPr lang="tr-TR" sz="2000"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Variable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Provides access to variables defined in other regions</a:t>
            </a: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Signal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Provides access to signals defined in other regions</a:t>
            </a:r>
          </a:p>
          <a:p>
            <a:pPr marL="457200" lvl="1" indent="0" eaLnBrk="0" fontAlgn="base" hangingPunct="0">
              <a:lnSpc>
                <a:spcPct val="100000"/>
              </a:lnSpc>
              <a:spcBef>
                <a:spcPct val="0"/>
              </a:spcBef>
              <a:spcAft>
                <a:spcPct val="0"/>
              </a:spcAft>
              <a:buSzTx/>
              <a:buFontTx/>
              <a:buChar char="•"/>
            </a:pPr>
            <a:endPar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External Constant Name:</a:t>
            </a:r>
            <a:r>
              <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Allows access to constants from external regions</a:t>
            </a:r>
          </a:p>
          <a:p>
            <a:pPr marL="457200" lvl="1" indent="0" eaLnBrk="0" fontAlgn="base" hangingPunct="0">
              <a:lnSpc>
                <a:spcPct val="100000"/>
              </a:lnSpc>
              <a:spcBef>
                <a:spcPct val="0"/>
              </a:spcBef>
              <a:spcAft>
                <a:spcPct val="0"/>
              </a:spcAft>
              <a:buSzTx/>
              <a:buNone/>
            </a:pPr>
            <a:endParaRPr kumimoji="0" lang="tr-TR" altLang="tr-TR"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Package Pathname</a:t>
            </a:r>
            <a:r>
              <a:rPr lang="en-US" dirty="0">
                <a:solidFill>
                  <a:schemeClr val="bg1"/>
                </a:solidFill>
                <a:latin typeface="Times New Roman" panose="02020603050405020304" pitchFamily="18" charset="0"/>
                <a:cs typeface="Times New Roman" panose="02020603050405020304" pitchFamily="18" charset="0"/>
              </a:rPr>
              <a:t>: Provides access to a specific element within a package. It is used to access elements defined within a specific package in the design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Absolute Pathname</a:t>
            </a:r>
            <a:r>
              <a:rPr lang="en-US" dirty="0">
                <a:solidFill>
                  <a:schemeClr val="bg1"/>
                </a:solidFill>
                <a:latin typeface="Times New Roman" panose="02020603050405020304" pitchFamily="18" charset="0"/>
                <a:cs typeface="Times New Roman" panose="02020603050405020304" pitchFamily="18" charset="0"/>
              </a:rPr>
              <a:t>: Starts from the root of the design and encompasses the entire hierarchy. It provides access to elements at the highest level of the design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Relative Pathname</a:t>
            </a:r>
            <a:r>
              <a:rPr lang="en-US" dirty="0">
                <a:solidFill>
                  <a:schemeClr val="bg1"/>
                </a:solidFill>
                <a:latin typeface="Times New Roman" panose="02020603050405020304" pitchFamily="18" charset="0"/>
                <a:cs typeface="Times New Roman" panose="02020603050405020304" pitchFamily="18" charset="0"/>
              </a:rPr>
              <a:t>: Accesses an element by moving up or down from the current location. It provides dynamic access based on the current position</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endParaRPr lang="tr-TR" b="1" dirty="0">
              <a:solidFill>
                <a:schemeClr val="bg1"/>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lang="en-US" b="1" dirty="0">
                <a:solidFill>
                  <a:schemeClr val="bg1"/>
                </a:solidFill>
                <a:latin typeface="Times New Roman" panose="02020603050405020304" pitchFamily="18" charset="0"/>
                <a:cs typeface="Times New Roman" panose="02020603050405020304" pitchFamily="18" charset="0"/>
              </a:rPr>
              <a:t>Partial Pathname</a:t>
            </a:r>
            <a:r>
              <a:rPr lang="en-US" dirty="0">
                <a:solidFill>
                  <a:schemeClr val="bg1"/>
                </a:solidFill>
                <a:latin typeface="Times New Roman" panose="02020603050405020304" pitchFamily="18" charset="0"/>
                <a:cs typeface="Times New Roman" panose="02020603050405020304" pitchFamily="18" charset="0"/>
              </a:rPr>
              <a:t>: Refers to a specific element in more detail. It points to a particular part of the design</a:t>
            </a:r>
          </a:p>
          <a:p>
            <a:pPr marL="457200" lvl="1" indent="0" algn="just">
              <a:lnSpc>
                <a:spcPct val="110000"/>
              </a:lnSpc>
              <a:buNone/>
            </a:pPr>
            <a:endParaRPr lang="en-US"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14E2A311-18BF-612E-07BC-6C28713A0E4D}"/>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EXTERNAL</a:t>
            </a:r>
            <a:r>
              <a:rPr lang="tr-TR" sz="4000" b="1" dirty="0">
                <a:solidFill>
                  <a:schemeClr val="bg1"/>
                </a:solidFill>
                <a:latin typeface="Tw Cen MT (Body)"/>
                <a:cs typeface="Times New Roman" panose="02020603050405020304" pitchFamily="18" charset="0"/>
              </a:rPr>
              <a:t> NAMES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E4C53401-5E2F-1983-038D-DC5016DC696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4186410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DA75B68-58D3-656F-2DB9-DF3A3C6B3EE1}"/>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F94552DC-CB8B-14C4-81A6-76AD6D8F987C}"/>
              </a:ext>
            </a:extLst>
          </p:cNvPr>
          <p:cNvSpPr txBox="1">
            <a:spLocks/>
          </p:cNvSpPr>
          <p:nvPr/>
        </p:nvSpPr>
        <p:spPr bwMode="auto">
          <a:xfrm>
            <a:off x="180462" y="134470"/>
            <a:ext cx="12011538"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en-GB" sz="2500" b="1" dirty="0">
                <a:solidFill>
                  <a:srgbClr val="FF0000"/>
                </a:solidFill>
                <a:latin typeface="Tw Cen MT (Headings)"/>
                <a:ea typeface="+mj-ea"/>
                <a:cs typeface="+mj-cs"/>
              </a:rPr>
              <a:t>3.</a:t>
            </a:r>
            <a:r>
              <a:rPr lang="tr-TR" sz="2500" b="1" dirty="0">
                <a:solidFill>
                  <a:srgbClr val="FF0000"/>
                </a:solidFill>
                <a:latin typeface="Tw Cen MT (Headings)"/>
                <a:ea typeface="+mj-ea"/>
                <a:cs typeface="+mj-cs"/>
              </a:rPr>
              <a:t>1</a:t>
            </a:r>
            <a:r>
              <a:rPr lang="en-GB"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GENERAL</a:t>
            </a:r>
            <a:endParaRPr lang="en-GB" sz="25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C3D0FBB4-AD5A-32B7-1459-FEE462551895}"/>
              </a:ext>
            </a:extLst>
          </p:cNvPr>
          <p:cNvSpPr txBox="1">
            <a:spLocks/>
          </p:cNvSpPr>
          <p:nvPr/>
        </p:nvSpPr>
        <p:spPr bwMode="auto">
          <a:xfrm>
            <a:off x="179294" y="1937769"/>
            <a:ext cx="11815482" cy="79736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en-GB" sz="2500" b="1" dirty="0">
                <a:solidFill>
                  <a:srgbClr val="FF0000"/>
                </a:solidFill>
                <a:latin typeface="Tw Cen MT (Headings)"/>
                <a:ea typeface="+mj-ea"/>
                <a:cs typeface="+mj-cs"/>
              </a:rPr>
              <a:t>3.2</a:t>
            </a:r>
            <a:r>
              <a:rPr lang="tr-TR" sz="2500" b="1" dirty="0">
                <a:solidFill>
                  <a:srgbClr val="FF0000"/>
                </a:solidFill>
                <a:latin typeface="Tw Cen MT (Headings)"/>
                <a:ea typeface="+mj-ea"/>
                <a:cs typeface="+mj-cs"/>
              </a:rPr>
              <a:t> </a:t>
            </a:r>
            <a:r>
              <a:rPr lang="en-GB" sz="2500" b="1" dirty="0">
                <a:solidFill>
                  <a:schemeClr val="bg1"/>
                </a:solidFill>
                <a:latin typeface="Tw Cen MT (Body)"/>
                <a:cs typeface="Times New Roman" panose="02020603050405020304" pitchFamily="18" charset="0"/>
              </a:rPr>
              <a:t>ENTITY</a:t>
            </a:r>
            <a:r>
              <a:rPr lang="tr-TR" sz="2500" b="1" dirty="0">
                <a:solidFill>
                  <a:schemeClr val="bg1"/>
                </a:solidFill>
                <a:latin typeface="Tw Cen MT (Body)"/>
                <a:cs typeface="Times New Roman" panose="02020603050405020304" pitchFamily="18" charset="0"/>
              </a:rPr>
              <a:t> </a:t>
            </a:r>
            <a:r>
              <a:rPr lang="en-GB" sz="2500" b="1" dirty="0">
                <a:solidFill>
                  <a:schemeClr val="bg1"/>
                </a:solidFill>
                <a:latin typeface="Tw Cen MT (Body)"/>
                <a:cs typeface="Times New Roman" panose="02020603050405020304" pitchFamily="18" charset="0"/>
              </a:rPr>
              <a:t>DECLARATIONS</a:t>
            </a:r>
            <a:r>
              <a:rPr lang="tr-TR" sz="2500" b="1" dirty="0">
                <a:solidFill>
                  <a:schemeClr val="bg1"/>
                </a:solidFill>
                <a:latin typeface="Tw Cen MT (Body)"/>
                <a:cs typeface="Times New Roman" panose="02020603050405020304" pitchFamily="18" charset="0"/>
              </a:rPr>
              <a:t> |</a:t>
            </a:r>
            <a:r>
              <a:rPr lang="en-GB" sz="2500" b="1" dirty="0">
                <a:solidFill>
                  <a:srgbClr val="FF0000"/>
                </a:solidFill>
                <a:latin typeface="Tw Cen MT (Headings)"/>
                <a:ea typeface="+mj-ea"/>
                <a:cs typeface="+mj-cs"/>
              </a:rPr>
              <a:t> 3.</a:t>
            </a:r>
            <a:r>
              <a:rPr lang="tr-TR" sz="2500" b="1" dirty="0">
                <a:solidFill>
                  <a:srgbClr val="FF0000"/>
                </a:solidFill>
                <a:latin typeface="Tw Cen MT (Headings)"/>
                <a:ea typeface="+mj-ea"/>
                <a:cs typeface="+mj-cs"/>
              </a:rPr>
              <a:t>3</a:t>
            </a:r>
            <a:r>
              <a:rPr lang="en-GB"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ARCHITECTURE</a:t>
            </a:r>
            <a:r>
              <a:rPr lang="en-GB" sz="2500" b="1" dirty="0">
                <a:solidFill>
                  <a:schemeClr val="bg1"/>
                </a:solidFill>
                <a:latin typeface="Tw Cen MT (Body)"/>
                <a:cs typeface="Times New Roman" panose="02020603050405020304" pitchFamily="18" charset="0"/>
              </a:rPr>
              <a:t> </a:t>
            </a:r>
            <a:r>
              <a:rPr lang="tr-TR" sz="2500" b="1" dirty="0">
                <a:solidFill>
                  <a:schemeClr val="bg1"/>
                </a:solidFill>
                <a:latin typeface="Tw Cen MT (Body)"/>
                <a:cs typeface="Times New Roman" panose="02020603050405020304" pitchFamily="18" charset="0"/>
              </a:rPr>
              <a:t>BODIES |</a:t>
            </a:r>
            <a:r>
              <a:rPr lang="en-GB" sz="2500" b="1" dirty="0">
                <a:solidFill>
                  <a:srgbClr val="FF0000"/>
                </a:solidFill>
                <a:latin typeface="Tw Cen MT (Headings)"/>
                <a:ea typeface="+mj-ea"/>
                <a:cs typeface="+mj-cs"/>
              </a:rPr>
              <a:t> 3.</a:t>
            </a:r>
            <a:r>
              <a:rPr lang="tr-TR" sz="2500" b="1" dirty="0">
                <a:solidFill>
                  <a:srgbClr val="FF0000"/>
                </a:solidFill>
                <a:latin typeface="Tw Cen MT (Headings)"/>
                <a:ea typeface="+mj-ea"/>
                <a:cs typeface="+mj-cs"/>
              </a:rPr>
              <a:t>4</a:t>
            </a:r>
            <a:r>
              <a:rPr lang="en-GB" sz="2500" b="1" dirty="0">
                <a:solidFill>
                  <a:srgbClr val="FF0000"/>
                </a:solidFill>
                <a:latin typeface="Tw Cen MT (Headings)"/>
                <a:ea typeface="+mj-ea"/>
                <a:cs typeface="+mj-cs"/>
              </a:rPr>
              <a:t> </a:t>
            </a:r>
            <a:r>
              <a:rPr lang="tr-TR" sz="2500" b="1" dirty="0">
                <a:solidFill>
                  <a:schemeClr val="bg1"/>
                </a:solidFill>
                <a:latin typeface="Tw Cen MT (Body)"/>
                <a:cs typeface="Times New Roman" panose="02020603050405020304" pitchFamily="18" charset="0"/>
              </a:rPr>
              <a:t>CONFIGURATION</a:t>
            </a:r>
            <a:r>
              <a:rPr lang="en-GB" sz="2500" b="1" dirty="0">
                <a:solidFill>
                  <a:schemeClr val="bg1"/>
                </a:solidFill>
                <a:latin typeface="Tw Cen MT (Body)"/>
                <a:cs typeface="Times New Roman" panose="02020603050405020304" pitchFamily="18" charset="0"/>
              </a:rPr>
              <a:t> </a:t>
            </a:r>
            <a:r>
              <a:rPr lang="tr-TR" sz="2500" b="1" dirty="0">
                <a:solidFill>
                  <a:schemeClr val="bg1"/>
                </a:solidFill>
                <a:latin typeface="Tw Cen MT (Body)"/>
                <a:cs typeface="Times New Roman" panose="02020603050405020304" pitchFamily="18" charset="0"/>
              </a:rPr>
              <a:t>                     																					 </a:t>
            </a:r>
            <a:r>
              <a:rPr lang="en-GB" sz="2500" b="1" dirty="0">
                <a:solidFill>
                  <a:schemeClr val="bg1"/>
                </a:solidFill>
                <a:latin typeface="Tw Cen MT (Body)"/>
                <a:cs typeface="Times New Roman" panose="02020603050405020304" pitchFamily="18" charset="0"/>
              </a:rPr>
              <a:t>DECLARATIONS</a:t>
            </a:r>
            <a:endParaRPr lang="en-GB" sz="2500" b="1" i="1" dirty="0">
              <a:solidFill>
                <a:schemeClr val="bg1"/>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978D2B31-FA68-57F7-6A4C-1547E93FF605}"/>
              </a:ext>
            </a:extLst>
          </p:cNvPr>
          <p:cNvSpPr txBox="1"/>
          <p:nvPr/>
        </p:nvSpPr>
        <p:spPr>
          <a:xfrm>
            <a:off x="179294" y="573741"/>
            <a:ext cx="11815482" cy="1200329"/>
          </a:xfrm>
          <a:prstGeom prst="rect">
            <a:avLst/>
          </a:prstGeom>
          <a:noFill/>
        </p:spPr>
        <p:txBody>
          <a:bodyPr wrap="square" rtlCol="0">
            <a:spAutoFit/>
          </a:bodyPr>
          <a:lstStyle/>
          <a:p>
            <a:r>
              <a:rPr lang="tr-TR" dirty="0">
                <a:solidFill>
                  <a:schemeClr val="bg1"/>
                </a:solidFill>
                <a:latin typeface="Times New Roman" panose="02020603050405020304" pitchFamily="18" charset="0"/>
                <a:cs typeface="Times New Roman" panose="02020603050405020304" pitchFamily="18" charset="0"/>
              </a:rPr>
              <a:t>Design Entity:</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Entity declaration</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Architecture bodies</a:t>
            </a:r>
          </a:p>
          <a:p>
            <a:pPr marL="914400" lvl="1" indent="-457200">
              <a:buFont typeface="+mj-lt"/>
              <a:buAutoNum type="arabicPeriod"/>
            </a:pPr>
            <a:r>
              <a:rPr lang="tr-TR" dirty="0">
                <a:solidFill>
                  <a:schemeClr val="bg1"/>
                </a:solidFill>
                <a:latin typeface="Times New Roman" panose="02020603050405020304" pitchFamily="18" charset="0"/>
                <a:cs typeface="Times New Roman" panose="02020603050405020304" pitchFamily="18" charset="0"/>
              </a:rPr>
              <a:t>Configuraiton decleration</a:t>
            </a:r>
          </a:p>
        </p:txBody>
      </p:sp>
      <p:sp>
        <p:nvSpPr>
          <p:cNvPr id="7" name="TextBox 6">
            <a:extLst>
              <a:ext uri="{FF2B5EF4-FFF2-40B4-BE49-F238E27FC236}">
                <a16:creationId xmlns:a16="http://schemas.microsoft.com/office/drawing/2014/main" id="{EB5AC714-C637-9C09-A082-CE2EC0AFB7AF}"/>
              </a:ext>
            </a:extLst>
          </p:cNvPr>
          <p:cNvSpPr txBox="1"/>
          <p:nvPr/>
        </p:nvSpPr>
        <p:spPr>
          <a:xfrm>
            <a:off x="179293" y="2547821"/>
            <a:ext cx="4141983" cy="646331"/>
          </a:xfrm>
          <a:prstGeom prst="rect">
            <a:avLst/>
          </a:prstGeom>
          <a:noFill/>
          <a:ln>
            <a:solidFill>
              <a:schemeClr val="bg1"/>
            </a:solidFill>
          </a:ln>
        </p:spPr>
        <p:txBody>
          <a:bodyPr wrap="square" rtlCol="0">
            <a:spAutoFit/>
          </a:bodyPr>
          <a:lstStyle/>
          <a:p>
            <a:pPr algn="just"/>
            <a:r>
              <a:rPr lang="tr-TR" dirty="0">
                <a:solidFill>
                  <a:schemeClr val="bg1"/>
                </a:solidFill>
                <a:latin typeface="Times New Roman" panose="02020603050405020304" pitchFamily="18" charset="0"/>
                <a:cs typeface="Times New Roman" panose="02020603050405020304" pitchFamily="18" charset="0"/>
              </a:rPr>
              <a:t>An </a:t>
            </a:r>
            <a:r>
              <a:rPr lang="tr-TR" u="sng" dirty="0">
                <a:solidFill>
                  <a:schemeClr val="bg1"/>
                </a:solidFill>
                <a:latin typeface="Times New Roman" panose="02020603050405020304" pitchFamily="18" charset="0"/>
                <a:cs typeface="Times New Roman" panose="02020603050405020304" pitchFamily="18" charset="0"/>
              </a:rPr>
              <a:t>entity</a:t>
            </a:r>
            <a:r>
              <a:rPr lang="tr-TR" dirty="0">
                <a:solidFill>
                  <a:schemeClr val="bg1"/>
                </a:solidFill>
                <a:latin typeface="Times New Roman" panose="02020603050405020304" pitchFamily="18" charset="0"/>
                <a:cs typeface="Times New Roman" panose="02020603050405020304" pitchFamily="18" charset="0"/>
              </a:rPr>
              <a:t> in VHDL defines the external interface of a design.</a:t>
            </a:r>
          </a:p>
        </p:txBody>
      </p:sp>
      <p:sp>
        <p:nvSpPr>
          <p:cNvPr id="9" name="TextBox 8">
            <a:extLst>
              <a:ext uri="{FF2B5EF4-FFF2-40B4-BE49-F238E27FC236}">
                <a16:creationId xmlns:a16="http://schemas.microsoft.com/office/drawing/2014/main" id="{0E8E9EE8-9D63-98D1-21BE-7B1BF4AF8E15}"/>
              </a:ext>
            </a:extLst>
          </p:cNvPr>
          <p:cNvSpPr txBox="1"/>
          <p:nvPr/>
        </p:nvSpPr>
        <p:spPr>
          <a:xfrm>
            <a:off x="179293" y="3356889"/>
            <a:ext cx="4141983" cy="3416320"/>
          </a:xfrm>
          <a:prstGeom prst="rect">
            <a:avLst/>
          </a:prstGeom>
          <a:noFill/>
          <a:ln>
            <a:solidFill>
              <a:schemeClr val="bg1"/>
            </a:solidFill>
          </a:ln>
        </p:spPr>
        <p:txBody>
          <a:bodyPr wrap="square" rtlCol="0">
            <a:spAutoFit/>
          </a:bodyPr>
          <a:lstStyle/>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f</a:t>
            </a:r>
            <a:r>
              <a:rPr lang="en-US" sz="1200" b="1" dirty="0" err="1">
                <a:solidFill>
                  <a:schemeClr val="bg1"/>
                </a:solidFill>
                <a:latin typeface="Times New Roman" panose="02020603050405020304" pitchFamily="18" charset="0"/>
                <a:cs typeface="Times New Roman" panose="02020603050405020304" pitchFamily="18" charset="0"/>
              </a:rPr>
              <a:t>ull</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dder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port</a:t>
            </a:r>
            <a:r>
              <a:rPr lang="en-US" sz="1200" b="1" dirty="0">
                <a:solidFill>
                  <a:schemeClr val="bg1"/>
                </a:solidFill>
                <a:latin typeface="Times New Roman" panose="02020603050405020304" pitchFamily="18" charset="0"/>
                <a:cs typeface="Times New Roman" panose="02020603050405020304" pitchFamily="18" charset="0"/>
              </a:rPr>
              <a:t> ( </a:t>
            </a:r>
            <a:r>
              <a:rPr lang="tr-TR" sz="1200" b="1" dirty="0">
                <a:solidFill>
                  <a:schemeClr val="bg1"/>
                </a:solidFill>
                <a:latin typeface="Times New Roman" panose="02020603050405020304" pitchFamily="18" charset="0"/>
                <a:cs typeface="Times New Roman" panose="02020603050405020304" pitchFamily="18" charset="0"/>
              </a:rPr>
              <a:t>x</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c</a:t>
            </a:r>
            <a:r>
              <a:rPr lang="en-US" sz="1200" b="1" dirty="0">
                <a:solidFill>
                  <a:schemeClr val="bg1"/>
                </a:solidFill>
                <a:latin typeface="Times New Roman" panose="02020603050405020304" pitchFamily="18" charset="0"/>
                <a:cs typeface="Times New Roman" panose="02020603050405020304" pitchFamily="18" charset="0"/>
              </a:rPr>
              <a:t>in: </a:t>
            </a:r>
            <a:r>
              <a:rPr lang="tr-TR"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b</a:t>
            </a:r>
            <a:r>
              <a:rPr lang="en-US" sz="1200" b="1" dirty="0">
                <a:solidFill>
                  <a:srgbClr val="FF0000"/>
                </a:solidFill>
                <a:latin typeface="Times New Roman" panose="02020603050405020304" pitchFamily="18" charset="0"/>
                <a:cs typeface="Times New Roman" panose="02020603050405020304" pitchFamily="18" charset="0"/>
              </a:rPr>
              <a:t>it</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   c</a:t>
            </a:r>
            <a:r>
              <a:rPr lang="en-US" sz="1200" b="1" dirty="0">
                <a:solidFill>
                  <a:schemeClr val="bg1"/>
                </a:solidFill>
                <a:latin typeface="Times New Roman" panose="02020603050405020304" pitchFamily="18" charset="0"/>
                <a:cs typeface="Times New Roman" panose="02020603050405020304" pitchFamily="18" charset="0"/>
              </a:rPr>
              <a:t>out, </a:t>
            </a:r>
            <a:r>
              <a:rPr lang="tr-TR" sz="1200" b="1" dirty="0">
                <a:solidFill>
                  <a:schemeClr val="bg1"/>
                </a:solidFill>
                <a:latin typeface="Times New Roman" panose="02020603050405020304" pitchFamily="18" charset="0"/>
                <a:cs typeface="Times New Roman" panose="02020603050405020304" pitchFamily="18" charset="0"/>
              </a:rPr>
              <a:t>s</a:t>
            </a:r>
            <a:r>
              <a:rPr lang="en-US" sz="1200" b="1" dirty="0">
                <a:solidFill>
                  <a:schemeClr val="bg1"/>
                </a:solidFill>
                <a:latin typeface="Times New Roman" panose="02020603050405020304" pitchFamily="18" charset="0"/>
                <a:cs typeface="Times New Roman" panose="02020603050405020304" pitchFamily="18" charset="0"/>
              </a:rPr>
              <a:t>um: </a:t>
            </a:r>
            <a:r>
              <a:rPr lang="en-US" sz="1200" b="1" dirty="0">
                <a:solidFill>
                  <a:srgbClr val="FFFF00"/>
                </a:solidFill>
                <a:latin typeface="Times New Roman" panose="02020603050405020304" pitchFamily="18" charset="0"/>
                <a:cs typeface="Times New Roman" panose="02020603050405020304" pitchFamily="18" charset="0"/>
              </a:rPr>
              <a:t>out</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b</a:t>
            </a:r>
            <a:r>
              <a:rPr lang="en-US" sz="1200" b="1" dirty="0">
                <a:solidFill>
                  <a:srgbClr val="FF0000"/>
                </a:solidFill>
                <a:latin typeface="Times New Roman" panose="02020603050405020304" pitchFamily="18" charset="0"/>
                <a:cs typeface="Times New Roman" panose="02020603050405020304" pitchFamily="18" charset="0"/>
              </a:rPr>
              <a:t>it</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f</a:t>
            </a:r>
            <a:r>
              <a:rPr lang="en-US" sz="1200" b="1" dirty="0" err="1">
                <a:solidFill>
                  <a:schemeClr val="bg1"/>
                </a:solidFill>
                <a:latin typeface="Times New Roman" panose="02020603050405020304" pitchFamily="18" charset="0"/>
                <a:cs typeface="Times New Roman" panose="02020603050405020304" pitchFamily="18" charset="0"/>
              </a:rPr>
              <a:t>ull</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dder</a:t>
            </a:r>
            <a:r>
              <a:rPr lang="en-US" sz="1200" b="1" dirty="0">
                <a:solidFill>
                  <a:schemeClr val="bg1"/>
                </a:solidFill>
                <a:latin typeface="Times New Roman" panose="02020603050405020304" pitchFamily="18" charset="0"/>
                <a:cs typeface="Times New Roman" panose="02020603050405020304" pitchFamily="18" charset="0"/>
              </a:rPr>
              <a:t>;</a:t>
            </a:r>
          </a:p>
          <a:p>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nd</a:t>
            </a:r>
            <a:r>
              <a:rPr lang="tr-TR" sz="1200" b="1" dirty="0">
                <a:solidFill>
                  <a:schemeClr val="bg1"/>
                </a:solidFill>
                <a:latin typeface="Times New Roman" panose="02020603050405020304" pitchFamily="18" charset="0"/>
                <a:cs typeface="Times New Roman" panose="02020603050405020304" pitchFamily="18" charset="0"/>
              </a:rPr>
              <a:t>g</a:t>
            </a:r>
            <a:r>
              <a:rPr lang="en-US" sz="1200" b="1" dirty="0">
                <a:solidFill>
                  <a:schemeClr val="bg1"/>
                </a:solidFill>
                <a:latin typeface="Times New Roman" panose="02020603050405020304" pitchFamily="18" charset="0"/>
                <a:cs typeface="Times New Roman" panose="02020603050405020304" pitchFamily="18" charset="0"/>
              </a:rPr>
              <a:t>ate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generic</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0000"/>
                </a:solidFill>
                <a:latin typeface="Times New Roman" panose="02020603050405020304" pitchFamily="18" charset="0"/>
                <a:cs typeface="Times New Roman" panose="02020603050405020304" pitchFamily="18" charset="0"/>
              </a:rPr>
              <a:t>n</a:t>
            </a:r>
            <a:r>
              <a:rPr lang="en-US" sz="1200" b="1" dirty="0" err="1">
                <a:solidFill>
                  <a:srgbClr val="FF0000"/>
                </a:solidFill>
                <a:latin typeface="Times New Roman" panose="02020603050405020304" pitchFamily="18" charset="0"/>
                <a:cs typeface="Times New Roman" panose="02020603050405020304" pitchFamily="18" charset="0"/>
              </a:rPr>
              <a:t>atural</a:t>
            </a:r>
            <a:r>
              <a:rPr lang="en-US" sz="1200" b="1" dirty="0">
                <a:solidFill>
                  <a:schemeClr val="bg1"/>
                </a:solidFill>
                <a:latin typeface="Times New Roman" panose="02020603050405020304" pitchFamily="18" charset="0"/>
                <a:cs typeface="Times New Roman" panose="02020603050405020304" pitchFamily="18" charset="0"/>
              </a:rPr>
              <a:t> := </a:t>
            </a:r>
            <a:r>
              <a:rPr lang="en-US" sz="1200" b="1" dirty="0">
                <a:latin typeface="Times New Roman" panose="02020603050405020304" pitchFamily="18" charset="0"/>
                <a:cs typeface="Times New Roman" panose="02020603050405020304" pitchFamily="18" charset="0"/>
              </a:rPr>
              <a:t>2</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port</a:t>
            </a:r>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chemeClr val="bg1"/>
                </a:solidFill>
                <a:latin typeface="Times New Roman" panose="02020603050405020304" pitchFamily="18" charset="0"/>
                <a:cs typeface="Times New Roman" panose="02020603050405020304" pitchFamily="18" charset="0"/>
              </a:rPr>
              <a:t>    inputs : </a:t>
            </a:r>
            <a:r>
              <a:rPr lang="en-US" sz="1200" b="1" dirty="0">
                <a:solidFill>
                  <a:srgbClr val="FFFF00"/>
                </a:solidFill>
                <a:latin typeface="Times New Roman" panose="02020603050405020304" pitchFamily="18" charset="0"/>
                <a:cs typeface="Times New Roman" panose="02020603050405020304" pitchFamily="18" charset="0"/>
              </a:rPr>
              <a:t>in</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rgbClr val="FF0000"/>
                </a:solidFill>
                <a:latin typeface="Times New Roman" panose="02020603050405020304" pitchFamily="18" charset="0"/>
                <a:cs typeface="Times New Roman" panose="02020603050405020304" pitchFamily="18" charset="0"/>
              </a:rPr>
              <a:t>bit_vector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1</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to</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n</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result : </a:t>
            </a:r>
            <a:r>
              <a:rPr lang="en-US" sz="1200" b="1" dirty="0">
                <a:solidFill>
                  <a:srgbClr val="FFFF00"/>
                </a:solidFill>
                <a:latin typeface="Times New Roman" panose="02020603050405020304" pitchFamily="18" charset="0"/>
                <a:cs typeface="Times New Roman" panose="02020603050405020304" pitchFamily="18" charset="0"/>
              </a:rPr>
              <a:t>out</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0000"/>
                </a:solidFill>
                <a:latin typeface="Times New Roman" panose="02020603050405020304" pitchFamily="18" charset="0"/>
                <a:cs typeface="Times New Roman" panose="02020603050405020304" pitchFamily="18" charset="0"/>
              </a:rPr>
              <a:t>bit</a:t>
            </a:r>
          </a:p>
          <a:p>
            <a:r>
              <a:rPr lang="en-US" sz="1200" b="1" dirty="0">
                <a:solidFill>
                  <a:schemeClr val="bg1"/>
                </a:solidFill>
                <a:latin typeface="Times New Roman" panose="02020603050405020304" pitchFamily="18" charset="0"/>
                <a:cs typeface="Times New Roman" panose="02020603050405020304" pitchFamily="18" charset="0"/>
              </a:rPr>
              <a:t>  );</a:t>
            </a:r>
          </a:p>
          <a:p>
            <a:r>
              <a:rPr lang="en-US" sz="1200" b="1" dirty="0">
                <a:solidFill>
                  <a:srgbClr val="FFFF00"/>
                </a:solidFill>
                <a:latin typeface="Times New Roman" panose="02020603050405020304" pitchFamily="18" charset="0"/>
                <a:cs typeface="Times New Roman" panose="02020603050405020304" pitchFamily="18" charset="0"/>
              </a:rPr>
              <a:t>end 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err="1">
                <a:solidFill>
                  <a:schemeClr val="bg1"/>
                </a:solidFill>
                <a:latin typeface="Times New Roman" panose="02020603050405020304" pitchFamily="18" charset="0"/>
                <a:cs typeface="Times New Roman" panose="02020603050405020304" pitchFamily="18" charset="0"/>
              </a:rPr>
              <a:t>nd</a:t>
            </a:r>
            <a:r>
              <a:rPr lang="tr-TR" sz="1200" b="1" dirty="0">
                <a:solidFill>
                  <a:schemeClr val="bg1"/>
                </a:solidFill>
                <a:latin typeface="Times New Roman" panose="02020603050405020304" pitchFamily="18" charset="0"/>
                <a:cs typeface="Times New Roman" panose="02020603050405020304" pitchFamily="18" charset="0"/>
              </a:rPr>
              <a:t>g</a:t>
            </a:r>
            <a:r>
              <a:rPr lang="en-US" sz="1200" b="1" dirty="0">
                <a:solidFill>
                  <a:schemeClr val="bg1"/>
                </a:solidFill>
                <a:latin typeface="Times New Roman" panose="02020603050405020304" pitchFamily="18" charset="0"/>
                <a:cs typeface="Times New Roman" panose="02020603050405020304" pitchFamily="18" charset="0"/>
              </a:rPr>
              <a:t>ate;</a:t>
            </a:r>
          </a:p>
          <a:p>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a:t>
            </a:r>
            <a:r>
              <a:rPr lang="en-US" sz="1200" b="1" dirty="0" err="1">
                <a:solidFill>
                  <a:schemeClr val="bg1"/>
                </a:solidFill>
                <a:latin typeface="Times New Roman" panose="02020603050405020304" pitchFamily="18" charset="0"/>
                <a:cs typeface="Times New Roman" panose="02020603050405020304" pitchFamily="18" charset="0"/>
              </a:rPr>
              <a:t>est</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ench</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is</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a:t>
            </a:r>
            <a:r>
              <a:rPr lang="en-US" sz="1200" b="1" dirty="0" err="1">
                <a:solidFill>
                  <a:schemeClr val="bg1"/>
                </a:solidFill>
                <a:latin typeface="Times New Roman" panose="02020603050405020304" pitchFamily="18" charset="0"/>
                <a:cs typeface="Times New Roman" panose="02020603050405020304" pitchFamily="18" charset="0"/>
              </a:rPr>
              <a:t>est</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ench</a:t>
            </a:r>
            <a:r>
              <a:rPr lang="en-US" sz="1200" b="1" dirty="0">
                <a:solidFill>
                  <a:schemeClr val="bg1"/>
                </a:solidFill>
                <a:latin typeface="Times New Roman" panose="02020603050405020304" pitchFamily="18" charset="0"/>
                <a:cs typeface="Times New Roman" panose="02020603050405020304" pitchFamily="18" charset="0"/>
              </a:rPr>
              <a:t>;</a:t>
            </a:r>
            <a:endParaRPr lang="tr-TR" sz="1200"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E413B816-922E-1B3F-2416-F52CDC80D549}"/>
              </a:ext>
            </a:extLst>
          </p:cNvPr>
          <p:cNvSpPr txBox="1"/>
          <p:nvPr/>
        </p:nvSpPr>
        <p:spPr>
          <a:xfrm>
            <a:off x="4580964" y="2548594"/>
            <a:ext cx="4141983" cy="646331"/>
          </a:xfrm>
          <a:prstGeom prst="rect">
            <a:avLst/>
          </a:prstGeom>
          <a:noFill/>
          <a:ln>
            <a:solidFill>
              <a:schemeClr val="bg1"/>
            </a:solidFill>
          </a:ln>
        </p:spPr>
        <p:txBody>
          <a:bodyPr wrap="square" rtlCol="0">
            <a:spAutoFit/>
          </a:bodyPr>
          <a:lstStyle/>
          <a:p>
            <a:pPr algn="just"/>
            <a:r>
              <a:rPr lang="en-US" dirty="0">
                <a:solidFill>
                  <a:schemeClr val="bg1"/>
                </a:solidFill>
                <a:latin typeface="Times New Roman" panose="02020603050405020304" pitchFamily="18" charset="0"/>
                <a:cs typeface="Times New Roman" panose="02020603050405020304" pitchFamily="18" charset="0"/>
              </a:rPr>
              <a:t>An </a:t>
            </a:r>
            <a:r>
              <a:rPr lang="en-US" u="sng" dirty="0">
                <a:solidFill>
                  <a:schemeClr val="bg1"/>
                </a:solidFill>
                <a:latin typeface="Times New Roman" panose="02020603050405020304" pitchFamily="18" charset="0"/>
                <a:cs typeface="Times New Roman" panose="02020603050405020304" pitchFamily="18" charset="0"/>
              </a:rPr>
              <a:t>architecture</a:t>
            </a:r>
            <a:r>
              <a:rPr lang="en-US" dirty="0">
                <a:solidFill>
                  <a:schemeClr val="bg1"/>
                </a:solidFill>
                <a:latin typeface="Times New Roman" panose="02020603050405020304" pitchFamily="18" charset="0"/>
                <a:cs typeface="Times New Roman" panose="02020603050405020304" pitchFamily="18" charset="0"/>
              </a:rPr>
              <a:t> in VHDL describes the internal implementation of an entity</a:t>
            </a:r>
            <a:r>
              <a:rPr lang="tr-TR" dirty="0">
                <a:solidFill>
                  <a:schemeClr val="bg1"/>
                </a:solidFill>
                <a:latin typeface="Times New Roman" panose="02020603050405020304" pitchFamily="18" charset="0"/>
                <a:cs typeface="Times New Roman" panose="02020603050405020304" pitchFamily="18" charset="0"/>
              </a:rPr>
              <a:t>.</a:t>
            </a:r>
          </a:p>
        </p:txBody>
      </p:sp>
      <p:sp>
        <p:nvSpPr>
          <p:cNvPr id="11" name="TextBox 10">
            <a:extLst>
              <a:ext uri="{FF2B5EF4-FFF2-40B4-BE49-F238E27FC236}">
                <a16:creationId xmlns:a16="http://schemas.microsoft.com/office/drawing/2014/main" id="{7C77F4C7-D42B-AD0C-CFF6-F919F682476E}"/>
              </a:ext>
            </a:extLst>
          </p:cNvPr>
          <p:cNvSpPr txBox="1"/>
          <p:nvPr/>
        </p:nvSpPr>
        <p:spPr>
          <a:xfrm>
            <a:off x="4580963" y="3364583"/>
            <a:ext cx="4141983" cy="3400931"/>
          </a:xfrm>
          <a:prstGeom prst="rect">
            <a:avLst/>
          </a:prstGeom>
          <a:noFill/>
          <a:ln>
            <a:solidFill>
              <a:schemeClr val="bg1"/>
            </a:solidFill>
          </a:ln>
        </p:spPr>
        <p:txBody>
          <a:bodyPr wrap="square" rtlCol="0">
            <a:spAutoFit/>
          </a:bodyPr>
          <a:lstStyle/>
          <a:p>
            <a:r>
              <a:rPr lang="tr-TR" sz="1200" b="1" dirty="0">
                <a:solidFill>
                  <a:srgbClr val="FFFF00"/>
                </a:solidFill>
                <a:latin typeface="Times New Roman" panose="02020603050405020304" pitchFamily="18" charset="0"/>
                <a:cs typeface="Times New Roman" panose="02020603050405020304" pitchFamily="18" charset="0"/>
              </a:rPr>
              <a:t>architecture</a:t>
            </a:r>
            <a:r>
              <a:rPr lang="tr-TR" sz="1200" b="1" dirty="0">
                <a:solidFill>
                  <a:schemeClr val="bg1"/>
                </a:solidFill>
                <a:latin typeface="Times New Roman" panose="02020603050405020304" pitchFamily="18" charset="0"/>
                <a:cs typeface="Times New Roman" panose="02020603050405020304" pitchFamily="18" charset="0"/>
              </a:rPr>
              <a:t> behavioral </a:t>
            </a:r>
            <a:r>
              <a:rPr lang="tr-TR" sz="1200" b="1" dirty="0">
                <a:solidFill>
                  <a:srgbClr val="FFFF00"/>
                </a:solidFill>
                <a:latin typeface="Times New Roman" panose="02020603050405020304" pitchFamily="18" charset="0"/>
                <a:cs typeface="Times New Roman" panose="02020603050405020304" pitchFamily="18" charset="0"/>
              </a:rPr>
              <a:t>of</a:t>
            </a:r>
            <a:r>
              <a:rPr lang="tr-TR" sz="1200" b="1" dirty="0">
                <a:solidFill>
                  <a:schemeClr val="bg1"/>
                </a:solidFill>
                <a:latin typeface="Times New Roman" panose="02020603050405020304" pitchFamily="18" charset="0"/>
                <a:cs typeface="Times New Roman" panose="02020603050405020304" pitchFamily="18" charset="0"/>
              </a:rPr>
              <a:t> sensor_cntrllr </a:t>
            </a:r>
            <a:r>
              <a:rPr lang="tr-TR" sz="1200" b="1" dirty="0">
                <a:solidFill>
                  <a:srgbClr val="FFFF00"/>
                </a:solidFill>
                <a:latin typeface="Times New Roman" panose="02020603050405020304" pitchFamily="18" charset="0"/>
                <a:cs typeface="Times New Roman" panose="02020603050405020304" pitchFamily="18" charset="0"/>
              </a:rPr>
              <a:t>is</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component</a:t>
            </a:r>
            <a:r>
              <a:rPr lang="tr-TR" sz="1200" b="1" dirty="0">
                <a:solidFill>
                  <a:schemeClr val="bg1"/>
                </a:solidFill>
                <a:latin typeface="Times New Roman" panose="02020603050405020304" pitchFamily="18" charset="0"/>
                <a:cs typeface="Times New Roman" panose="02020603050405020304" pitchFamily="18" charset="0"/>
              </a:rPr>
              <a:t> i2c_master </a:t>
            </a:r>
            <a:r>
              <a:rPr lang="tr-TR" sz="1200" b="1" dirty="0">
                <a:solidFill>
                  <a:srgbClr val="FFFF00"/>
                </a:solidFill>
                <a:latin typeface="Times New Roman" panose="02020603050405020304" pitchFamily="18" charset="0"/>
                <a:cs typeface="Times New Roman" panose="02020603050405020304" pitchFamily="18" charset="0"/>
              </a:rPr>
              <a:t>is</a:t>
            </a:r>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component</a:t>
            </a:r>
            <a:r>
              <a:rPr lang="tr-TR" sz="1200" b="1" dirty="0">
                <a:solidFill>
                  <a:schemeClr val="bg1"/>
                </a:solidFill>
                <a:latin typeface="Times New Roman" panose="02020603050405020304" pitchFamily="18" charset="0"/>
                <a:cs typeface="Times New Roman" panose="02020603050405020304" pitchFamily="18" charset="0"/>
              </a:rPr>
              <a:t> i2c_master;</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constant</a:t>
            </a:r>
            <a:r>
              <a:rPr lang="tr-TR" sz="1200" b="1" dirty="0">
                <a:solidFill>
                  <a:schemeClr val="bg1"/>
                </a:solidFill>
                <a:latin typeface="Times New Roman" panose="02020603050405020304" pitchFamily="18" charset="0"/>
                <a:cs typeface="Times New Roman" panose="02020603050405020304" pitchFamily="18" charset="0"/>
              </a:rPr>
              <a:t> por_lim : </a:t>
            </a:r>
            <a:r>
              <a:rPr lang="tr-TR" sz="1200" b="1" dirty="0">
                <a:solidFill>
                  <a:srgbClr val="FF0000"/>
                </a:solidFill>
                <a:latin typeface="Times New Roman" panose="02020603050405020304" pitchFamily="18" charset="0"/>
                <a:cs typeface="Times New Roman" panose="02020603050405020304" pitchFamily="18" charset="0"/>
              </a:rPr>
              <a:t>integer</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a:latin typeface="Times New Roman" panose="02020603050405020304" pitchFamily="18" charset="0"/>
                <a:cs typeface="Times New Roman" panose="02020603050405020304" pitchFamily="18" charset="0"/>
              </a:rPr>
              <a:t>99_999</a:t>
            </a:r>
            <a:r>
              <a:rPr lang="tr-TR" sz="1200" b="1" dirty="0">
                <a:solidFill>
                  <a:schemeClr val="bg1"/>
                </a:solidFill>
                <a:latin typeface="Times New Roman" panose="02020603050405020304" pitchFamily="18" charset="0"/>
                <a:cs typeface="Times New Roman" panose="02020603050405020304" pitchFamily="18" charset="0"/>
              </a:rPr>
              <a:t>;</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type</a:t>
            </a:r>
            <a:r>
              <a:rPr lang="tr-TR" sz="1200" b="1" dirty="0">
                <a:solidFill>
                  <a:schemeClr val="bg1"/>
                </a:solidFill>
                <a:latin typeface="Times New Roman" panose="02020603050405020304" pitchFamily="18" charset="0"/>
                <a:cs typeface="Times New Roman" panose="02020603050405020304" pitchFamily="18" charset="0"/>
              </a:rPr>
              <a:t> sensor_states </a:t>
            </a:r>
            <a:r>
              <a:rPr lang="tr-TR" sz="1200" b="1" dirty="0">
                <a:solidFill>
                  <a:srgbClr val="FFFF00"/>
                </a:solidFill>
                <a:latin typeface="Times New Roman" panose="02020603050405020304" pitchFamily="18" charset="0"/>
                <a:cs typeface="Times New Roman" panose="02020603050405020304" pitchFamily="18" charset="0"/>
              </a:rPr>
              <a:t>is</a:t>
            </a:r>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por_wait, cfg_sensor, take_data, bft_wait</a:t>
            </a:r>
          </a:p>
          <a:p>
            <a:r>
              <a:rPr lang="tr-TR" sz="1200" b="1" dirty="0">
                <a:solidFill>
                  <a:schemeClr val="bg1"/>
                </a:solidFill>
                <a:latin typeface="Times New Roman" panose="02020603050405020304" pitchFamily="18" charset="0"/>
                <a:cs typeface="Times New Roman" panose="02020603050405020304" pitchFamily="18" charset="0"/>
              </a:rPr>
              <a:t>  );</a:t>
            </a: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signal</a:t>
            </a:r>
            <a:r>
              <a:rPr lang="tr-TR" sz="1200" b="1" dirty="0">
                <a:solidFill>
                  <a:schemeClr val="bg1"/>
                </a:solidFill>
                <a:latin typeface="Times New Roman" panose="02020603050405020304" pitchFamily="18" charset="0"/>
                <a:cs typeface="Times New Roman" panose="02020603050405020304" pitchFamily="18" charset="0"/>
              </a:rPr>
              <a:t> sensor_ctrl_state : sensor_states;</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a:solidFill>
                  <a:srgbClr val="FFFF00"/>
                </a:solidFill>
                <a:latin typeface="Times New Roman" panose="02020603050405020304" pitchFamily="18" charset="0"/>
                <a:cs typeface="Times New Roman" panose="02020603050405020304" pitchFamily="18" charset="0"/>
              </a:rPr>
              <a:t>signal</a:t>
            </a:r>
            <a:r>
              <a:rPr lang="tr-TR" sz="1200" b="1" dirty="0">
                <a:solidFill>
                  <a:schemeClr val="bg1"/>
                </a:solidFill>
                <a:latin typeface="Times New Roman" panose="02020603050405020304" pitchFamily="18" charset="0"/>
                <a:cs typeface="Times New Roman" panose="02020603050405020304" pitchFamily="18" charset="0"/>
              </a:rPr>
              <a:t> por_cnt : </a:t>
            </a:r>
            <a:r>
              <a:rPr lang="tr-TR" sz="1200" b="1" dirty="0">
                <a:solidFill>
                  <a:srgbClr val="FF0000"/>
                </a:solidFill>
                <a:latin typeface="Times New Roman" panose="02020603050405020304" pitchFamily="18" charset="0"/>
                <a:cs typeface="Times New Roman" panose="02020603050405020304" pitchFamily="18" charset="0"/>
              </a:rPr>
              <a:t>integer</a:t>
            </a:r>
            <a:r>
              <a:rPr lang="tr-TR" sz="1200" b="1" dirty="0">
                <a:solidFill>
                  <a:schemeClr val="bg1"/>
                </a:solidFill>
                <a:latin typeface="Times New Roman" panose="02020603050405020304" pitchFamily="18" charset="0"/>
                <a:cs typeface="Times New Roman" panose="02020603050405020304" pitchFamily="18" charset="0"/>
              </a:rPr>
              <a:t> range </a:t>
            </a:r>
            <a:r>
              <a:rPr lang="tr-TR" sz="1200" b="1" dirty="0">
                <a:latin typeface="Times New Roman" panose="02020603050405020304" pitchFamily="18" charset="0"/>
                <a:cs typeface="Times New Roman" panose="02020603050405020304" pitchFamily="18" charset="0"/>
              </a:rPr>
              <a:t>0</a:t>
            </a:r>
            <a:r>
              <a:rPr lang="tr-TR" sz="1200" b="1" dirty="0">
                <a:solidFill>
                  <a:schemeClr val="bg1"/>
                </a:solidFill>
                <a:latin typeface="Times New Roman" panose="02020603050405020304" pitchFamily="18" charset="0"/>
                <a:cs typeface="Times New Roman" panose="02020603050405020304" pitchFamily="18" charset="0"/>
              </a:rPr>
              <a:t> to por_lim;</a:t>
            </a:r>
          </a:p>
          <a:p>
            <a:r>
              <a:rPr lang="tr-TR" sz="1200" b="1" dirty="0">
                <a:solidFill>
                  <a:schemeClr val="bg1"/>
                </a:solidFill>
                <a:latin typeface="Times New Roman" panose="02020603050405020304" pitchFamily="18" charset="0"/>
                <a:cs typeface="Times New Roman" panose="02020603050405020304" pitchFamily="18" charset="0"/>
              </a:rPr>
              <a:t>  </a:t>
            </a:r>
          </a:p>
          <a:p>
            <a:endParaRPr lang="tr-TR" sz="1200" b="1" dirty="0">
              <a:solidFill>
                <a:schemeClr val="bg1"/>
              </a:solidFill>
              <a:latin typeface="Times New Roman" panose="02020603050405020304" pitchFamily="18" charset="0"/>
              <a:cs typeface="Times New Roman" panose="02020603050405020304" pitchFamily="18" charset="0"/>
            </a:endParaRPr>
          </a:p>
          <a:p>
            <a:r>
              <a:rPr lang="tr-TR" sz="1200" b="1" dirty="0">
                <a:solidFill>
                  <a:srgbClr val="FFFF00"/>
                </a:solidFill>
                <a:latin typeface="Times New Roman" panose="02020603050405020304" pitchFamily="18" charset="0"/>
                <a:cs typeface="Times New Roman" panose="02020603050405020304" pitchFamily="18" charset="0"/>
              </a:rPr>
              <a:t>begin</a:t>
            </a:r>
            <a:r>
              <a:rPr lang="tr-TR" sz="1200" b="1" dirty="0">
                <a:solidFill>
                  <a:schemeClr val="bg1"/>
                </a:solidFill>
                <a:latin typeface="Times New Roman" panose="02020603050405020304" pitchFamily="18" charset="0"/>
                <a:cs typeface="Times New Roman" panose="02020603050405020304" pitchFamily="18" charset="0"/>
              </a:rPr>
              <a:t> ...</a:t>
            </a:r>
          </a:p>
          <a:p>
            <a:endParaRPr lang="tr-TR" sz="1100" b="1" dirty="0">
              <a:solidFill>
                <a:schemeClr val="bg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5965F447-E896-5EAD-0AAD-7F708EE0F429}"/>
              </a:ext>
            </a:extLst>
          </p:cNvPr>
          <p:cNvSpPr txBox="1"/>
          <p:nvPr/>
        </p:nvSpPr>
        <p:spPr>
          <a:xfrm>
            <a:off x="8982635" y="2735132"/>
            <a:ext cx="3012142" cy="646331"/>
          </a:xfrm>
          <a:prstGeom prst="rect">
            <a:avLst/>
          </a:prstGeom>
          <a:noFill/>
          <a:ln>
            <a:solidFill>
              <a:schemeClr val="bg1"/>
            </a:solidFill>
          </a:ln>
        </p:spPr>
        <p:txBody>
          <a:bodyPr wrap="square" rtlCol="0">
            <a:spAutoFit/>
          </a:bodyPr>
          <a:lstStyle/>
          <a:p>
            <a:pPr algn="just"/>
            <a:r>
              <a:rPr lang="en-US" sz="1200" dirty="0">
                <a:solidFill>
                  <a:schemeClr val="bg1"/>
                </a:solidFill>
                <a:latin typeface="Times New Roman" panose="02020603050405020304" pitchFamily="18" charset="0"/>
                <a:cs typeface="Times New Roman" panose="02020603050405020304" pitchFamily="18" charset="0"/>
              </a:rPr>
              <a:t>A </a:t>
            </a:r>
            <a:r>
              <a:rPr lang="en-US" sz="1200" u="sng" dirty="0">
                <a:solidFill>
                  <a:schemeClr val="bg1"/>
                </a:solidFill>
                <a:latin typeface="Times New Roman" panose="02020603050405020304" pitchFamily="18" charset="0"/>
                <a:cs typeface="Times New Roman" panose="02020603050405020304" pitchFamily="18" charset="0"/>
              </a:rPr>
              <a:t>configuration</a:t>
            </a:r>
            <a:r>
              <a:rPr lang="en-US" sz="1200" dirty="0">
                <a:solidFill>
                  <a:schemeClr val="bg1"/>
                </a:solidFill>
                <a:latin typeface="Times New Roman" panose="02020603050405020304" pitchFamily="18" charset="0"/>
                <a:cs typeface="Times New Roman" panose="02020603050405020304" pitchFamily="18" charset="0"/>
              </a:rPr>
              <a:t> in VHDL specifies how components within an architecture are bound to entities and architectures</a:t>
            </a:r>
            <a:r>
              <a:rPr lang="tr-TR" sz="1200" dirty="0">
                <a:solidFill>
                  <a:schemeClr val="bg1"/>
                </a:solidFill>
                <a:latin typeface="Times New Roman" panose="02020603050405020304" pitchFamily="18" charset="0"/>
                <a:cs typeface="Times New Roman" panose="02020603050405020304" pitchFamily="18" charset="0"/>
              </a:rPr>
              <a:t>.</a:t>
            </a:r>
          </a:p>
        </p:txBody>
      </p:sp>
      <p:sp>
        <p:nvSpPr>
          <p:cNvPr id="15" name="TextBox 14">
            <a:extLst>
              <a:ext uri="{FF2B5EF4-FFF2-40B4-BE49-F238E27FC236}">
                <a16:creationId xmlns:a16="http://schemas.microsoft.com/office/drawing/2014/main" id="{5ACFC74E-EE49-BDB3-CAF6-E35FA05F187C}"/>
              </a:ext>
            </a:extLst>
          </p:cNvPr>
          <p:cNvSpPr txBox="1"/>
          <p:nvPr/>
        </p:nvSpPr>
        <p:spPr>
          <a:xfrm>
            <a:off x="8982634" y="3497039"/>
            <a:ext cx="3013200" cy="3222000"/>
          </a:xfrm>
          <a:prstGeom prst="rect">
            <a:avLst/>
          </a:prstGeom>
          <a:noFill/>
          <a:ln>
            <a:solidFill>
              <a:schemeClr val="bg1"/>
            </a:solidFill>
          </a:ln>
        </p:spPr>
        <p:txBody>
          <a:bodyPr wrap="square" rtlCol="0">
            <a:spAutoFit/>
          </a:bodyPr>
          <a:lstStyle/>
          <a:p>
            <a:r>
              <a:rPr lang="en-US" sz="1200" b="1" dirty="0">
                <a:solidFill>
                  <a:srgbClr val="FFFF00"/>
                </a:solidFill>
                <a:latin typeface="Times New Roman" panose="02020603050405020304" pitchFamily="18" charset="0"/>
                <a:cs typeface="Times New Roman" panose="02020603050405020304" pitchFamily="18" charset="0"/>
              </a:rPr>
              <a:t>library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ttl</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accent3">
                    <a:lumMod val="50000"/>
                  </a:schemeClr>
                </a:solidFill>
                <a:latin typeface="Times New Roman" panose="02020603050405020304" pitchFamily="18" charset="0"/>
                <a:cs typeface="Times New Roman" panose="02020603050405020304" pitchFamily="18" charset="0"/>
              </a:rPr>
              <a:t>w</a:t>
            </a:r>
            <a:r>
              <a:rPr lang="en-US" sz="1200" b="1" dirty="0" err="1">
                <a:solidFill>
                  <a:schemeClr val="accent3">
                    <a:lumMod val="50000"/>
                  </a:schemeClr>
                </a:solidFill>
                <a:latin typeface="Times New Roman" panose="02020603050405020304" pitchFamily="18" charset="0"/>
                <a:cs typeface="Times New Roman" panose="02020603050405020304" pitchFamily="18" charset="0"/>
              </a:rPr>
              <a:t>ork</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rgbClr val="FFFF66"/>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a:solidFill>
                  <a:schemeClr val="bg1"/>
                </a:solidFill>
                <a:latin typeface="Times New Roman" panose="02020603050405020304" pitchFamily="18" charset="0"/>
                <a:cs typeface="Times New Roman" panose="02020603050405020304" pitchFamily="18" charset="0"/>
              </a:rPr>
              <a:t>4_27_87 </a:t>
            </a:r>
            <a:r>
              <a:rPr lang="en-US" sz="1200" b="1" dirty="0">
                <a:solidFill>
                  <a:srgbClr val="FFFF66"/>
                </a:solidFill>
                <a:latin typeface="Times New Roman" panose="02020603050405020304" pitchFamily="18" charset="0"/>
                <a:cs typeface="Times New Roman" panose="02020603050405020304" pitchFamily="18" charset="0"/>
              </a:rPr>
              <a:t>of</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p</a:t>
            </a:r>
            <a:r>
              <a:rPr lang="en-US" sz="1200" b="1" dirty="0" err="1">
                <a:solidFill>
                  <a:schemeClr val="bg1"/>
                </a:solidFill>
                <a:latin typeface="Times New Roman" panose="02020603050405020304" pitchFamily="18" charset="0"/>
                <a:cs typeface="Times New Roman" panose="02020603050405020304" pitchFamily="18" charset="0"/>
              </a:rPr>
              <a:t>rocessor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66"/>
                </a:solidFill>
                <a:latin typeface="Times New Roman" panose="02020603050405020304" pitchFamily="18" charset="0"/>
                <a:cs typeface="Times New Roman" panose="02020603050405020304" pitchFamily="18" charset="0"/>
              </a:rPr>
              <a:t>is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66"/>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accent3">
                    <a:lumMod val="50000"/>
                  </a:schemeClr>
                </a:solidFill>
                <a:latin typeface="Times New Roman" panose="02020603050405020304" pitchFamily="18" charset="0"/>
                <a:cs typeface="Times New Roman" panose="02020603050405020304" pitchFamily="18" charset="0"/>
              </a:rPr>
              <a:t>w</a:t>
            </a:r>
            <a:r>
              <a:rPr lang="en-US" sz="1200" b="1" dirty="0" err="1">
                <a:solidFill>
                  <a:schemeClr val="accent3">
                    <a:lumMod val="50000"/>
                  </a:schemeClr>
                </a:solidFill>
                <a:latin typeface="Times New Roman" panose="02020603050405020304" pitchFamily="18" charset="0"/>
                <a:cs typeface="Times New Roman" panose="02020603050405020304" pitchFamily="18" charset="0"/>
              </a:rPr>
              <a:t>ork</a:t>
            </a:r>
            <a:r>
              <a:rPr lang="en-US" sz="1200" b="1" dirty="0" err="1">
                <a:solidFill>
                  <a:schemeClr val="bg1"/>
                </a:solidFill>
                <a:latin typeface="Times New Roman" panose="02020603050405020304" pitchFamily="18" charset="0"/>
                <a:cs typeface="Times New Roman" panose="02020603050405020304" pitchFamily="18" charset="0"/>
              </a:rPr>
              <a:t>.</a:t>
            </a:r>
            <a:r>
              <a:rPr lang="en-US" sz="1200" b="1" dirty="0" err="1">
                <a:solidFill>
                  <a:srgbClr val="FFFF66"/>
                </a:solidFill>
                <a:latin typeface="Times New Roman" panose="02020603050405020304" pitchFamily="18" charset="0"/>
                <a:cs typeface="Times New Roman" panose="02020603050405020304" pitchFamily="18" charset="0"/>
              </a:rPr>
              <a:t>all</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s</a:t>
            </a:r>
            <a:r>
              <a:rPr lang="en-US" sz="1200" b="1" dirty="0" err="1">
                <a:solidFill>
                  <a:schemeClr val="bg1"/>
                </a:solidFill>
                <a:latin typeface="Times New Roman" panose="02020603050405020304" pitchFamily="18" charset="0"/>
                <a:cs typeface="Times New Roman" panose="02020603050405020304" pitchFamily="18" charset="0"/>
              </a:rPr>
              <a:t>tructure</a:t>
            </a:r>
            <a:r>
              <a:rPr lang="en-US" sz="1200" b="1" dirty="0">
                <a:solidFill>
                  <a:schemeClr val="bg1"/>
                </a:solidFill>
                <a:latin typeface="Times New Roman" panose="02020603050405020304" pitchFamily="18" charset="0"/>
                <a:cs typeface="Times New Roman" panose="02020603050405020304" pitchFamily="18" charset="0"/>
              </a:rPr>
              <a:t>_</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err="1">
                <a:solidFill>
                  <a:schemeClr val="bg1"/>
                </a:solidFill>
                <a:latin typeface="Times New Roman" panose="02020603050405020304" pitchFamily="18" charset="0"/>
                <a:cs typeface="Times New Roman" panose="02020603050405020304" pitchFamily="18" charset="0"/>
              </a:rPr>
              <a:t>iew</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a</a:t>
            </a:r>
            <a:r>
              <a:rPr lang="en-US" sz="1200" b="1" dirty="0">
                <a:solidFill>
                  <a:schemeClr val="bg1"/>
                </a:solidFill>
                <a:latin typeface="Times New Roman" panose="02020603050405020304" pitchFamily="18" charset="0"/>
                <a:cs typeface="Times New Roman" panose="02020603050405020304" pitchFamily="18" charset="0"/>
              </a:rPr>
              <a:t>1: </a:t>
            </a:r>
            <a:r>
              <a:rPr lang="tr-TR" sz="1200" b="1" dirty="0">
                <a:solidFill>
                  <a:schemeClr val="bg1"/>
                </a:solidFill>
                <a:latin typeface="Times New Roman" panose="02020603050405020304" pitchFamily="18" charset="0"/>
                <a:cs typeface="Times New Roman" panose="02020603050405020304" pitchFamily="18" charset="0"/>
              </a:rPr>
              <a:t>alu</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ttl</a:t>
            </a:r>
            <a:r>
              <a:rPr lang="en-US" sz="1200" b="1" dirty="0">
                <a:solidFill>
                  <a:schemeClr val="bg1"/>
                </a:solidFill>
                <a:latin typeface="Times New Roman" panose="02020603050405020304" pitchFamily="18" charset="0"/>
                <a:cs typeface="Times New Roman" panose="02020603050405020304" pitchFamily="18" charset="0"/>
              </a:rPr>
              <a:t>.</a:t>
            </a:r>
            <a:r>
              <a:rPr lang="tr-TR" sz="1200" b="1" dirty="0">
                <a:solidFill>
                  <a:schemeClr val="bg1"/>
                </a:solidFill>
                <a:latin typeface="Times New Roman" panose="02020603050405020304" pitchFamily="18" charset="0"/>
                <a:cs typeface="Times New Roman" panose="02020603050405020304" pitchFamily="18" charset="0"/>
              </a:rPr>
              <a:t>sn</a:t>
            </a:r>
            <a:r>
              <a:rPr lang="en-US" sz="1200" b="1" dirty="0">
                <a:solidFill>
                  <a:schemeClr val="bg1"/>
                </a:solidFill>
                <a:latin typeface="Times New Roman" panose="02020603050405020304" pitchFamily="18" charset="0"/>
                <a:cs typeface="Times New Roman" panose="02020603050405020304" pitchFamily="18" charset="0"/>
              </a:rPr>
              <a:t>74</a:t>
            </a:r>
            <a:r>
              <a:rPr lang="tr-TR" sz="1200" b="1" dirty="0">
                <a:solidFill>
                  <a:schemeClr val="bg1"/>
                </a:solidFill>
                <a:latin typeface="Times New Roman" panose="02020603050405020304" pitchFamily="18" charset="0"/>
                <a:cs typeface="Times New Roman" panose="02020603050405020304" pitchFamily="18" charset="0"/>
              </a:rPr>
              <a:t>ls</a:t>
            </a:r>
            <a:r>
              <a:rPr lang="en-US" sz="1200" b="1" dirty="0">
                <a:solidFill>
                  <a:schemeClr val="bg1"/>
                </a:solidFill>
                <a:latin typeface="Times New Roman" panose="02020603050405020304" pitchFamily="18" charset="0"/>
                <a:cs typeface="Times New Roman" panose="02020603050405020304" pitchFamily="18" charset="0"/>
              </a:rPr>
              <a:t>181;</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1,</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2,</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3: </a:t>
            </a:r>
            <a:r>
              <a:rPr lang="tr-TR" sz="1200" b="1" dirty="0">
                <a:solidFill>
                  <a:schemeClr val="bg1"/>
                </a:solidFill>
                <a:latin typeface="Times New Roman" panose="02020603050405020304" pitchFamily="18" charset="0"/>
                <a:cs typeface="Times New Roman" panose="02020603050405020304" pitchFamily="18" charset="0"/>
              </a:rPr>
              <a:t>mux</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use</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entity</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m</a:t>
            </a:r>
            <a:r>
              <a:rPr lang="en-US" sz="1200" b="1" dirty="0">
                <a:solidFill>
                  <a:schemeClr val="bg1"/>
                </a:solidFill>
                <a:latin typeface="Times New Roman" panose="02020603050405020304" pitchFamily="18" charset="0"/>
                <a:cs typeface="Times New Roman" panose="02020603050405020304" pitchFamily="18" charset="0"/>
              </a:rPr>
              <a:t>ultiplex4 (</a:t>
            </a:r>
            <a:r>
              <a:rPr lang="tr-TR" sz="1200" b="1" dirty="0">
                <a:solidFill>
                  <a:schemeClr val="bg1"/>
                </a:solidFill>
                <a:latin typeface="Times New Roman" panose="02020603050405020304" pitchFamily="18" charset="0"/>
                <a:cs typeface="Times New Roman" panose="02020603050405020304" pitchFamily="18" charset="0"/>
              </a:rPr>
              <a:t>b</a:t>
            </a:r>
            <a:r>
              <a:rPr lang="en-US" sz="1200" b="1" dirty="0" err="1">
                <a:solidFill>
                  <a:schemeClr val="bg1"/>
                </a:solidFill>
                <a:latin typeface="Times New Roman" panose="02020603050405020304" pitchFamily="18" charset="0"/>
                <a:cs typeface="Times New Roman" panose="02020603050405020304" pitchFamily="18" charset="0"/>
              </a:rPr>
              <a:t>ehavior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all</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l</a:t>
            </a:r>
            <a:r>
              <a:rPr lang="en-US" sz="1200" b="1" dirty="0" err="1">
                <a:solidFill>
                  <a:schemeClr val="bg1"/>
                </a:solidFill>
                <a:latin typeface="Times New Roman" panose="02020603050405020304" pitchFamily="18" charset="0"/>
                <a:cs typeface="Times New Roman" panose="02020603050405020304" pitchFamily="18" charset="0"/>
              </a:rPr>
              <a:t>atch</a:t>
            </a:r>
            <a:endParaRPr lang="en-US" sz="1200" b="1" dirty="0">
              <a:solidFill>
                <a:schemeClr val="bg1"/>
              </a:solidFill>
              <a:latin typeface="Times New Roman" panose="02020603050405020304" pitchFamily="18" charset="0"/>
              <a:cs typeface="Times New Roman" panose="02020603050405020304" pitchFamily="18" charset="0"/>
            </a:endParaRPr>
          </a:p>
          <a:p>
            <a:r>
              <a:rPr lang="en-US" sz="1200" b="1" dirty="0">
                <a:solidFill>
                  <a:schemeClr val="bg1"/>
                </a:solidFill>
                <a:latin typeface="Times New Roman" panose="02020603050405020304" pitchFamily="18" charset="0"/>
                <a:cs typeface="Times New Roman" panose="02020603050405020304" pitchFamily="18" charset="0"/>
              </a:rPr>
              <a:t>      -- use defaults</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for</a:t>
            </a:r>
            <a:r>
              <a:rPr lang="en-US" sz="1200" b="1" dirty="0">
                <a:solidFill>
                  <a:schemeClr val="bg1"/>
                </a:solidFill>
                <a:latin typeface="Times New Roman" panose="02020603050405020304" pitchFamily="18" charset="0"/>
                <a:cs typeface="Times New Roman" panose="02020603050405020304" pitchFamily="18" charset="0"/>
              </a:rPr>
              <a:t>;</a:t>
            </a:r>
          </a:p>
          <a:p>
            <a:r>
              <a:rPr lang="en-US" sz="1200" b="1" dirty="0">
                <a:solidFill>
                  <a:srgbClr val="FFFF00"/>
                </a:solidFill>
                <a:latin typeface="Times New Roman" panose="02020603050405020304" pitchFamily="18" charset="0"/>
                <a:cs typeface="Times New Roman" panose="02020603050405020304" pitchFamily="18" charset="0"/>
              </a:rPr>
              <a:t>end</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configuration</a:t>
            </a:r>
            <a:r>
              <a:rPr lang="en-US" sz="1200" b="1" dirty="0">
                <a:solidFill>
                  <a:schemeClr val="bg1"/>
                </a:solidFill>
                <a:latin typeface="Times New Roman" panose="02020603050405020304" pitchFamily="18" charset="0"/>
                <a:cs typeface="Times New Roman" panose="02020603050405020304" pitchFamily="18" charset="0"/>
              </a:rPr>
              <a:t> </a:t>
            </a:r>
            <a:r>
              <a:rPr lang="tr-TR" sz="1200" b="1" dirty="0">
                <a:solidFill>
                  <a:schemeClr val="bg1"/>
                </a:solidFill>
                <a:latin typeface="Times New Roman" panose="02020603050405020304" pitchFamily="18" charset="0"/>
                <a:cs typeface="Times New Roman" panose="02020603050405020304" pitchFamily="18" charset="0"/>
              </a:rPr>
              <a:t>v</a:t>
            </a:r>
            <a:r>
              <a:rPr lang="en-US" sz="1200" b="1" dirty="0">
                <a:solidFill>
                  <a:schemeClr val="bg1"/>
                </a:solidFill>
                <a:latin typeface="Times New Roman" panose="02020603050405020304" pitchFamily="18" charset="0"/>
                <a:cs typeface="Times New Roman" panose="02020603050405020304" pitchFamily="18" charset="0"/>
              </a:rPr>
              <a:t>4_27_87;</a:t>
            </a:r>
            <a:endParaRPr lang="tr-TR" sz="1200" b="1" dirty="0">
              <a:solidFill>
                <a:schemeClr val="bg1"/>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06D9527A-1775-3B30-854E-B3464B5DC447}"/>
              </a:ext>
            </a:extLst>
          </p:cNvPr>
          <p:cNvSpPr txBox="1"/>
          <p:nvPr/>
        </p:nvSpPr>
        <p:spPr>
          <a:xfrm>
            <a:off x="6838950" y="134470"/>
            <a:ext cx="5086350" cy="461665"/>
          </a:xfrm>
          <a:prstGeom prst="rect">
            <a:avLst/>
          </a:prstGeom>
          <a:noFill/>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Examples 1 and 3 taken from "</a:t>
            </a:r>
            <a:r>
              <a:rPr lang="tr-TR" sz="1200" i="1" u="sng" dirty="0">
                <a:solidFill>
                  <a:schemeClr val="bg1"/>
                </a:solidFill>
                <a:latin typeface="Times New Roman" panose="02020603050405020304" pitchFamily="18" charset="0"/>
                <a:cs typeface="Times New Roman" panose="02020603050405020304" pitchFamily="18" charset="0"/>
              </a:rPr>
              <a:t>IEEE1076-2019"</a:t>
            </a:r>
            <a:r>
              <a:rPr lang="tr-TR" sz="1200" dirty="0">
                <a:solidFill>
                  <a:schemeClr val="bg1"/>
                </a:solidFill>
                <a:latin typeface="Times New Roman" panose="02020603050405020304" pitchFamily="18" charset="0"/>
                <a:cs typeface="Times New Roman" panose="02020603050405020304" pitchFamily="18" charset="0"/>
              </a:rPr>
              <a:t>  document where example 2 is my example.</a:t>
            </a:r>
          </a:p>
        </p:txBody>
      </p:sp>
      <p:sp>
        <p:nvSpPr>
          <p:cNvPr id="17" name="TextBox 16">
            <a:extLst>
              <a:ext uri="{FF2B5EF4-FFF2-40B4-BE49-F238E27FC236}">
                <a16:creationId xmlns:a16="http://schemas.microsoft.com/office/drawing/2014/main" id="{52463AF4-CE02-31C7-4281-DD3279F9F90F}"/>
              </a:ext>
            </a:extLst>
          </p:cNvPr>
          <p:cNvSpPr txBox="1"/>
          <p:nvPr/>
        </p:nvSpPr>
        <p:spPr>
          <a:xfrm>
            <a:off x="3765176" y="6497756"/>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EX-1</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A9C6B4A6-49F8-39E0-55BE-7ED86C7B272A}"/>
              </a:ext>
            </a:extLst>
          </p:cNvPr>
          <p:cNvSpPr txBox="1"/>
          <p:nvPr/>
        </p:nvSpPr>
        <p:spPr>
          <a:xfrm>
            <a:off x="11438676" y="6442040"/>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EX-3</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E2159D23-9383-3EF9-6253-9F0545615354}"/>
              </a:ext>
            </a:extLst>
          </p:cNvPr>
          <p:cNvSpPr txBox="1"/>
          <p:nvPr/>
        </p:nvSpPr>
        <p:spPr>
          <a:xfrm>
            <a:off x="8166846" y="6488515"/>
            <a:ext cx="556100" cy="276999"/>
          </a:xfrm>
          <a:prstGeom prst="rect">
            <a:avLst/>
          </a:prstGeom>
          <a:noFill/>
          <a:ln>
            <a:solidFill>
              <a:schemeClr val="bg1"/>
            </a:solidFill>
          </a:ln>
        </p:spPr>
        <p:txBody>
          <a:bodyPr wrap="square" rtlCol="0">
            <a:spAutoFit/>
          </a:bodyPr>
          <a:lstStyle/>
          <a:p>
            <a:r>
              <a:rPr lang="tr-TR" sz="1200" dirty="0">
                <a:solidFill>
                  <a:schemeClr val="bg1"/>
                </a:solidFill>
                <a:latin typeface="Times New Roman" panose="02020603050405020304" pitchFamily="18" charset="0"/>
                <a:cs typeface="Times New Roman" panose="02020603050405020304" pitchFamily="18" charset="0"/>
              </a:rPr>
              <a:t>EX-2</a:t>
            </a: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4759715"/>
      </p:ext>
    </p:extLst>
  </p:cSld>
  <p:clrMapOvr>
    <a:masterClrMapping/>
  </p:clrMapOvr>
  <p:extLst>
    <p:ext uri="{6950BFC3-D8DA-4A85-94F7-54DA5524770B}">
      <p188:commentRel xmlns:p188="http://schemas.microsoft.com/office/powerpoint/2018/8/main" r:id="rId2"/>
    </p:ext>
  </p:extLs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4D0014EB-8F9A-D2DD-7C3F-8139167D2D25}"/>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9BA532D-6542-06CD-1CC6-9905184E8D86}"/>
              </a:ext>
            </a:extLst>
          </p:cNvPr>
          <p:cNvSpPr>
            <a:spLocks noGrp="1"/>
          </p:cNvSpPr>
          <p:nvPr>
            <p:ph idx="1"/>
          </p:nvPr>
        </p:nvSpPr>
        <p:spPr>
          <a:xfrm>
            <a:off x="0" y="542454"/>
            <a:ext cx="7370113" cy="5460793"/>
          </a:xfrm>
        </p:spPr>
        <p:txBody>
          <a:bodyPr>
            <a:noAutofit/>
          </a:bodyPr>
          <a:lstStyle/>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library IEEE;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use IEEE.std_logic_1164.all;		</a:t>
            </a:r>
            <a:r>
              <a:rPr lang="en-US" sz="1400" b="1" dirty="0">
                <a:solidFill>
                  <a:schemeClr val="accent6">
                    <a:lumMod val="50000"/>
                  </a:schemeClr>
                </a:solidFill>
                <a:latin typeface="Times New Roman" panose="02020603050405020304" pitchFamily="18" charset="0"/>
                <a:cs typeface="Times New Roman" panose="02020603050405020304" pitchFamily="18" charset="0"/>
              </a:rPr>
              <a:t>--This line is example for selected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use work.example_package.all;		</a:t>
            </a:r>
            <a:r>
              <a:rPr lang="en-US" sz="1400" b="1" dirty="0">
                <a:solidFill>
                  <a:schemeClr val="accent6">
                    <a:lumMod val="50000"/>
                  </a:schemeClr>
                </a:solidFill>
                <a:latin typeface="Times New Roman" panose="02020603050405020304" pitchFamily="18" charset="0"/>
                <a:cs typeface="Times New Roman" panose="02020603050405020304" pitchFamily="18" charset="0"/>
              </a:rPr>
              <a:t>--This line is example for external name</a:t>
            </a:r>
          </a:p>
          <a:p>
            <a:pPr marL="457200" lvl="1" indent="0" algn="just">
              <a:lnSpc>
                <a:spcPct val="110000"/>
              </a:lnSpc>
              <a:buNone/>
            </a:pPr>
            <a:endParaRPr lang="tr-TR" sz="1400" b="1"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Entity my_design is			</a:t>
            </a:r>
            <a:r>
              <a:rPr lang="en-US" sz="1400" b="1" dirty="0">
                <a:solidFill>
                  <a:schemeClr val="accent6">
                    <a:lumMod val="50000"/>
                  </a:schemeClr>
                </a:solidFill>
                <a:latin typeface="Times New Roman" panose="02020603050405020304" pitchFamily="18" charset="0"/>
                <a:cs typeface="Times New Roman" panose="02020603050405020304" pitchFamily="18" charset="0"/>
              </a:rPr>
              <a:t>--my_design is a simple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port</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t>
            </a:r>
          </a:p>
          <a:p>
            <a:pPr marL="457200" lvl="1" indent="0" algn="just">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clk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rst 		: in  std_logi</a:t>
            </a:r>
            <a:r>
              <a:rPr lang="tr-TR" sz="1400" b="1" dirty="0">
                <a:solidFill>
                  <a:schemeClr val="bg1"/>
                </a:solidFill>
                <a:latin typeface="Times New Roman" panose="02020603050405020304" pitchFamily="18" charset="0"/>
                <a:cs typeface="Times New Roman" panose="02020603050405020304" pitchFamily="18" charset="0"/>
              </a:rPr>
              <a:t>c;</a:t>
            </a:r>
            <a:r>
              <a:rPr lang="en-US" sz="1400" b="1" dirty="0">
                <a:solidFill>
                  <a:schemeClr val="bg1"/>
                </a:solidFill>
                <a:latin typeface="Times New Roman" panose="02020603050405020304" pitchFamily="18" charset="0"/>
                <a:cs typeface="Times New Roman" panose="02020603050405020304" pitchFamily="18" charset="0"/>
              </a:rPr>
              <a:t>	</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input_vld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comm_input	: in  std_logic_vector (15 downto 0);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--comm_input port is a slice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output_vld	: in  std_logic;</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data_out	: out std_logic_vector(15 downto 0)	  </a:t>
            </a:r>
            <a:r>
              <a:rPr lang="en-US" sz="1400" b="1" dirty="0">
                <a:solidFill>
                  <a:schemeClr val="accent6">
                    <a:lumMod val="50000"/>
                  </a:schemeClr>
                </a:solidFill>
                <a:latin typeface="Times New Roman" panose="02020603050405020304" pitchFamily="18" charset="0"/>
                <a:cs typeface="Times New Roman" panose="02020603050405020304" pitchFamily="18" charset="0"/>
              </a:rPr>
              <a:t>--data_out port is a slice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my_design;</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architecture behavioral of my_design is</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signal data : std_logic_vector(data_upper_lmt downto data_lower_lmt); </a:t>
            </a:r>
            <a:r>
              <a:rPr lang="en-US" sz="1400" b="1" dirty="0">
                <a:solidFill>
                  <a:schemeClr val="accent6">
                    <a:lumMod val="50000"/>
                  </a:schemeClr>
                </a:solidFill>
                <a:latin typeface="Times New Roman" panose="02020603050405020304" pitchFamily="18" charset="0"/>
                <a:cs typeface="Times New Roman" panose="02020603050405020304" pitchFamily="18" charset="0"/>
              </a:rPr>
              <a:t>--data is a static name</a:t>
            </a:r>
          </a:p>
          <a:p>
            <a:pPr marL="457200" lvl="1" indent="0" algn="just">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begin</a:t>
            </a:r>
          </a:p>
        </p:txBody>
      </p:sp>
      <p:sp>
        <p:nvSpPr>
          <p:cNvPr id="8" name="Content Placeholder 2">
            <a:extLst>
              <a:ext uri="{FF2B5EF4-FFF2-40B4-BE49-F238E27FC236}">
                <a16:creationId xmlns:a16="http://schemas.microsoft.com/office/drawing/2014/main" id="{3BB3F5FC-36E1-6B03-DFB7-33EC7A8F534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A5ADD7C-0B44-EB8C-E895-FAC38E5D55D5}"/>
              </a:ext>
            </a:extLst>
          </p:cNvPr>
          <p:cNvSpPr txBox="1">
            <a:spLocks/>
          </p:cNvSpPr>
          <p:nvPr/>
        </p:nvSpPr>
        <p:spPr>
          <a:xfrm>
            <a:off x="6967959" y="542454"/>
            <a:ext cx="5222873"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process(clk) begin</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if (clk'event and clk = '1') then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--clk'event is a attribute name</a:t>
            </a:r>
            <a:endParaRPr lang="tr-TR" sz="1400" b="1" dirty="0">
              <a:solidFill>
                <a:schemeClr val="accent6">
                  <a:lumMod val="50000"/>
                </a:schemeClr>
              </a:solidFill>
              <a:latin typeface="Times New Roman" panose="02020603050405020304" pitchFamily="18" charset="0"/>
              <a:cs typeface="Times New Roman" panose="02020603050405020304" pitchFamily="18" charset="0"/>
            </a:endParaRP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if(input_vld = '1') then</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data &lt;= comm_input(15 downto 1) &amp; not</a:t>
            </a: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comm_input(0); </a:t>
            </a:r>
            <a:endParaRPr lang="tr-TR" sz="1400" b="1" dirty="0">
              <a:solidFill>
                <a:schemeClr val="bg1"/>
              </a:solidFill>
              <a:latin typeface="Times New Roman" panose="02020603050405020304" pitchFamily="18" charset="0"/>
              <a:cs typeface="Times New Roman" panose="02020603050405020304" pitchFamily="18" charset="0"/>
            </a:endParaRP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accent6">
                    <a:lumMod val="50000"/>
                  </a:schemeClr>
                </a:solidFill>
                <a:latin typeface="Times New Roman" panose="02020603050405020304" pitchFamily="18" charset="0"/>
                <a:cs typeface="Times New Roman" panose="02020603050405020304" pitchFamily="18" charset="0"/>
              </a:rPr>
              <a:t>  -</a:t>
            </a:r>
            <a:r>
              <a:rPr lang="en-US" sz="1400" b="1" dirty="0">
                <a:solidFill>
                  <a:schemeClr val="accent6">
                    <a:lumMod val="50000"/>
                  </a:schemeClr>
                </a:solidFill>
                <a:latin typeface="Times New Roman" panose="02020603050405020304" pitchFamily="18" charset="0"/>
                <a:cs typeface="Times New Roman" panose="02020603050405020304" pitchFamily="18" charset="0"/>
              </a:rPr>
              <a:t>-comm_input(0) is a indexed name</a:t>
            </a:r>
            <a:r>
              <a:rPr lang="en-US"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end if;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	</a:t>
            </a:r>
            <a:r>
              <a:rPr lang="tr-TR" sz="1400" b="1" dirty="0">
                <a:solidFill>
                  <a:schemeClr val="bg1"/>
                </a:solidFill>
                <a:latin typeface="Times New Roman" panose="02020603050405020304" pitchFamily="18" charset="0"/>
                <a:cs typeface="Times New Roman" panose="02020603050405020304" pitchFamily="18" charset="0"/>
              </a:rPr>
              <a:t>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if(output_vld = '1') then	</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data_out &lt;= data;</a:t>
            </a:r>
          </a:p>
          <a:p>
            <a:pPr marL="457200" lvl="1" indent="0">
              <a:lnSpc>
                <a:spcPct val="110000"/>
              </a:lnSpc>
              <a:buNone/>
            </a:pPr>
            <a:r>
              <a:rPr lang="tr-TR"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end if;	</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if;</a:t>
            </a:r>
          </a:p>
          <a:p>
            <a:pPr marL="457200" lvl="1" indent="0">
              <a:lnSpc>
                <a:spcPct val="110000"/>
              </a:lnSpc>
              <a:buNone/>
            </a:pPr>
            <a:r>
              <a:rPr lang="en-US" sz="1400" b="1" dirty="0">
                <a:solidFill>
                  <a:schemeClr val="bg1"/>
                </a:solidFill>
                <a:latin typeface="Times New Roman" panose="02020603050405020304" pitchFamily="18" charset="0"/>
                <a:cs typeface="Times New Roman" panose="02020603050405020304" pitchFamily="18" charset="0"/>
              </a:rPr>
              <a:t>end process;</a:t>
            </a:r>
          </a:p>
        </p:txBody>
      </p:sp>
      <p:sp>
        <p:nvSpPr>
          <p:cNvPr id="3" name="Content Placeholder 2">
            <a:extLst>
              <a:ext uri="{FF2B5EF4-FFF2-40B4-BE49-F238E27FC236}">
                <a16:creationId xmlns:a16="http://schemas.microsoft.com/office/drawing/2014/main" id="{1112444F-44E7-39E5-B4F7-6039135740A0}"/>
              </a:ext>
            </a:extLst>
          </p:cNvPr>
          <p:cNvSpPr txBox="1">
            <a:spLocks/>
          </p:cNvSpPr>
          <p:nvPr/>
        </p:nvSpPr>
        <p:spPr>
          <a:xfrm>
            <a:off x="7370113" y="698604"/>
            <a:ext cx="7403126" cy="54607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gn="just">
              <a:lnSpc>
                <a:spcPct val="110000"/>
              </a:lnSpc>
              <a:buFont typeface="Arial" panose="020B0604020202020204" pitchFamily="34" charset="0"/>
              <a:buNone/>
            </a:pPr>
            <a:endParaRPr lang="en-US" sz="1400" dirty="0">
              <a:solidFill>
                <a:schemeClr val="bg1"/>
              </a:solidFill>
              <a:latin typeface="Times New Roman" panose="02020603050405020304" pitchFamily="18" charset="0"/>
              <a:cs typeface="Times New Roman" panose="02020603050405020304" pitchFamily="18" charset="0"/>
            </a:endParaRPr>
          </a:p>
        </p:txBody>
      </p:sp>
      <p:cxnSp>
        <p:nvCxnSpPr>
          <p:cNvPr id="7" name="Düz Bağlayıcı 6">
            <a:extLst>
              <a:ext uri="{FF2B5EF4-FFF2-40B4-BE49-F238E27FC236}">
                <a16:creationId xmlns:a16="http://schemas.microsoft.com/office/drawing/2014/main" id="{FA445E6A-C372-09AC-69A1-CB7A7627213D}"/>
              </a:ext>
            </a:extLst>
          </p:cNvPr>
          <p:cNvCxnSpPr>
            <a:cxnSpLocks/>
          </p:cNvCxnSpPr>
          <p:nvPr/>
        </p:nvCxnSpPr>
        <p:spPr>
          <a:xfrm>
            <a:off x="7349924" y="542454"/>
            <a:ext cx="0" cy="546079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87405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9.1 </a:t>
            </a:r>
            <a:r>
              <a:rPr lang="en-GB" b="1" dirty="0">
                <a:solidFill>
                  <a:schemeClr val="bg1"/>
                </a:solidFill>
              </a:rPr>
              <a:t>General</a:t>
            </a: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9.2 </a:t>
            </a:r>
            <a:r>
              <a:rPr lang="tr-TR" b="1" dirty="0" err="1">
                <a:solidFill>
                  <a:schemeClr val="bg1"/>
                </a:solidFill>
              </a:rPr>
              <a:t>Operators</a:t>
            </a:r>
            <a:endParaRPr lang="en-GB" b="1" dirty="0">
              <a:solidFill>
                <a:schemeClr val="bg1"/>
              </a:solidFill>
            </a:endParaRPr>
          </a:p>
          <a:p>
            <a:pPr marL="0" indent="0">
              <a:lnSpc>
                <a:spcPct val="110000"/>
              </a:lnSpc>
              <a:buNone/>
            </a:pPr>
            <a:r>
              <a:rPr lang="tr-TR" b="1" dirty="0">
                <a:solidFill>
                  <a:srgbClr val="FF0000"/>
                </a:solidFill>
              </a:rPr>
              <a:t>   9.3 </a:t>
            </a:r>
            <a:r>
              <a:rPr lang="tr-TR" b="1" dirty="0" err="1">
                <a:solidFill>
                  <a:schemeClr val="bg1"/>
                </a:solidFill>
              </a:rPr>
              <a:t>Operands</a:t>
            </a:r>
            <a:endParaRPr lang="en-GB" b="1" dirty="0">
              <a:solidFill>
                <a:schemeClr val="bg1"/>
              </a:solidFill>
            </a:endParaRPr>
          </a:p>
          <a:p>
            <a:pPr marL="0" indent="0">
              <a:lnSpc>
                <a:spcPct val="110000"/>
              </a:lnSpc>
              <a:buNone/>
            </a:pPr>
            <a:r>
              <a:rPr lang="tr-TR" b="1" dirty="0">
                <a:solidFill>
                  <a:srgbClr val="FF0000"/>
                </a:solidFill>
              </a:rPr>
              <a:t>   9.4 </a:t>
            </a:r>
            <a:r>
              <a:rPr lang="tr-TR" b="1" dirty="0" err="1">
                <a:solidFill>
                  <a:schemeClr val="bg1"/>
                </a:solidFill>
              </a:rPr>
              <a:t>Static</a:t>
            </a:r>
            <a:r>
              <a:rPr lang="tr-TR" b="1" dirty="0">
                <a:solidFill>
                  <a:schemeClr val="bg1"/>
                </a:solidFill>
              </a:rPr>
              <a:t> </a:t>
            </a:r>
            <a:r>
              <a:rPr lang="tr-TR" b="1" dirty="0" err="1">
                <a:solidFill>
                  <a:schemeClr val="bg1"/>
                </a:solidFill>
              </a:rPr>
              <a:t>Expressions</a:t>
            </a:r>
            <a:endParaRPr lang="en-GB" b="1" dirty="0">
              <a:solidFill>
                <a:schemeClr val="bg1"/>
              </a:solidFill>
            </a:endParaRPr>
          </a:p>
          <a:p>
            <a:pPr marL="0" indent="0">
              <a:lnSpc>
                <a:spcPct val="110000"/>
              </a:lnSpc>
              <a:buNone/>
            </a:pPr>
            <a:r>
              <a:rPr lang="tr-TR" b="1" dirty="0">
                <a:solidFill>
                  <a:srgbClr val="FF0000"/>
                </a:solidFill>
              </a:rPr>
              <a:t>   9.5 </a:t>
            </a:r>
            <a:r>
              <a:rPr lang="tr-TR" b="1" dirty="0">
                <a:solidFill>
                  <a:schemeClr val="bg1"/>
                </a:solidFill>
              </a:rPr>
              <a:t>Universal </a:t>
            </a:r>
            <a:r>
              <a:rPr lang="tr-TR" b="1" dirty="0" err="1">
                <a:solidFill>
                  <a:schemeClr val="bg1"/>
                </a:solidFill>
              </a:rPr>
              <a:t>Expressions</a:t>
            </a:r>
            <a:endParaRPr lang="en-GB"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tr-TR" b="1" dirty="0">
              <a:solidFill>
                <a:schemeClr val="bg1"/>
              </a:solidFill>
            </a:endParaRPr>
          </a:p>
          <a:p>
            <a:pPr marL="0" indent="0">
              <a:lnSpc>
                <a:spcPct val="110000"/>
              </a:lnSpc>
              <a:buNone/>
            </a:pP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9</a:t>
            </a:r>
            <a:r>
              <a:rPr lang="en-US" sz="2800" b="1" dirty="0">
                <a:solidFill>
                  <a:srgbClr val="FF0000"/>
                </a:solidFill>
              </a:rPr>
              <a:t>. </a:t>
            </a:r>
            <a:r>
              <a:rPr lang="tr-TR" sz="2800" b="1" dirty="0">
                <a:solidFill>
                  <a:srgbClr val="FF0000"/>
                </a:solidFill>
              </a:rPr>
              <a:t>EXPRESSIONS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9</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3367004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en-US" sz="2000" dirty="0">
                <a:solidFill>
                  <a:schemeClr val="bg1"/>
                </a:solidFill>
              </a:rPr>
              <a:t>A formula that defines the computation of a value</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Operators</a:t>
            </a:r>
            <a:endParaRPr lang="en-GB" sz="4000" b="1" i="1" dirty="0">
              <a:solidFill>
                <a:schemeClr val="bg1"/>
              </a:solidFill>
              <a:latin typeface="Tw Cen MT (Body)"/>
              <a:cs typeface="Times New Roman" panose="02020603050405020304" pitchFamily="18" charset="0"/>
            </a:endParaRPr>
          </a:p>
        </p:txBody>
      </p:sp>
      <p:pic>
        <p:nvPicPr>
          <p:cNvPr id="5" name="Resim 4">
            <a:extLst>
              <a:ext uri="{FF2B5EF4-FFF2-40B4-BE49-F238E27FC236}">
                <a16:creationId xmlns:a16="http://schemas.microsoft.com/office/drawing/2014/main" id="{BF23534E-B4A4-4CD4-911E-1D8CC54279F5}"/>
              </a:ext>
            </a:extLst>
          </p:cNvPr>
          <p:cNvPicPr>
            <a:picLocks noChangeAspect="1"/>
          </p:cNvPicPr>
          <p:nvPr/>
        </p:nvPicPr>
        <p:blipFill>
          <a:blip r:embed="rId3"/>
          <a:stretch>
            <a:fillRect/>
          </a:stretch>
        </p:blipFill>
        <p:spPr>
          <a:xfrm>
            <a:off x="1203103" y="1132805"/>
            <a:ext cx="4595390" cy="3100504"/>
          </a:xfrm>
          <a:prstGeom prst="rect">
            <a:avLst/>
          </a:prstGeom>
        </p:spPr>
      </p:pic>
      <p:pic>
        <p:nvPicPr>
          <p:cNvPr id="13" name="Resim 12">
            <a:extLst>
              <a:ext uri="{FF2B5EF4-FFF2-40B4-BE49-F238E27FC236}">
                <a16:creationId xmlns:a16="http://schemas.microsoft.com/office/drawing/2014/main" id="{96EAF0B8-BC7D-4B7B-97DC-E6319DB444D7}"/>
              </a:ext>
            </a:extLst>
          </p:cNvPr>
          <p:cNvPicPr>
            <a:picLocks noChangeAspect="1"/>
          </p:cNvPicPr>
          <p:nvPr/>
        </p:nvPicPr>
        <p:blipFill>
          <a:blip r:embed="rId4"/>
          <a:stretch>
            <a:fillRect/>
          </a:stretch>
        </p:blipFill>
        <p:spPr>
          <a:xfrm>
            <a:off x="6694567" y="1013388"/>
            <a:ext cx="4595390" cy="4831223"/>
          </a:xfrm>
          <a:prstGeom prst="rect">
            <a:avLst/>
          </a:prstGeom>
        </p:spPr>
      </p:pic>
      <p:pic>
        <p:nvPicPr>
          <p:cNvPr id="19" name="Resim 18">
            <a:extLst>
              <a:ext uri="{FF2B5EF4-FFF2-40B4-BE49-F238E27FC236}">
                <a16:creationId xmlns:a16="http://schemas.microsoft.com/office/drawing/2014/main" id="{635D7F31-DC1E-4DFD-907B-F4CEA3D5A872}"/>
              </a:ext>
            </a:extLst>
          </p:cNvPr>
          <p:cNvPicPr>
            <a:picLocks noChangeAspect="1"/>
          </p:cNvPicPr>
          <p:nvPr/>
        </p:nvPicPr>
        <p:blipFill>
          <a:blip r:embed="rId5"/>
          <a:stretch>
            <a:fillRect/>
          </a:stretch>
        </p:blipFill>
        <p:spPr>
          <a:xfrm>
            <a:off x="402865" y="4488955"/>
            <a:ext cx="6195866" cy="2135116"/>
          </a:xfrm>
          <a:prstGeom prst="rect">
            <a:avLst/>
          </a:prstGeom>
        </p:spPr>
      </p:pic>
    </p:spTree>
    <p:extLst>
      <p:ext uri="{BB962C8B-B14F-4D97-AF65-F5344CB8AC3E}">
        <p14:creationId xmlns:p14="http://schemas.microsoft.com/office/powerpoint/2010/main" val="773039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565710" y="689599"/>
            <a:ext cx="10724247" cy="907973"/>
          </a:xfrm>
        </p:spPr>
        <p:txBody>
          <a:bodyPr>
            <a:noAutofit/>
          </a:bodyPr>
          <a:lstStyle/>
          <a:p>
            <a:pPr>
              <a:lnSpc>
                <a:spcPct val="110000"/>
              </a:lnSpc>
            </a:pPr>
            <a:r>
              <a:rPr lang="tr-TR" sz="2000" dirty="0">
                <a:solidFill>
                  <a:schemeClr val="bg1"/>
                </a:solidFill>
              </a:rPr>
              <a:t>The </a:t>
            </a:r>
            <a:r>
              <a:rPr lang="tr-TR" sz="2000" dirty="0" err="1">
                <a:solidFill>
                  <a:schemeClr val="bg1"/>
                </a:solidFill>
              </a:rPr>
              <a:t>operands</a:t>
            </a:r>
            <a:r>
              <a:rPr lang="tr-TR" sz="2000" dirty="0">
                <a:solidFill>
                  <a:schemeClr val="bg1"/>
                </a:solidFill>
              </a:rPr>
              <a:t> in an </a:t>
            </a:r>
            <a:r>
              <a:rPr lang="tr-TR" sz="2000" dirty="0" err="1">
                <a:solidFill>
                  <a:schemeClr val="bg1"/>
                </a:solidFill>
              </a:rPr>
              <a:t>expression</a:t>
            </a:r>
            <a:r>
              <a:rPr lang="tr-TR" sz="2000" dirty="0">
                <a:solidFill>
                  <a:schemeClr val="bg1"/>
                </a:solidFill>
              </a:rPr>
              <a:t> </a:t>
            </a:r>
            <a:r>
              <a:rPr lang="tr-TR" sz="2000" dirty="0" err="1">
                <a:solidFill>
                  <a:schemeClr val="bg1"/>
                </a:solidFill>
              </a:rPr>
              <a:t>includes</a:t>
            </a:r>
            <a:r>
              <a:rPr lang="tr-TR" sz="2000" dirty="0">
                <a:solidFill>
                  <a:schemeClr val="bg1"/>
                </a:solidFill>
              </a:rPr>
              <a:t> </a:t>
            </a:r>
            <a:r>
              <a:rPr lang="tr-TR" sz="2000" dirty="0" err="1">
                <a:solidFill>
                  <a:schemeClr val="bg1"/>
                </a:solidFill>
              </a:rPr>
              <a:t>literals</a:t>
            </a:r>
            <a:r>
              <a:rPr lang="tr-TR" sz="2000" dirty="0">
                <a:solidFill>
                  <a:schemeClr val="bg1"/>
                </a:solidFill>
              </a:rPr>
              <a:t>, </a:t>
            </a:r>
            <a:r>
              <a:rPr lang="tr-TR" sz="2000" dirty="0" err="1">
                <a:solidFill>
                  <a:schemeClr val="bg1"/>
                </a:solidFill>
              </a:rPr>
              <a:t>aggregates</a:t>
            </a:r>
            <a:r>
              <a:rPr lang="tr-TR" sz="2000" dirty="0">
                <a:solidFill>
                  <a:schemeClr val="bg1"/>
                </a:solidFill>
              </a:rPr>
              <a:t>, </a:t>
            </a:r>
            <a:r>
              <a:rPr lang="tr-TR" sz="2000" dirty="0" err="1">
                <a:solidFill>
                  <a:schemeClr val="bg1"/>
                </a:solidFill>
              </a:rPr>
              <a:t>function</a:t>
            </a:r>
            <a:r>
              <a:rPr lang="tr-TR" sz="2000" dirty="0">
                <a:solidFill>
                  <a:schemeClr val="bg1"/>
                </a:solidFill>
              </a:rPr>
              <a:t>, </a:t>
            </a:r>
            <a:r>
              <a:rPr lang="tr-TR" sz="2000" dirty="0" err="1">
                <a:solidFill>
                  <a:schemeClr val="bg1"/>
                </a:solidFill>
              </a:rPr>
              <a:t>calls</a:t>
            </a:r>
            <a:r>
              <a:rPr lang="tr-TR" sz="2000" dirty="0">
                <a:solidFill>
                  <a:schemeClr val="bg1"/>
                </a:solidFill>
              </a:rPr>
              <a:t>, </a:t>
            </a:r>
            <a:r>
              <a:rPr lang="tr-TR" sz="2000" dirty="0" err="1">
                <a:solidFill>
                  <a:schemeClr val="bg1"/>
                </a:solidFill>
              </a:rPr>
              <a:t>type</a:t>
            </a:r>
            <a:r>
              <a:rPr lang="tr-TR" sz="2000" dirty="0">
                <a:solidFill>
                  <a:schemeClr val="bg1"/>
                </a:solidFill>
              </a:rPr>
              <a:t> </a:t>
            </a:r>
            <a:r>
              <a:rPr lang="tr-TR" sz="2000" dirty="0" err="1">
                <a:solidFill>
                  <a:schemeClr val="bg1"/>
                </a:solidFill>
              </a:rPr>
              <a:t>conversions</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Operands</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01141395-1EB0-4DD5-88E8-AB324EDE7DDC}"/>
              </a:ext>
            </a:extLst>
          </p:cNvPr>
          <p:cNvSpPr txBox="1">
            <a:spLocks/>
          </p:cNvSpPr>
          <p:nvPr/>
        </p:nvSpPr>
        <p:spPr bwMode="auto">
          <a:xfrm>
            <a:off x="0" y="132634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Static</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Expressions</a:t>
            </a:r>
            <a:endParaRPr lang="en-GB" sz="4000" b="1" i="1" dirty="0">
              <a:solidFill>
                <a:schemeClr val="bg1"/>
              </a:solidFill>
              <a:latin typeface="Tw Cen MT (Body)"/>
              <a:cs typeface="Times New Roman" panose="02020603050405020304" pitchFamily="18" charset="0"/>
            </a:endParaRPr>
          </a:p>
        </p:txBody>
      </p:sp>
      <p:sp>
        <p:nvSpPr>
          <p:cNvPr id="9" name="Content Placeholder 2">
            <a:extLst>
              <a:ext uri="{FF2B5EF4-FFF2-40B4-BE49-F238E27FC236}">
                <a16:creationId xmlns:a16="http://schemas.microsoft.com/office/drawing/2014/main" id="{9978D92C-75BB-4428-B57F-534F671C38EE}"/>
              </a:ext>
            </a:extLst>
          </p:cNvPr>
          <p:cNvSpPr txBox="1">
            <a:spLocks/>
          </p:cNvSpPr>
          <p:nvPr/>
        </p:nvSpPr>
        <p:spPr bwMode="auto">
          <a:xfrm>
            <a:off x="0" y="3536732"/>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9</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Universal </a:t>
            </a:r>
            <a:r>
              <a:rPr lang="tr-TR" sz="4000" b="1" dirty="0" err="1">
                <a:solidFill>
                  <a:schemeClr val="bg1"/>
                </a:solidFill>
                <a:latin typeface="Tw Cen MT (Body)"/>
                <a:ea typeface="+mj-ea"/>
                <a:cs typeface="Times New Roman" panose="02020603050405020304" pitchFamily="18" charset="0"/>
              </a:rPr>
              <a:t>Expressions</a:t>
            </a:r>
            <a:endParaRPr lang="en-GB" sz="4000" b="1" i="1" dirty="0">
              <a:solidFill>
                <a:schemeClr val="bg1"/>
              </a:solidFill>
              <a:latin typeface="Tw Cen MT (Body)"/>
              <a:cs typeface="Times New Roman" panose="02020603050405020304" pitchFamily="18" charset="0"/>
            </a:endParaRPr>
          </a:p>
        </p:txBody>
      </p:sp>
      <p:sp>
        <p:nvSpPr>
          <p:cNvPr id="10" name="Content Placeholder 2">
            <a:extLst>
              <a:ext uri="{FF2B5EF4-FFF2-40B4-BE49-F238E27FC236}">
                <a16:creationId xmlns:a16="http://schemas.microsoft.com/office/drawing/2014/main" id="{22C6E32A-F40B-40E0-913A-5CD0F03D51E5}"/>
              </a:ext>
            </a:extLst>
          </p:cNvPr>
          <p:cNvSpPr txBox="1">
            <a:spLocks/>
          </p:cNvSpPr>
          <p:nvPr/>
        </p:nvSpPr>
        <p:spPr>
          <a:xfrm>
            <a:off x="733291" y="2051558"/>
            <a:ext cx="10724247" cy="90797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Utilized in constant declarations or restrictions; fully computed at compile time</a:t>
            </a:r>
          </a:p>
          <a:p>
            <a:pPr marL="0" indent="0">
              <a:lnSpc>
                <a:spcPct val="110000"/>
              </a:lnSpc>
              <a:buNone/>
            </a:pPr>
            <a:r>
              <a:rPr lang="en-US" sz="2000" dirty="0">
                <a:solidFill>
                  <a:schemeClr val="bg1"/>
                </a:solidFill>
              </a:rPr>
              <a:t>• There are two categories of static expression: – If every operator in expression is an implicit defined operator, these are called locally static expressions – If every in the expression is a pure function and every primary in the expression is a global static primary, they are called globally static expressions</a:t>
            </a:r>
            <a:endParaRPr lang="en-US" sz="2000" b="1" dirty="0">
              <a:solidFill>
                <a:schemeClr val="bg1"/>
              </a:solidFill>
            </a:endParaRPr>
          </a:p>
        </p:txBody>
      </p:sp>
      <p:sp>
        <p:nvSpPr>
          <p:cNvPr id="11" name="Content Placeholder 2">
            <a:extLst>
              <a:ext uri="{FF2B5EF4-FFF2-40B4-BE49-F238E27FC236}">
                <a16:creationId xmlns:a16="http://schemas.microsoft.com/office/drawing/2014/main" id="{8B159B2B-ECA0-4B20-8619-6B7ABBB095D7}"/>
              </a:ext>
            </a:extLst>
          </p:cNvPr>
          <p:cNvSpPr txBox="1">
            <a:spLocks/>
          </p:cNvSpPr>
          <p:nvPr/>
        </p:nvSpPr>
        <p:spPr>
          <a:xfrm>
            <a:off x="733291" y="4079186"/>
            <a:ext cx="10724247" cy="90797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None/>
            </a:pPr>
            <a:r>
              <a:rPr lang="en-US" sz="2000" dirty="0">
                <a:solidFill>
                  <a:schemeClr val="bg1"/>
                </a:solidFill>
              </a:rPr>
              <a:t>• A universal expression is either an expression that delivers a result of type universal integer or one that delivers a result of type universal real </a:t>
            </a:r>
            <a:endParaRPr lang="tr-TR" sz="2000" dirty="0">
              <a:solidFill>
                <a:schemeClr val="bg1"/>
              </a:solidFill>
            </a:endParaRPr>
          </a:p>
          <a:p>
            <a:pPr marL="0" indent="0">
              <a:lnSpc>
                <a:spcPct val="110000"/>
              </a:lnSpc>
              <a:buNone/>
            </a:pPr>
            <a:r>
              <a:rPr lang="en-US" sz="2000" dirty="0">
                <a:solidFill>
                  <a:schemeClr val="bg1"/>
                </a:solidFill>
              </a:rPr>
              <a:t>• The same operations are predefined for the type universal integer as for any integer type </a:t>
            </a:r>
            <a:endParaRPr lang="tr-TR" sz="2000" dirty="0">
              <a:solidFill>
                <a:schemeClr val="bg1"/>
              </a:solidFill>
            </a:endParaRPr>
          </a:p>
          <a:p>
            <a:pPr marL="0" indent="0">
              <a:lnSpc>
                <a:spcPct val="110000"/>
              </a:lnSpc>
              <a:buNone/>
            </a:pPr>
            <a:r>
              <a:rPr lang="en-US" sz="2000" dirty="0">
                <a:solidFill>
                  <a:schemeClr val="bg1"/>
                </a:solidFill>
              </a:rPr>
              <a:t>• The same operations are predefined for the type universal real as for any floating-point type </a:t>
            </a:r>
            <a:endParaRPr lang="tr-TR" sz="2000" dirty="0">
              <a:solidFill>
                <a:schemeClr val="bg1"/>
              </a:solidFill>
            </a:endParaRPr>
          </a:p>
          <a:p>
            <a:pPr marL="0" indent="0">
              <a:lnSpc>
                <a:spcPct val="110000"/>
              </a:lnSpc>
              <a:buNone/>
            </a:pPr>
            <a:r>
              <a:rPr lang="en-US" sz="2000" dirty="0">
                <a:solidFill>
                  <a:schemeClr val="bg1"/>
                </a:solidFill>
              </a:rPr>
              <a:t>• In addition, these operations include the multiplication and division operators</a:t>
            </a:r>
            <a:endParaRPr lang="en-US" sz="2000" b="1" dirty="0">
              <a:solidFill>
                <a:schemeClr val="bg1"/>
              </a:solidFill>
            </a:endParaRPr>
          </a:p>
        </p:txBody>
      </p:sp>
    </p:spTree>
    <p:extLst>
      <p:ext uri="{BB962C8B-B14F-4D97-AF65-F5344CB8AC3E}">
        <p14:creationId xmlns:p14="http://schemas.microsoft.com/office/powerpoint/2010/main" val="2538229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B43AA0-6CD8-9890-B0FB-3750705A4CA9}"/>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B005A6CC-F789-1E66-431E-D5EA687FEF67}"/>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1A9D02C0-AFC3-E33E-8C4C-13FCB0F6EEB5}"/>
              </a:ext>
            </a:extLst>
          </p:cNvPr>
          <p:cNvSpPr>
            <a:spLocks noGrp="1"/>
          </p:cNvSpPr>
          <p:nvPr>
            <p:ph idx="1"/>
          </p:nvPr>
        </p:nvSpPr>
        <p:spPr>
          <a:xfrm>
            <a:off x="5907111" y="514766"/>
            <a:ext cx="6284889" cy="6190558"/>
          </a:xfrm>
        </p:spPr>
        <p:txBody>
          <a:bodyPr>
            <a:noAutofit/>
          </a:bodyPr>
          <a:lstStyle/>
          <a:p>
            <a:pPr marL="0" indent="0">
              <a:lnSpc>
                <a:spcPct val="110000"/>
              </a:lnSpc>
              <a:buNone/>
            </a:pPr>
            <a:r>
              <a:rPr lang="tr-TR" sz="1800" b="1" dirty="0">
                <a:solidFill>
                  <a:srgbClr val="FF0000"/>
                </a:solidFill>
              </a:rPr>
              <a:t> 10.1 </a:t>
            </a:r>
            <a:r>
              <a:rPr lang="tr-TR" sz="1800" b="1" dirty="0">
                <a:solidFill>
                  <a:schemeClr val="bg1"/>
                </a:solidFill>
              </a:rPr>
              <a:t>General</a:t>
            </a:r>
            <a:endParaRPr lang="en-GB" sz="1800" b="1" dirty="0">
              <a:solidFill>
                <a:schemeClr val="bg1"/>
              </a:solidFill>
            </a:endParaRPr>
          </a:p>
          <a:p>
            <a:pPr marL="0" indent="0">
              <a:lnSpc>
                <a:spcPct val="110000"/>
              </a:lnSpc>
              <a:buNone/>
            </a:pPr>
            <a:r>
              <a:rPr lang="tr-TR" sz="1800" b="1" dirty="0">
                <a:solidFill>
                  <a:srgbClr val="FF0000"/>
                </a:solidFill>
              </a:rPr>
              <a:t> 10.2 </a:t>
            </a:r>
            <a:r>
              <a:rPr lang="tr-TR" sz="1800" b="1" dirty="0" err="1">
                <a:solidFill>
                  <a:schemeClr val="bg1"/>
                </a:solidFill>
              </a:rPr>
              <a:t>Wait</a:t>
            </a:r>
            <a:r>
              <a:rPr lang="tr-TR" sz="1800" b="1" dirty="0">
                <a:solidFill>
                  <a:schemeClr val="bg1"/>
                </a:solidFill>
              </a:rPr>
              <a:t> Statement</a:t>
            </a:r>
            <a:endParaRPr lang="en-GB" sz="1800" b="1" dirty="0">
              <a:solidFill>
                <a:schemeClr val="bg1"/>
              </a:solidFill>
            </a:endParaRPr>
          </a:p>
          <a:p>
            <a:pPr marL="0" indent="0">
              <a:lnSpc>
                <a:spcPct val="110000"/>
              </a:lnSpc>
              <a:buNone/>
            </a:pPr>
            <a:r>
              <a:rPr lang="tr-TR" sz="1800" b="1" dirty="0">
                <a:solidFill>
                  <a:srgbClr val="FF0000"/>
                </a:solidFill>
              </a:rPr>
              <a:t> 10.3 </a:t>
            </a:r>
            <a:r>
              <a:rPr lang="tr-TR" sz="1800" b="1" dirty="0" err="1">
                <a:solidFill>
                  <a:schemeClr val="bg1"/>
                </a:solidFill>
              </a:rPr>
              <a:t>Assertion</a:t>
            </a:r>
            <a:r>
              <a:rPr lang="tr-TR" sz="1800" b="1" dirty="0">
                <a:solidFill>
                  <a:schemeClr val="bg1"/>
                </a:solidFill>
              </a:rPr>
              <a:t> Statement</a:t>
            </a:r>
            <a:endParaRPr lang="en-GB" sz="1800" b="1" dirty="0">
              <a:solidFill>
                <a:schemeClr val="bg1"/>
              </a:solidFill>
            </a:endParaRPr>
          </a:p>
          <a:p>
            <a:pPr marL="0" indent="0">
              <a:lnSpc>
                <a:spcPct val="110000"/>
              </a:lnSpc>
              <a:buNone/>
            </a:pPr>
            <a:r>
              <a:rPr lang="en-US" sz="1800" b="1" dirty="0">
                <a:solidFill>
                  <a:srgbClr val="FF0000"/>
                </a:solidFill>
              </a:rPr>
              <a:t> </a:t>
            </a:r>
            <a:r>
              <a:rPr lang="tr-TR" sz="1800" b="1" dirty="0">
                <a:solidFill>
                  <a:srgbClr val="FF0000"/>
                </a:solidFill>
              </a:rPr>
              <a:t>10</a:t>
            </a:r>
            <a:r>
              <a:rPr lang="en-US" sz="1800" b="1" dirty="0">
                <a:solidFill>
                  <a:srgbClr val="FF0000"/>
                </a:solidFill>
              </a:rPr>
              <a:t>.</a:t>
            </a:r>
            <a:r>
              <a:rPr lang="tr-TR" sz="1800" b="1" dirty="0">
                <a:solidFill>
                  <a:srgbClr val="FF0000"/>
                </a:solidFill>
              </a:rPr>
              <a:t>4</a:t>
            </a:r>
            <a:r>
              <a:rPr lang="en-US" sz="1800" b="1" dirty="0">
                <a:solidFill>
                  <a:srgbClr val="FF0000"/>
                </a:solidFill>
              </a:rPr>
              <a:t> </a:t>
            </a:r>
            <a:r>
              <a:rPr lang="tr-TR" sz="1800" b="1" dirty="0">
                <a:solidFill>
                  <a:schemeClr val="bg1"/>
                </a:solidFill>
              </a:rPr>
              <a:t>Report Statement</a:t>
            </a:r>
            <a:endParaRPr lang="en-GB" sz="1800" b="1" dirty="0">
              <a:solidFill>
                <a:schemeClr val="bg1"/>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5</a:t>
            </a:r>
            <a:r>
              <a:rPr lang="en-US" sz="1800" b="1" dirty="0">
                <a:solidFill>
                  <a:srgbClr val="FF0000"/>
                </a:solidFill>
              </a:rPr>
              <a:t> </a:t>
            </a:r>
            <a:r>
              <a:rPr lang="en-GB" sz="1800" b="1" dirty="0">
                <a:solidFill>
                  <a:schemeClr val="bg1"/>
                </a:solidFill>
              </a:rPr>
              <a:t>Signal</a:t>
            </a:r>
            <a:r>
              <a:rPr lang="tr-TR" sz="1800" b="1" dirty="0">
                <a:solidFill>
                  <a:schemeClr val="bg1"/>
                </a:solidFill>
              </a:rPr>
              <a:t> </a:t>
            </a:r>
            <a:r>
              <a:rPr lang="tr-TR" sz="1800" b="1" dirty="0" err="1">
                <a:solidFill>
                  <a:schemeClr val="bg1"/>
                </a:solidFill>
              </a:rPr>
              <a:t>Assignment</a:t>
            </a:r>
            <a:r>
              <a:rPr lang="tr-TR" sz="1800" b="1" dirty="0">
                <a:solidFill>
                  <a:schemeClr val="bg1"/>
                </a:solidFill>
              </a:rPr>
              <a:t> Statement</a:t>
            </a:r>
            <a:endParaRPr lang="en-US" sz="1800" b="1" dirty="0">
              <a:solidFill>
                <a:schemeClr val="bg1"/>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en-GB" sz="1800" b="1" dirty="0">
                <a:solidFill>
                  <a:srgbClr val="FF0000"/>
                </a:solidFill>
              </a:rPr>
              <a:t>6</a:t>
            </a:r>
            <a:r>
              <a:rPr lang="en-US" sz="1800" b="1" dirty="0">
                <a:solidFill>
                  <a:srgbClr val="FF0000"/>
                </a:solidFill>
              </a:rPr>
              <a:t> </a:t>
            </a:r>
            <a:r>
              <a:rPr lang="tr-TR" sz="1800" b="1" dirty="0" err="1">
                <a:solidFill>
                  <a:schemeClr val="bg1"/>
                </a:solidFill>
              </a:rPr>
              <a:t>Variable</a:t>
            </a:r>
            <a:r>
              <a:rPr lang="tr-TR" sz="1800" b="1" dirty="0">
                <a:solidFill>
                  <a:schemeClr val="bg1"/>
                </a:solidFill>
              </a:rPr>
              <a:t> </a:t>
            </a:r>
            <a:r>
              <a:rPr lang="tr-TR" sz="1800" b="1" dirty="0" err="1">
                <a:solidFill>
                  <a:schemeClr val="bg1"/>
                </a:solidFill>
              </a:rPr>
              <a:t>Assignment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en-GB" sz="1800" b="1" dirty="0">
                <a:solidFill>
                  <a:srgbClr val="FF0000"/>
                </a:solidFill>
              </a:rPr>
              <a:t>7</a:t>
            </a:r>
            <a:r>
              <a:rPr lang="en-US" sz="1800" b="1" dirty="0">
                <a:solidFill>
                  <a:srgbClr val="FF0000"/>
                </a:solidFill>
              </a:rPr>
              <a:t> </a:t>
            </a:r>
            <a:r>
              <a:rPr lang="tr-TR" sz="1800" b="1" dirty="0" err="1">
                <a:solidFill>
                  <a:schemeClr val="bg1"/>
                </a:solidFill>
              </a:rPr>
              <a:t>Procedure</a:t>
            </a:r>
            <a:r>
              <a:rPr lang="tr-TR" sz="1800" b="1" dirty="0">
                <a:solidFill>
                  <a:schemeClr val="bg1"/>
                </a:solidFill>
              </a:rPr>
              <a:t> Call Statement</a:t>
            </a:r>
          </a:p>
          <a:p>
            <a:pPr marL="0" indent="0">
              <a:lnSpc>
                <a:spcPct val="110000"/>
              </a:lnSpc>
              <a:buNone/>
            </a:pPr>
            <a:r>
              <a:rPr lang="tr-TR" sz="1800" b="1" dirty="0">
                <a:solidFill>
                  <a:srgbClr val="FF0000"/>
                </a:solidFill>
              </a:rPr>
              <a:t> 10</a:t>
            </a:r>
            <a:r>
              <a:rPr lang="en-US" sz="1800" b="1" dirty="0">
                <a:solidFill>
                  <a:srgbClr val="FF0000"/>
                </a:solidFill>
              </a:rPr>
              <a:t>.</a:t>
            </a:r>
            <a:r>
              <a:rPr lang="en-GB" sz="1800" b="1" dirty="0">
                <a:solidFill>
                  <a:srgbClr val="FF0000"/>
                </a:solidFill>
              </a:rPr>
              <a:t>8</a:t>
            </a:r>
            <a:r>
              <a:rPr lang="en-US" sz="1800" b="1" dirty="0">
                <a:solidFill>
                  <a:srgbClr val="FF0000"/>
                </a:solidFill>
              </a:rPr>
              <a:t> </a:t>
            </a:r>
            <a:r>
              <a:rPr lang="tr-TR" sz="1800" b="1" dirty="0" err="1">
                <a:solidFill>
                  <a:schemeClr val="bg1"/>
                </a:solidFill>
              </a:rPr>
              <a:t>If</a:t>
            </a:r>
            <a:r>
              <a:rPr lang="tr-TR" sz="1800" b="1" dirty="0">
                <a:solidFill>
                  <a:schemeClr val="bg1"/>
                </a:solidFill>
              </a:rPr>
              <a:t> Statement</a:t>
            </a:r>
            <a:endParaRPr lang="tr-TR" sz="1800" b="1" dirty="0">
              <a:solidFill>
                <a:srgbClr val="FF0000"/>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en-GB" sz="1800" b="1" dirty="0">
                <a:solidFill>
                  <a:srgbClr val="FF0000"/>
                </a:solidFill>
              </a:rPr>
              <a:t>9</a:t>
            </a:r>
            <a:r>
              <a:rPr lang="en-US" sz="1800" b="1" dirty="0">
                <a:solidFill>
                  <a:srgbClr val="FF0000"/>
                </a:solidFill>
              </a:rPr>
              <a:t> </a:t>
            </a:r>
            <a:r>
              <a:rPr lang="tr-TR" sz="1800" b="1" dirty="0">
                <a:solidFill>
                  <a:schemeClr val="bg1"/>
                </a:solidFill>
              </a:rPr>
              <a:t>Case Statement</a:t>
            </a:r>
          </a:p>
          <a:p>
            <a:pPr marL="0" indent="0">
              <a:lnSpc>
                <a:spcPct val="110000"/>
              </a:lnSpc>
              <a:buNone/>
            </a:pPr>
            <a:r>
              <a:rPr lang="tr-TR" sz="1800" b="1" dirty="0">
                <a:solidFill>
                  <a:srgbClr val="FF0000"/>
                </a:solidFill>
              </a:rPr>
              <a:t> 10</a:t>
            </a:r>
            <a:r>
              <a:rPr lang="en-US" sz="1800" b="1" dirty="0">
                <a:solidFill>
                  <a:srgbClr val="FF0000"/>
                </a:solidFill>
              </a:rPr>
              <a:t>.</a:t>
            </a:r>
            <a:r>
              <a:rPr lang="en-GB" sz="1800" b="1" dirty="0">
                <a:solidFill>
                  <a:srgbClr val="FF0000"/>
                </a:solidFill>
              </a:rPr>
              <a:t>10</a:t>
            </a:r>
            <a:r>
              <a:rPr lang="en-US" sz="1800" b="1" dirty="0">
                <a:solidFill>
                  <a:srgbClr val="FF0000"/>
                </a:solidFill>
              </a:rPr>
              <a:t> </a:t>
            </a:r>
            <a:r>
              <a:rPr lang="tr-TR" sz="1800" b="1" dirty="0" err="1">
                <a:solidFill>
                  <a:schemeClr val="bg1"/>
                </a:solidFill>
              </a:rPr>
              <a:t>Loop</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a:t>
            </a:r>
            <a:r>
              <a:rPr lang="en-GB" sz="1800" b="1" dirty="0">
                <a:solidFill>
                  <a:srgbClr val="FF0000"/>
                </a:solidFill>
              </a:rPr>
              <a:t>1</a:t>
            </a:r>
            <a:r>
              <a:rPr lang="en-US" sz="1800" b="1" dirty="0">
                <a:solidFill>
                  <a:srgbClr val="FF0000"/>
                </a:solidFill>
              </a:rPr>
              <a:t> </a:t>
            </a:r>
            <a:r>
              <a:rPr lang="tr-TR" sz="1800" b="1" dirty="0" err="1">
                <a:solidFill>
                  <a:schemeClr val="bg1"/>
                </a:solidFill>
              </a:rPr>
              <a:t>Next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a:t>
            </a:r>
            <a:r>
              <a:rPr lang="en-GB" sz="1800" b="1" dirty="0">
                <a:solidFill>
                  <a:srgbClr val="FF0000"/>
                </a:solidFill>
              </a:rPr>
              <a:t>2</a:t>
            </a:r>
            <a:r>
              <a:rPr lang="en-US" sz="1800" b="1" dirty="0">
                <a:solidFill>
                  <a:srgbClr val="FF0000"/>
                </a:solidFill>
              </a:rPr>
              <a:t> </a:t>
            </a:r>
            <a:r>
              <a:rPr lang="tr-TR" sz="1800" b="1" dirty="0" err="1">
                <a:solidFill>
                  <a:schemeClr val="bg1"/>
                </a:solidFill>
              </a:rPr>
              <a:t>Exit</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a:t>
            </a:r>
            <a:r>
              <a:rPr lang="en-GB" sz="1800" b="1" dirty="0">
                <a:solidFill>
                  <a:srgbClr val="FF0000"/>
                </a:solidFill>
              </a:rPr>
              <a:t>3 </a:t>
            </a:r>
            <a:r>
              <a:rPr lang="tr-TR" sz="1800" b="1" dirty="0">
                <a:solidFill>
                  <a:schemeClr val="bg1"/>
                </a:solidFill>
              </a:rPr>
              <a:t>Return Statement</a:t>
            </a:r>
            <a:r>
              <a:rPr lang="en-US" sz="1800" b="1" dirty="0">
                <a:solidFill>
                  <a:schemeClr val="bg1"/>
                </a:solidFill>
              </a:rPr>
              <a:t> </a:t>
            </a:r>
            <a:endParaRPr lang="tr-TR" sz="1800" b="1" dirty="0">
              <a:solidFill>
                <a:schemeClr val="bg1"/>
              </a:solidFill>
            </a:endParaRP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a:t>
            </a:r>
            <a:r>
              <a:rPr lang="en-GB" sz="1800" b="1" dirty="0">
                <a:solidFill>
                  <a:srgbClr val="FF0000"/>
                </a:solidFill>
              </a:rPr>
              <a:t>4</a:t>
            </a:r>
            <a:r>
              <a:rPr lang="tr-TR" sz="1800" b="1" dirty="0">
                <a:solidFill>
                  <a:srgbClr val="FF0000"/>
                </a:solidFill>
              </a:rPr>
              <a:t> </a:t>
            </a:r>
            <a:r>
              <a:rPr lang="tr-TR" sz="1800" b="1" dirty="0" err="1">
                <a:solidFill>
                  <a:schemeClr val="bg1"/>
                </a:solidFill>
              </a:rPr>
              <a:t>Null</a:t>
            </a:r>
            <a:r>
              <a:rPr lang="tr-TR" sz="1800" b="1" dirty="0">
                <a:solidFill>
                  <a:schemeClr val="bg1"/>
                </a:solidFill>
              </a:rPr>
              <a:t> Statement</a:t>
            </a:r>
          </a:p>
          <a:p>
            <a:pPr marL="0" indent="0">
              <a:lnSpc>
                <a:spcPct val="110000"/>
              </a:lnSpc>
              <a:buNone/>
            </a:pPr>
            <a:r>
              <a:rPr lang="tr-TR" sz="1800" b="1" dirty="0">
                <a:solidFill>
                  <a:srgbClr val="FF0000"/>
                </a:solidFill>
              </a:rPr>
              <a:t> 10</a:t>
            </a:r>
            <a:r>
              <a:rPr lang="en-US" sz="1800" b="1" dirty="0">
                <a:solidFill>
                  <a:srgbClr val="FF0000"/>
                </a:solidFill>
              </a:rPr>
              <a:t>.</a:t>
            </a:r>
            <a:r>
              <a:rPr lang="tr-TR" sz="1800" b="1" dirty="0">
                <a:solidFill>
                  <a:srgbClr val="FF0000"/>
                </a:solidFill>
              </a:rPr>
              <a:t>1</a:t>
            </a:r>
            <a:r>
              <a:rPr lang="en-GB" sz="1800" b="1" dirty="0">
                <a:solidFill>
                  <a:srgbClr val="FF0000"/>
                </a:solidFill>
              </a:rPr>
              <a:t>5</a:t>
            </a:r>
            <a:r>
              <a:rPr lang="tr-TR" sz="1800" b="1" dirty="0">
                <a:solidFill>
                  <a:srgbClr val="FF0000"/>
                </a:solidFill>
              </a:rPr>
              <a:t> </a:t>
            </a:r>
            <a:r>
              <a:rPr lang="tr-TR" sz="1800" b="1" dirty="0" err="1">
                <a:solidFill>
                  <a:schemeClr val="bg1"/>
                </a:solidFill>
              </a:rPr>
              <a:t>Sequential</a:t>
            </a:r>
            <a:r>
              <a:rPr lang="tr-TR" sz="1800" b="1" dirty="0">
                <a:solidFill>
                  <a:schemeClr val="bg1"/>
                </a:solidFill>
              </a:rPr>
              <a:t> </a:t>
            </a:r>
            <a:r>
              <a:rPr lang="tr-TR" sz="1800" b="1" dirty="0" err="1">
                <a:solidFill>
                  <a:schemeClr val="bg1"/>
                </a:solidFill>
              </a:rPr>
              <a:t>Block</a:t>
            </a:r>
            <a:r>
              <a:rPr lang="tr-TR" sz="1800" b="1" dirty="0">
                <a:solidFill>
                  <a:schemeClr val="bg1"/>
                </a:solidFill>
              </a:rPr>
              <a:t> Statement</a:t>
            </a:r>
            <a:endParaRPr lang="en-US" sz="1800"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C8E01541-26DC-3A05-2C23-7683ED0448A1}"/>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10</a:t>
            </a:r>
            <a:r>
              <a:rPr lang="en-US" sz="2800" b="1" dirty="0">
                <a:solidFill>
                  <a:srgbClr val="FF0000"/>
                </a:solidFill>
              </a:rPr>
              <a:t>. </a:t>
            </a:r>
            <a:r>
              <a:rPr lang="tr-TR" sz="2800" b="1" dirty="0">
                <a:solidFill>
                  <a:srgbClr val="FF0000"/>
                </a:solidFill>
              </a:rPr>
              <a:t>SEQUENTIAL STATEMENTS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83603F8A-6088-5ED6-04FA-41812A1D640A}"/>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C526C269-6032-5CB1-2D7F-4F0D57932BF5}"/>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10</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Yunus Küçük</a:t>
            </a:r>
            <a:endParaRPr lang="en-US" sz="6000" b="1" i="1" dirty="0">
              <a:solidFill>
                <a:schemeClr val="bg1"/>
              </a:solidFill>
            </a:endParaRPr>
          </a:p>
        </p:txBody>
      </p:sp>
    </p:spTree>
    <p:extLst>
      <p:ext uri="{BB962C8B-B14F-4D97-AF65-F5344CB8AC3E}">
        <p14:creationId xmlns:p14="http://schemas.microsoft.com/office/powerpoint/2010/main" val="32916430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FC946-C17E-C8C6-05F0-E7535446D5E6}"/>
              </a:ext>
            </a:extLst>
          </p:cNvPr>
          <p:cNvSpPr>
            <a:spLocks noGrp="1"/>
          </p:cNvSpPr>
          <p:nvPr>
            <p:ph type="title"/>
          </p:nvPr>
        </p:nvSpPr>
        <p:spPr/>
        <p:txBody>
          <a:bodyPr/>
          <a:lstStyle/>
          <a:p>
            <a:r>
              <a:rPr lang="tr-TR" sz="3600" b="1" dirty="0">
                <a:solidFill>
                  <a:srgbClr val="FF0000"/>
                </a:solidFill>
                <a:latin typeface="Tw Cen MT (Headings)"/>
                <a:ea typeface="+mj-ea"/>
                <a:cs typeface="+mj-cs"/>
              </a:rPr>
              <a:t>10</a:t>
            </a:r>
            <a:r>
              <a:rPr lang="en-GB" sz="3600" b="1" dirty="0">
                <a:solidFill>
                  <a:srgbClr val="FF0000"/>
                </a:solidFill>
                <a:latin typeface="Tw Cen MT (Headings)"/>
                <a:ea typeface="+mj-ea"/>
                <a:cs typeface="+mj-cs"/>
              </a:rPr>
              <a:t>.</a:t>
            </a:r>
            <a:r>
              <a:rPr lang="tr-TR" sz="3600" b="1" dirty="0">
                <a:solidFill>
                  <a:srgbClr val="FF0000"/>
                </a:solidFill>
                <a:latin typeface="Tw Cen MT (Headings)"/>
                <a:ea typeface="+mj-ea"/>
                <a:cs typeface="+mj-cs"/>
              </a:rPr>
              <a:t>1</a:t>
            </a:r>
            <a:r>
              <a:rPr lang="en-GB" sz="3600" b="1" dirty="0">
                <a:solidFill>
                  <a:srgbClr val="FF0000"/>
                </a:solidFill>
                <a:latin typeface="Tw Cen MT (Headings)"/>
                <a:ea typeface="+mj-ea"/>
                <a:cs typeface="+mj-cs"/>
              </a:rPr>
              <a:t> </a:t>
            </a:r>
            <a:r>
              <a:rPr lang="tr-TR" sz="3600" b="1" dirty="0">
                <a:solidFill>
                  <a:schemeClr val="bg1"/>
                </a:solidFill>
                <a:latin typeface="Tw Cen MT (Body)"/>
                <a:cs typeface="Times New Roman" panose="02020603050405020304" pitchFamily="18" charset="0"/>
              </a:rPr>
              <a:t>General</a:t>
            </a:r>
            <a:endParaRPr lang="tr-TR" b="1" dirty="0"/>
          </a:p>
        </p:txBody>
      </p:sp>
      <p:sp>
        <p:nvSpPr>
          <p:cNvPr id="3" name="Content Placeholder 2">
            <a:extLst>
              <a:ext uri="{FF2B5EF4-FFF2-40B4-BE49-F238E27FC236}">
                <a16:creationId xmlns:a16="http://schemas.microsoft.com/office/drawing/2014/main" id="{3581FDC0-311E-8281-AFD9-DC2E2ED1BF1D}"/>
              </a:ext>
            </a:extLst>
          </p:cNvPr>
          <p:cNvSpPr>
            <a:spLocks noGrp="1"/>
          </p:cNvSpPr>
          <p:nvPr>
            <p:ph idx="1"/>
          </p:nvPr>
        </p:nvSpPr>
        <p:spPr>
          <a:xfrm>
            <a:off x="1195841" y="1803173"/>
            <a:ext cx="9905999" cy="3541714"/>
          </a:xfrm>
        </p:spPr>
        <p:txBody>
          <a:bodyPr/>
          <a:lstStyle/>
          <a:p>
            <a:r>
              <a:rPr lang="en-US" sz="2400" i="0" u="none" strike="noStrike" baseline="0" dirty="0">
                <a:solidFill>
                  <a:schemeClr val="bg1"/>
                </a:solidFill>
              </a:rPr>
              <a:t>Sequential statements are used to</a:t>
            </a:r>
            <a:r>
              <a:rPr lang="tr-TR" sz="2400" i="0" u="none" strike="noStrike" baseline="0" dirty="0">
                <a:solidFill>
                  <a:schemeClr val="bg1"/>
                </a:solidFill>
              </a:rPr>
              <a:t> </a:t>
            </a:r>
            <a:r>
              <a:rPr lang="en-US" sz="2400" i="0" u="none" strike="noStrike" baseline="0" dirty="0">
                <a:solidFill>
                  <a:schemeClr val="bg1"/>
                </a:solidFill>
              </a:rPr>
              <a:t>define algorithms for the execution of a subprogram or process; </a:t>
            </a:r>
            <a:r>
              <a:rPr lang="en-US" sz="2400" b="1" i="0" u="none" strike="noStrike" baseline="0" dirty="0">
                <a:solidFill>
                  <a:schemeClr val="bg1"/>
                </a:solidFill>
              </a:rPr>
              <a:t>they execute in the order in which they</a:t>
            </a:r>
            <a:r>
              <a:rPr lang="tr-TR" sz="2400" b="1" i="0" u="none" strike="noStrike" baseline="0" dirty="0">
                <a:solidFill>
                  <a:schemeClr val="bg1"/>
                </a:solidFill>
              </a:rPr>
              <a:t> </a:t>
            </a:r>
            <a:r>
              <a:rPr lang="tr-TR" sz="2400" b="1" i="0" u="none" strike="noStrike" baseline="0" dirty="0" err="1">
                <a:solidFill>
                  <a:schemeClr val="bg1"/>
                </a:solidFill>
              </a:rPr>
              <a:t>appear</a:t>
            </a:r>
            <a:endParaRPr kumimoji="0" lang="tr-TR" altLang="tr-TR" sz="3200" b="1" i="0" u="none" strike="noStrike" cap="none" normalizeH="0" baseline="0" dirty="0">
              <a:ln>
                <a:noFill/>
              </a:ln>
              <a:solidFill>
                <a:schemeClr val="bg1"/>
              </a:solidFill>
              <a:effectLst/>
              <a:cs typeface="Times New Roman" panose="02020603050405020304" pitchFamily="18" charset="0"/>
            </a:endParaRPr>
          </a:p>
          <a:p>
            <a:endParaRPr lang="tr-TR" dirty="0"/>
          </a:p>
        </p:txBody>
      </p:sp>
    </p:spTree>
    <p:extLst>
      <p:ext uri="{BB962C8B-B14F-4D97-AF65-F5344CB8AC3E}">
        <p14:creationId xmlns:p14="http://schemas.microsoft.com/office/powerpoint/2010/main" val="1149492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687D4-D932-F031-BE4A-506B5576E114}"/>
              </a:ext>
            </a:extLst>
          </p:cNvPr>
          <p:cNvSpPr>
            <a:spLocks noGrp="1"/>
          </p:cNvSpPr>
          <p:nvPr>
            <p:ph type="title"/>
          </p:nvPr>
        </p:nvSpPr>
        <p:spPr/>
        <p:txBody>
          <a:bodyPr/>
          <a:lstStyle/>
          <a:p>
            <a:r>
              <a:rPr lang="tr-TR" sz="3600" b="1" dirty="0">
                <a:solidFill>
                  <a:srgbClr val="FF0000"/>
                </a:solidFill>
                <a:latin typeface="Tw Cen MT (Headings)"/>
                <a:ea typeface="+mj-ea"/>
                <a:cs typeface="+mj-cs"/>
              </a:rPr>
              <a:t>10</a:t>
            </a:r>
            <a:r>
              <a:rPr lang="en-GB" sz="3600" b="1" dirty="0">
                <a:solidFill>
                  <a:srgbClr val="FF0000"/>
                </a:solidFill>
                <a:latin typeface="Tw Cen MT (Headings)"/>
                <a:ea typeface="+mj-ea"/>
                <a:cs typeface="+mj-cs"/>
              </a:rPr>
              <a:t>.</a:t>
            </a:r>
            <a:r>
              <a:rPr lang="tr-TR" sz="3600" b="1" dirty="0">
                <a:solidFill>
                  <a:srgbClr val="FF0000"/>
                </a:solidFill>
                <a:latin typeface="Tw Cen MT (Headings)"/>
                <a:ea typeface="+mj-ea"/>
                <a:cs typeface="+mj-cs"/>
              </a:rPr>
              <a:t>2</a:t>
            </a:r>
            <a:r>
              <a:rPr lang="en-GB" sz="3600" b="1" dirty="0">
                <a:solidFill>
                  <a:srgbClr val="FF0000"/>
                </a:solidFill>
                <a:latin typeface="Tw Cen MT (Headings)"/>
                <a:ea typeface="+mj-ea"/>
                <a:cs typeface="+mj-cs"/>
              </a:rPr>
              <a:t> </a:t>
            </a:r>
            <a:r>
              <a:rPr lang="tr-TR" sz="3600" b="1" dirty="0" err="1">
                <a:solidFill>
                  <a:schemeClr val="bg1"/>
                </a:solidFill>
                <a:latin typeface="Tw Cen MT (Body)"/>
                <a:cs typeface="Times New Roman" panose="02020603050405020304" pitchFamily="18" charset="0"/>
              </a:rPr>
              <a:t>WaIt</a:t>
            </a:r>
            <a:r>
              <a:rPr lang="tr-TR" sz="3600" b="1" dirty="0">
                <a:solidFill>
                  <a:schemeClr val="bg1"/>
                </a:solidFill>
                <a:latin typeface="Tw Cen MT (Body)"/>
                <a:cs typeface="Times New Roman" panose="02020603050405020304" pitchFamily="18" charset="0"/>
              </a:rPr>
              <a:t> Statement</a:t>
            </a:r>
            <a:endParaRPr lang="tr-TR" b="1" dirty="0"/>
          </a:p>
        </p:txBody>
      </p:sp>
      <p:sp>
        <p:nvSpPr>
          <p:cNvPr id="3" name="Content Placeholder 2">
            <a:extLst>
              <a:ext uri="{FF2B5EF4-FFF2-40B4-BE49-F238E27FC236}">
                <a16:creationId xmlns:a16="http://schemas.microsoft.com/office/drawing/2014/main" id="{7FBEEE06-D314-67C1-5DC1-C8EA8CEED9A8}"/>
              </a:ext>
            </a:extLst>
          </p:cNvPr>
          <p:cNvSpPr>
            <a:spLocks noGrp="1"/>
          </p:cNvSpPr>
          <p:nvPr>
            <p:ph idx="1"/>
          </p:nvPr>
        </p:nvSpPr>
        <p:spPr>
          <a:xfrm>
            <a:off x="1141412" y="1765073"/>
            <a:ext cx="9905999" cy="3541714"/>
          </a:xfrm>
        </p:spPr>
        <p:txBody>
          <a:bodyPr>
            <a:normAutofit lnSpcReduction="10000"/>
          </a:bodyPr>
          <a:lstStyle/>
          <a:p>
            <a:pPr>
              <a:lnSpc>
                <a:spcPct val="110000"/>
              </a:lnSpc>
            </a:pP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There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are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4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different</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types</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of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wait</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statements</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which</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 </a:t>
            </a:r>
            <a:r>
              <a:rPr kumimoji="0" lang="tr-TR" altLang="tr-TR" sz="2000" b="0" i="0" u="none" strike="noStrike" cap="none" normalizeH="0" baseline="0" dirty="0" err="1">
                <a:ln>
                  <a:noFill/>
                </a:ln>
                <a:solidFill>
                  <a:schemeClr val="bg1"/>
                </a:solidFill>
                <a:effectLst/>
                <a:latin typeface="Tw Cen MT (Body)"/>
                <a:cs typeface="Times New Roman" panose="02020603050405020304" pitchFamily="18" charset="0"/>
              </a:rPr>
              <a:t>are</a:t>
            </a:r>
            <a:r>
              <a:rPr kumimoji="0" lang="tr-TR" altLang="tr-TR" sz="2000" b="0" i="0" u="none" strike="noStrike" cap="none" normalizeH="0" baseline="0" dirty="0">
                <a:ln>
                  <a:noFill/>
                </a:ln>
                <a:solidFill>
                  <a:schemeClr val="bg1"/>
                </a:solidFill>
                <a:effectLst/>
                <a:latin typeface="Tw Cen MT (Body)"/>
                <a:cs typeface="Times New Roman" panose="02020603050405020304" pitchFamily="18" charset="0"/>
              </a:rPr>
              <a:t>:</a:t>
            </a: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wait</a:t>
            </a:r>
            <a:r>
              <a:rPr lang="tr-TR" altLang="tr-TR" sz="2300" dirty="0">
                <a:solidFill>
                  <a:schemeClr val="bg1"/>
                </a:solidFill>
                <a:latin typeface="Tw Cen MT (Body)"/>
                <a:cs typeface="Times New Roman" panose="02020603050405020304" pitchFamily="18" charset="0"/>
              </a:rPr>
              <a:t>: </a:t>
            </a:r>
            <a:r>
              <a:rPr lang="tr-TR" altLang="tr-TR" dirty="0">
                <a:solidFill>
                  <a:schemeClr val="bg1"/>
                </a:solidFill>
                <a:latin typeface="Tw Cen MT (Body)"/>
                <a:cs typeface="Times New Roman" panose="02020603050405020304" pitchFamily="18" charset="0"/>
              </a:rPr>
              <a:t>it </a:t>
            </a:r>
            <a:r>
              <a:rPr lang="tr-TR" altLang="tr-TR" dirty="0" err="1">
                <a:solidFill>
                  <a:schemeClr val="bg1"/>
                </a:solidFill>
                <a:latin typeface="Tw Cen MT (Body)"/>
                <a:cs typeface="Times New Roman" panose="02020603050405020304" pitchFamily="18" charset="0"/>
              </a:rPr>
              <a:t>will</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suspend</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code</a:t>
            </a:r>
            <a:r>
              <a:rPr lang="tr-TR" altLang="tr-TR" dirty="0">
                <a:solidFill>
                  <a:schemeClr val="bg1"/>
                </a:solidFill>
                <a:latin typeface="Tw Cen MT (Body)"/>
                <a:cs typeface="Times New Roman" panose="02020603050405020304" pitchFamily="18" charset="0"/>
              </a:rPr>
              <a:t> </a:t>
            </a:r>
            <a:r>
              <a:rPr lang="tr-TR" altLang="tr-TR" dirty="0" err="1">
                <a:solidFill>
                  <a:schemeClr val="bg1"/>
                </a:solidFill>
                <a:latin typeface="Tw Cen MT (Body)"/>
                <a:cs typeface="Times New Roman" panose="02020603050405020304" pitchFamily="18" charset="0"/>
              </a:rPr>
              <a:t>forever</a:t>
            </a:r>
            <a:endParaRPr lang="tr-TR" altLang="tr-TR" dirty="0">
              <a:solidFill>
                <a:schemeClr val="bg1"/>
              </a:solidFill>
              <a:latin typeface="Tw Cen MT (Body)"/>
              <a:cs typeface="Times New Roman" panose="02020603050405020304" pitchFamily="18" charset="0"/>
            </a:endParaRP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t>
            </a: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ait</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on: </a:t>
            </a:r>
            <a:r>
              <a:rPr lang="en-US" b="0" i="0" dirty="0">
                <a:solidFill>
                  <a:srgbClr val="212934"/>
                </a:solidFill>
                <a:effectLst/>
              </a:rPr>
              <a:t>is equivalent to using a sensitivity list in a process. As soon as any of the signals in the wait on list changes, the code will continue to execute</a:t>
            </a:r>
            <a:endParaRPr kumimoji="0" lang="tr-TR" altLang="tr-TR" b="0" i="0" u="none" strike="noStrike" cap="none" normalizeH="0" baseline="0" dirty="0">
              <a:ln>
                <a:noFill/>
              </a:ln>
              <a:solidFill>
                <a:schemeClr val="bg1"/>
              </a:solidFill>
              <a:effectLst/>
              <a:cs typeface="Times New Roman" panose="02020603050405020304" pitchFamily="18" charset="0"/>
            </a:endParaRPr>
          </a:p>
          <a:p>
            <a:pPr lvl="1">
              <a:lnSpc>
                <a:spcPct val="110000"/>
              </a:lnSpc>
              <a:buFont typeface="Wingdings" panose="05000000000000000000" pitchFamily="2" charset="2"/>
              <a:buChar char="Ø"/>
            </a:pPr>
            <a:r>
              <a:rPr lang="tr-TR" altLang="tr-TR" sz="2300" dirty="0" err="1">
                <a:solidFill>
                  <a:schemeClr val="bg1"/>
                </a:solidFill>
                <a:latin typeface="Tw Cen MT (Body)"/>
                <a:cs typeface="Times New Roman" panose="02020603050405020304" pitchFamily="18" charset="0"/>
              </a:rPr>
              <a:t>wait</a:t>
            </a:r>
            <a:r>
              <a:rPr lang="tr-TR" altLang="tr-TR" sz="2300" dirty="0">
                <a:solidFill>
                  <a:schemeClr val="bg1"/>
                </a:solidFill>
                <a:latin typeface="Tw Cen MT (Body)"/>
                <a:cs typeface="Times New Roman" panose="02020603050405020304" pitchFamily="18" charset="0"/>
              </a:rPr>
              <a:t> </a:t>
            </a:r>
            <a:r>
              <a:rPr lang="tr-TR" altLang="tr-TR" sz="2300" dirty="0" err="1">
                <a:solidFill>
                  <a:schemeClr val="bg1"/>
                </a:solidFill>
                <a:latin typeface="Tw Cen MT (Body)"/>
                <a:cs typeface="Times New Roman" panose="02020603050405020304" pitchFamily="18" charset="0"/>
              </a:rPr>
              <a:t>until</a:t>
            </a:r>
            <a:r>
              <a:rPr lang="tr-TR" altLang="tr-TR" sz="2300" dirty="0">
                <a:solidFill>
                  <a:schemeClr val="bg1"/>
                </a:solidFill>
                <a:latin typeface="Tw Cen MT (Body)"/>
                <a:cs typeface="Times New Roman" panose="02020603050405020304" pitchFamily="18" charset="0"/>
              </a:rPr>
              <a:t>: it</a:t>
            </a:r>
            <a:r>
              <a:rPr lang="tr-TR" altLang="tr-TR" sz="2300" b="1" dirty="0">
                <a:solidFill>
                  <a:schemeClr val="bg1"/>
                </a:solidFill>
                <a:latin typeface="Tw Cen MT (Body)"/>
                <a:cs typeface="Times New Roman" panose="02020603050405020304" pitchFamily="18" charset="0"/>
              </a:rPr>
              <a:t> </a:t>
            </a:r>
            <a:r>
              <a:rPr lang="en-US" sz="2000" b="0" i="0" dirty="0">
                <a:solidFill>
                  <a:srgbClr val="212934"/>
                </a:solidFill>
                <a:effectLst/>
                <a:latin typeface="Tw Cen MT (Body)"/>
              </a:rPr>
              <a:t>will suspend a process until the condition of the wait is true</a:t>
            </a:r>
            <a:endParaRPr lang="tr-TR" altLang="tr-TR" sz="2300" dirty="0">
              <a:solidFill>
                <a:schemeClr val="bg1"/>
              </a:solidFill>
              <a:latin typeface="Tw Cen MT (Body)"/>
              <a:cs typeface="Times New Roman" panose="02020603050405020304" pitchFamily="18" charset="0"/>
            </a:endParaRPr>
          </a:p>
          <a:p>
            <a:pPr lvl="1">
              <a:lnSpc>
                <a:spcPct val="110000"/>
              </a:lnSpc>
              <a:buFont typeface="Wingdings" panose="05000000000000000000" pitchFamily="2" charset="2"/>
              <a:buChar char="Ø"/>
            </a:pPr>
            <a:r>
              <a:rPr kumimoji="0" lang="en-GB" altLang="tr-TR" sz="2300" b="0" i="0" u="none" strike="noStrike" cap="none" normalizeH="0" baseline="0" dirty="0">
                <a:ln>
                  <a:noFill/>
                </a:ln>
                <a:solidFill>
                  <a:schemeClr val="bg1"/>
                </a:solidFill>
                <a:effectLst/>
                <a:latin typeface="Tw Cen MT (Body)"/>
                <a:cs typeface="Times New Roman" panose="02020603050405020304" pitchFamily="18" charset="0"/>
              </a:rPr>
              <a:t>w</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ait </a:t>
            </a:r>
            <a:r>
              <a:rPr kumimoji="0" lang="tr-TR" altLang="tr-TR" sz="2300" b="0" i="0" u="none" strike="noStrike" cap="none" normalizeH="0" baseline="0" dirty="0" err="1">
                <a:ln>
                  <a:noFill/>
                </a:ln>
                <a:solidFill>
                  <a:schemeClr val="bg1"/>
                </a:solidFill>
                <a:effectLst/>
                <a:latin typeface="Tw Cen MT (Body)"/>
                <a:cs typeface="Times New Roman" panose="02020603050405020304" pitchFamily="18" charset="0"/>
              </a:rPr>
              <a:t>for</a:t>
            </a:r>
            <a:r>
              <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rPr>
              <a:t>: </a:t>
            </a:r>
            <a:r>
              <a:rPr lang="en-US" sz="2000" b="0" i="0" dirty="0">
                <a:solidFill>
                  <a:srgbClr val="212934"/>
                </a:solidFill>
                <a:effectLst/>
                <a:latin typeface="Lato" panose="020F0502020204030203" pitchFamily="34" charset="0"/>
              </a:rPr>
              <a:t> </a:t>
            </a:r>
            <a:r>
              <a:rPr lang="en-US" b="0" i="0" dirty="0">
                <a:solidFill>
                  <a:srgbClr val="212934"/>
                </a:solidFill>
                <a:effectLst/>
              </a:rPr>
              <a:t>is never synthesizable. However</a:t>
            </a:r>
            <a:r>
              <a:rPr lang="tr-TR" dirty="0">
                <a:solidFill>
                  <a:srgbClr val="212934"/>
                </a:solidFill>
              </a:rPr>
              <a:t>, </a:t>
            </a:r>
            <a:r>
              <a:rPr lang="en-US" b="0" i="0" dirty="0">
                <a:solidFill>
                  <a:srgbClr val="212934"/>
                </a:solidFill>
                <a:effectLst/>
              </a:rPr>
              <a:t>it is still very useful for test benches and for bus functional models. </a:t>
            </a:r>
            <a:r>
              <a:rPr lang="en-US" b="0" i="1" dirty="0">
                <a:solidFill>
                  <a:srgbClr val="212934"/>
                </a:solidFill>
                <a:effectLst/>
              </a:rPr>
              <a:t>Wait for</a:t>
            </a:r>
            <a:r>
              <a:rPr lang="en-US" b="0" i="0" dirty="0">
                <a:solidFill>
                  <a:srgbClr val="212934"/>
                </a:solidFill>
                <a:effectLst/>
              </a:rPr>
              <a:t> must be followed by some amount of time, for example 10 ns</a:t>
            </a:r>
            <a:endParaRPr kumimoji="0" lang="tr-TR" altLang="tr-TR" sz="2300" b="0" i="0" u="none" strike="noStrike" cap="none" normalizeH="0" baseline="0" dirty="0">
              <a:ln>
                <a:noFill/>
              </a:ln>
              <a:solidFill>
                <a:schemeClr val="bg1"/>
              </a:solidFill>
              <a:effectLst/>
              <a:latin typeface="Tw Cen MT (Body)"/>
              <a:cs typeface="Times New Roman" panose="02020603050405020304" pitchFamily="18" charset="0"/>
            </a:endParaRPr>
          </a:p>
          <a:p>
            <a:pPr marL="457200" lvl="1" indent="0">
              <a:lnSpc>
                <a:spcPct val="110000"/>
              </a:lnSpc>
              <a:buNone/>
            </a:pPr>
            <a:r>
              <a:rPr lang="en-US" sz="2000" b="1" i="0" dirty="0">
                <a:solidFill>
                  <a:srgbClr val="212934"/>
                </a:solidFill>
                <a:effectLst/>
                <a:latin typeface="Tw Cen MT (Body)"/>
              </a:rPr>
              <a:t>One additional note: </a:t>
            </a:r>
            <a:r>
              <a:rPr lang="en-US" sz="2000" b="0" i="0" dirty="0">
                <a:solidFill>
                  <a:srgbClr val="212934"/>
                </a:solidFill>
                <a:effectLst/>
                <a:latin typeface="Tw Cen MT (Body)"/>
              </a:rPr>
              <a:t>A process that has a sensitivity list can not contain any wait statements</a:t>
            </a:r>
            <a:endParaRPr lang="tr-TR" dirty="0"/>
          </a:p>
        </p:txBody>
      </p:sp>
    </p:spTree>
    <p:extLst>
      <p:ext uri="{BB962C8B-B14F-4D97-AF65-F5344CB8AC3E}">
        <p14:creationId xmlns:p14="http://schemas.microsoft.com/office/powerpoint/2010/main" val="1473144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276DA-AA19-20DA-276A-DB298EBBFE7D}"/>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10.3 </a:t>
            </a:r>
            <a:r>
              <a:rPr lang="tr-TR" b="1" dirty="0" err="1">
                <a:solidFill>
                  <a:schemeClr val="bg1"/>
                </a:solidFill>
              </a:rPr>
              <a:t>Assertıon</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5" name="Rectangle 2">
            <a:extLst>
              <a:ext uri="{FF2B5EF4-FFF2-40B4-BE49-F238E27FC236}">
                <a16:creationId xmlns:a16="http://schemas.microsoft.com/office/drawing/2014/main" id="{9657B4D7-D226-B35B-194E-37A4782C29BB}"/>
              </a:ext>
            </a:extLst>
          </p:cNvPr>
          <p:cNvSpPr>
            <a:spLocks noGrp="1" noChangeArrowheads="1"/>
          </p:cNvSpPr>
          <p:nvPr>
            <p:ph idx="1"/>
          </p:nvPr>
        </p:nvSpPr>
        <p:spPr bwMode="auto">
          <a:xfrm>
            <a:off x="439648" y="700393"/>
            <a:ext cx="11632610" cy="5786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buSzTx/>
            </a:pPr>
            <a:r>
              <a:rPr kumimoji="0" lang="en-GB" altLang="tr-TR" sz="1600" b="0" i="1" u="none" strike="noStrike" cap="none" normalizeH="0" baseline="0" dirty="0">
                <a:ln>
                  <a:noFill/>
                </a:ln>
                <a:solidFill>
                  <a:srgbClr val="000000"/>
                </a:solidFill>
                <a:effectLst/>
                <a:latin typeface="+mn-lt"/>
                <a:cs typeface="Arial" panose="020B0604020202020204" pitchFamily="34" charset="0"/>
              </a:rPr>
              <a:t>C</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hecks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true</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reports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an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it is not</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a:t>
            </a:r>
            <a:r>
              <a:rPr kumimoji="0" lang="tr-TR" altLang="tr-TR" sz="1600" b="1" i="0" u="none" strike="noStrike" cap="none" normalizeH="0" baseline="0" dirty="0" err="1">
                <a:ln>
                  <a:noFill/>
                </a:ln>
                <a:solidFill>
                  <a:srgbClr val="000000"/>
                </a:solidFill>
                <a:effectLst/>
                <a:latin typeface="+mn-lt"/>
              </a:rPr>
              <a:t>assert</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condition</a:t>
            </a:r>
            <a:r>
              <a:rPr kumimoji="0" lang="tr-TR" altLang="tr-TR" sz="1600" b="0" i="0" u="none" strike="noStrike" cap="none" normalizeH="0" baseline="0" dirty="0">
                <a:ln>
                  <a:noFill/>
                </a:ln>
                <a:solidFill>
                  <a:srgbClr val="000000"/>
                </a:solidFill>
                <a:effectLst/>
                <a:latin typeface="+mn-lt"/>
              </a:rPr>
              <a:t> [ </a:t>
            </a:r>
            <a:r>
              <a:rPr kumimoji="0" lang="tr-TR" altLang="tr-TR" sz="1600" b="1" i="0" u="none" strike="noStrike" cap="none" normalizeH="0" baseline="0" dirty="0" err="1">
                <a:ln>
                  <a:noFill/>
                </a:ln>
                <a:solidFill>
                  <a:srgbClr val="000000"/>
                </a:solidFill>
                <a:effectLst/>
                <a:latin typeface="+mn-lt"/>
              </a:rPr>
              <a:t>report</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string_expression</a:t>
            </a:r>
            <a:r>
              <a:rPr kumimoji="0" lang="tr-TR" altLang="tr-TR" sz="1600" b="0" i="0" u="none" strike="noStrike" cap="none" normalizeH="0" baseline="0" dirty="0">
                <a:ln>
                  <a:noFill/>
                </a:ln>
                <a:solidFill>
                  <a:srgbClr val="000000"/>
                </a:solidFill>
                <a:effectLst/>
                <a:latin typeface="+mn-lt"/>
              </a:rPr>
              <a:t> ] [ </a:t>
            </a:r>
            <a:r>
              <a:rPr kumimoji="0" lang="tr-TR" altLang="tr-TR" sz="1600" b="1" i="0" u="none" strike="noStrike" cap="none" normalizeH="0" baseline="0" dirty="0" err="1">
                <a:ln>
                  <a:noFill/>
                </a:ln>
                <a:solidFill>
                  <a:srgbClr val="000000"/>
                </a:solidFill>
                <a:effectLst/>
                <a:latin typeface="+mn-lt"/>
              </a:rPr>
              <a:t>severity</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expression</a:t>
            </a:r>
            <a:r>
              <a:rPr kumimoji="0" lang="tr-TR" altLang="tr-TR" sz="1600" b="0" i="0" u="none" strike="noStrike" cap="none" normalizeH="0" baseline="0" dirty="0">
                <a:ln>
                  <a:noFill/>
                </a:ln>
                <a:solidFill>
                  <a:srgbClr val="000000"/>
                </a:solidFill>
                <a:effectLst/>
                <a:latin typeface="+mn-lt"/>
              </a:rPr>
              <a:t> ]; </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has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three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optional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fields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usually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three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are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used</a:t>
            </a:r>
            <a:endParaRPr kumimoji="0" lang="tr-TR" altLang="tr-TR" sz="1600" b="0" i="0" u="none" strike="noStrike" cap="none" normalizeH="0" baseline="0" dirty="0">
              <a:ln>
                <a:noFill/>
              </a:ln>
              <a:solidFill>
                <a:schemeClr val="tx1"/>
              </a:solidFill>
              <a:effectLst/>
              <a:latin typeface="+mn-lt"/>
            </a:endParaRP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evaluate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Boolean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value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true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said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that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occurred</a:t>
            </a:r>
            <a:endParaRPr kumimoji="0" lang="tr-TR" altLang="tr-TR" sz="1600" b="0" i="0" u="none" strike="noStrike" cap="none" normalizeH="0" baseline="0" dirty="0">
              <a:ln>
                <a:noFill/>
              </a:ln>
              <a:solidFill>
                <a:schemeClr val="tx1"/>
              </a:solidFill>
              <a:effectLst/>
              <a:latin typeface="+mn-lt"/>
            </a:endParaRP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be of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String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reported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occurred</a:t>
            </a:r>
            <a:endParaRPr kumimoji="0" lang="tr-TR" altLang="tr-TR" sz="1600" b="0" i="0" u="none" strike="noStrike" cap="none" normalizeH="0" baseline="0" dirty="0">
              <a:ln>
                <a:noFill/>
              </a:ln>
              <a:solidFill>
                <a:schemeClr val="tx1"/>
              </a:solidFill>
              <a:effectLst/>
              <a:latin typeface="+mn-lt"/>
            </a:endParaRP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present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which</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determines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level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of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violation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the Standard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package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contains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following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values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Warning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Failure</a:t>
            </a:r>
            <a:endParaRPr lang="en-GB" altLang="tr-TR" sz="1600" dirty="0">
              <a:solidFill>
                <a:srgbClr val="000000"/>
              </a:solidFill>
              <a:latin typeface="+mn-lt"/>
              <a:cs typeface="Arial" panose="020B0604020202020204" pitchFamily="34" charset="0"/>
            </a:endParaRP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omitted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implicitly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assumed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GB" altLang="tr-TR" sz="1600" b="1" dirty="0">
                <a:solidFill>
                  <a:srgbClr val="000000"/>
                </a:solidFill>
                <a:latin typeface="+mn-lt"/>
              </a:rPr>
              <a:t>             </a:t>
            </a:r>
            <a:r>
              <a:rPr kumimoji="0" lang="tr-TR" altLang="tr-TR" sz="1600" b="1" i="0" u="none" strike="noStrike" cap="none" normalizeH="0" baseline="0" dirty="0" err="1">
                <a:ln>
                  <a:noFill/>
                </a:ln>
                <a:solidFill>
                  <a:srgbClr val="000000"/>
                </a:solidFill>
                <a:effectLst/>
                <a:latin typeface="+mn-lt"/>
              </a:rPr>
              <a:t>assert</a:t>
            </a:r>
            <a:r>
              <a:rPr kumimoji="0" lang="tr-TR" altLang="tr-TR" sz="1600" b="1" i="0" u="none" strike="noStrike" cap="none" normalizeH="0" baseline="0" dirty="0">
                <a:ln>
                  <a:noFill/>
                </a:ln>
                <a:solidFill>
                  <a:srgbClr val="000000"/>
                </a:solidFill>
                <a:effectLst/>
                <a:latin typeface="+mn-lt"/>
              </a:rPr>
              <a:t> not</a:t>
            </a:r>
            <a:r>
              <a:rPr kumimoji="0" lang="tr-TR" altLang="tr-TR" sz="1600" b="0" i="0" u="none" strike="noStrike" cap="none" normalizeH="0" baseline="0" dirty="0">
                <a:ln>
                  <a:noFill/>
                </a:ln>
                <a:solidFill>
                  <a:srgbClr val="000000"/>
                </a:solidFill>
                <a:effectLst/>
                <a:latin typeface="+mn-lt"/>
              </a:rPr>
              <a:t> (Reset = '0' </a:t>
            </a:r>
            <a:r>
              <a:rPr kumimoji="0" lang="tr-TR" altLang="tr-TR" sz="1600" b="0" i="0" u="none" strike="noStrike" cap="none" normalizeH="0" baseline="0" dirty="0" err="1">
                <a:ln>
                  <a:noFill/>
                </a:ln>
                <a:solidFill>
                  <a:srgbClr val="000000"/>
                </a:solidFill>
                <a:effectLst/>
                <a:latin typeface="+mn-lt"/>
              </a:rPr>
              <a:t>and</a:t>
            </a:r>
            <a:r>
              <a:rPr kumimoji="0" lang="tr-TR" altLang="tr-TR" sz="1600" b="0" i="0" u="none" strike="noStrike" cap="none" normalizeH="0" baseline="0" dirty="0">
                <a:ln>
                  <a:noFill/>
                </a:ln>
                <a:solidFill>
                  <a:srgbClr val="000000"/>
                </a:solidFill>
                <a:effectLst/>
                <a:latin typeface="+mn-lt"/>
              </a:rPr>
              <a:t> Set = '0') </a:t>
            </a:r>
            <a:r>
              <a:rPr kumimoji="0" lang="tr-TR" altLang="tr-TR" sz="1600" b="1" i="0" u="none" strike="noStrike" cap="none" normalizeH="0" baseline="0" dirty="0" err="1">
                <a:ln>
                  <a:noFill/>
                </a:ln>
                <a:solidFill>
                  <a:srgbClr val="000000"/>
                </a:solidFill>
                <a:effectLst/>
                <a:latin typeface="+mn-lt"/>
              </a:rPr>
              <a:t>report</a:t>
            </a:r>
            <a:r>
              <a:rPr kumimoji="0" lang="tr-TR" altLang="tr-TR" sz="1600" b="0" i="0" u="none" strike="noStrike" cap="none" normalizeH="0" baseline="0" dirty="0">
                <a:ln>
                  <a:noFill/>
                </a:ln>
                <a:solidFill>
                  <a:srgbClr val="000000"/>
                </a:solidFill>
                <a:effectLst/>
                <a:latin typeface="+mn-lt"/>
              </a:rPr>
              <a:t> "set-reset </a:t>
            </a:r>
            <a:r>
              <a:rPr kumimoji="0" lang="tr-TR" altLang="tr-TR" sz="1600" b="0" i="0" u="none" strike="noStrike" cap="none" normalizeH="0" baseline="0" dirty="0" err="1">
                <a:ln>
                  <a:noFill/>
                </a:ln>
                <a:solidFill>
                  <a:srgbClr val="000000"/>
                </a:solidFill>
                <a:effectLst/>
                <a:latin typeface="+mn-lt"/>
              </a:rPr>
              <a:t>conflict</a:t>
            </a:r>
            <a:r>
              <a:rPr kumimoji="0" lang="tr-TR" altLang="tr-TR" sz="1600" b="0" i="0" u="none" strike="noStrike" cap="none" normalizeH="0" baseline="0" dirty="0">
                <a:ln>
                  <a:noFill/>
                </a:ln>
                <a:solidFill>
                  <a:srgbClr val="000000"/>
                </a:solidFill>
                <a:effectLst/>
                <a:latin typeface="+mn-lt"/>
              </a:rPr>
              <a:t>" </a:t>
            </a:r>
            <a:r>
              <a:rPr kumimoji="0" lang="tr-TR" altLang="tr-TR" sz="1600" b="1" i="0" u="none" strike="noStrike" cap="none" normalizeH="0" baseline="0" dirty="0" err="1">
                <a:ln>
                  <a:noFill/>
                </a:ln>
                <a:solidFill>
                  <a:srgbClr val="000000"/>
                </a:solidFill>
                <a:effectLst/>
                <a:latin typeface="+mn-lt"/>
              </a:rPr>
              <a:t>severity</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Failure</a:t>
            </a:r>
            <a:r>
              <a:rPr kumimoji="0" lang="tr-TR" altLang="tr-TR" sz="1600" b="0" i="0" u="none" strike="noStrike" cap="none" normalizeH="0" baseline="0" dirty="0">
                <a:ln>
                  <a:noFill/>
                </a:ln>
                <a:solidFill>
                  <a:srgbClr val="000000"/>
                </a:solidFill>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GB" altLang="tr-TR" sz="1600" b="1" dirty="0">
                <a:solidFill>
                  <a:srgbClr val="000000"/>
                </a:solidFill>
                <a:latin typeface="+mn-lt"/>
              </a:rPr>
              <a:t>             </a:t>
            </a:r>
            <a:r>
              <a:rPr kumimoji="0" lang="tr-TR" altLang="tr-TR" sz="1600" b="1" i="0" u="none" strike="noStrike" cap="none" normalizeH="0" baseline="0" dirty="0" err="1">
                <a:ln>
                  <a:noFill/>
                </a:ln>
                <a:solidFill>
                  <a:srgbClr val="000000"/>
                </a:solidFill>
                <a:effectLst/>
                <a:latin typeface="+mn-lt"/>
              </a:rPr>
              <a:t>assert</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result</a:t>
            </a:r>
            <a:r>
              <a:rPr kumimoji="0" lang="tr-TR" altLang="tr-TR" sz="1600" b="0" i="0" u="none" strike="noStrike" cap="none" normalizeH="0" baseline="0" dirty="0">
                <a:ln>
                  <a:noFill/>
                </a:ln>
                <a:solidFill>
                  <a:srgbClr val="000000"/>
                </a:solidFill>
                <a:effectLst/>
                <a:latin typeface="+mn-lt"/>
              </a:rPr>
              <a:t> = </a:t>
            </a:r>
            <a:r>
              <a:rPr kumimoji="0" lang="tr-TR" altLang="tr-TR" sz="1600" b="0" i="0" u="none" strike="noStrike" cap="none" normalizeH="0" baseline="0" dirty="0" err="1">
                <a:ln>
                  <a:noFill/>
                </a:ln>
                <a:solidFill>
                  <a:srgbClr val="000000"/>
                </a:solidFill>
                <a:effectLst/>
                <a:latin typeface="+mn-lt"/>
              </a:rPr>
              <a:t>ExpectedResults</a:t>
            </a:r>
            <a:r>
              <a:rPr kumimoji="0" lang="tr-TR" altLang="tr-TR" sz="1600" b="0" i="0" u="none" strike="noStrike" cap="none" normalizeH="0" baseline="0" dirty="0">
                <a:ln>
                  <a:noFill/>
                </a:ln>
                <a:solidFill>
                  <a:srgbClr val="000000"/>
                </a:solidFill>
                <a:effectLst/>
                <a:latin typeface="+mn-lt"/>
              </a:rPr>
              <a:t> </a:t>
            </a:r>
            <a:r>
              <a:rPr kumimoji="0" lang="tr-TR" altLang="tr-TR" sz="1600" b="1" i="0" u="none" strike="noStrike" cap="none" normalizeH="0" baseline="0" dirty="0" err="1">
                <a:ln>
                  <a:noFill/>
                </a:ln>
                <a:solidFill>
                  <a:srgbClr val="000000"/>
                </a:solidFill>
                <a:effectLst/>
                <a:latin typeface="+mn-lt"/>
              </a:rPr>
              <a:t>report</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results</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differ</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from</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expected</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results</a:t>
            </a:r>
            <a:r>
              <a:rPr kumimoji="0" lang="tr-TR" altLang="tr-TR" sz="1600" b="0" i="0" u="none" strike="noStrike" cap="none" normalizeH="0" baseline="0" dirty="0">
                <a:ln>
                  <a:noFill/>
                </a:ln>
                <a:solidFill>
                  <a:srgbClr val="000000"/>
                </a:solidFill>
                <a:effectLst/>
                <a:latin typeface="+mn-lt"/>
              </a:rPr>
              <a:t>" </a:t>
            </a:r>
            <a:r>
              <a:rPr kumimoji="0" lang="tr-TR" altLang="tr-TR" sz="1600" b="1" i="0" u="none" strike="noStrike" cap="none" normalizeH="0" baseline="0" dirty="0" err="1">
                <a:ln>
                  <a:noFill/>
                </a:ln>
                <a:solidFill>
                  <a:srgbClr val="000000"/>
                </a:solidFill>
                <a:effectLst/>
                <a:latin typeface="+mn-lt"/>
              </a:rPr>
              <a:t>severity</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Warning</a:t>
            </a:r>
            <a:r>
              <a:rPr kumimoji="0" lang="tr-TR" altLang="tr-TR" sz="1600" b="0" i="0" u="none" strike="noStrike" cap="none" normalizeH="0" baseline="0" dirty="0">
                <a:ln>
                  <a:noFill/>
                </a:ln>
                <a:solidFill>
                  <a:srgbClr val="000000"/>
                </a:solidFill>
                <a:effectLst/>
                <a:latin typeface="+mn-lt"/>
              </a:rPr>
              <a:t>;</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tr-TR" altLang="tr-TR" sz="1600" b="1"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displayed</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false</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therefore</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should</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be an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opposite</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condition</a:t>
            </a:r>
            <a:endParaRPr kumimoji="0" lang="tr-TR" altLang="tr-TR" sz="1600" b="1"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concurrent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passive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process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such</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can be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entity</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concurrent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monitors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continuously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a:t>
            </a: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Synthesis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tools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generally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ignore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statements</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
        <p:nvSpPr>
          <p:cNvPr id="3" name="Content Placeholder 2">
            <a:extLst>
              <a:ext uri="{FF2B5EF4-FFF2-40B4-BE49-F238E27FC236}">
                <a16:creationId xmlns:a16="http://schemas.microsoft.com/office/drawing/2014/main" id="{8E66BCA4-D85E-8929-ACE4-C1DCC193D2F7}"/>
              </a:ext>
            </a:extLst>
          </p:cNvPr>
          <p:cNvSpPr txBox="1">
            <a:spLocks/>
          </p:cNvSpPr>
          <p:nvPr/>
        </p:nvSpPr>
        <p:spPr bwMode="auto">
          <a:xfrm>
            <a:off x="-3192711" y="3891536"/>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2234189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1E2720E-5794-DC01-600D-CFB9FFD890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F7A878-927E-BA95-8346-51C9E0FFF601}"/>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10.4</a:t>
            </a:r>
            <a:r>
              <a:rPr lang="tr-TR" b="1" dirty="0"/>
              <a:t> </a:t>
            </a:r>
            <a:r>
              <a:rPr lang="tr-TR" b="1" dirty="0" err="1">
                <a:solidFill>
                  <a:schemeClr val="bg1"/>
                </a:solidFill>
              </a:rPr>
              <a:t>report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D4D92BDC-7323-92D4-5ABC-10575BC430B6}"/>
              </a:ext>
            </a:extLst>
          </p:cNvPr>
          <p:cNvSpPr>
            <a:spLocks noGrp="1" noChangeArrowheads="1"/>
          </p:cNvSpPr>
          <p:nvPr>
            <p:ph idx="1"/>
          </p:nvPr>
        </p:nvSpPr>
        <p:spPr bwMode="auto">
          <a:xfrm>
            <a:off x="526732" y="733929"/>
            <a:ext cx="11447554"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buSzTx/>
            </a:pPr>
            <a:r>
              <a:rPr kumimoji="0" lang="tr-TR" altLang="tr-TR" sz="1600" b="0" i="1" u="none" strike="noStrike" cap="none" normalizeH="0" baseline="0" dirty="0">
                <a:ln>
                  <a:noFill/>
                </a:ln>
                <a:solidFill>
                  <a:srgbClr val="000000"/>
                </a:solidFill>
                <a:effectLst/>
                <a:latin typeface="+mn-lt"/>
                <a:cs typeface="Arial" panose="020B0604020202020204" pitchFamily="34" charset="0"/>
              </a:rPr>
              <a:t>A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displays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message</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mn-lt"/>
              </a:rPr>
              <a:t>[ </a:t>
            </a:r>
            <a:r>
              <a:rPr kumimoji="0" lang="tr-TR" altLang="tr-TR" sz="1600" b="0" i="0" u="sng"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a:t>
            </a:r>
            <a:r>
              <a:rPr kumimoji="0" lang="tr-TR" altLang="tr-TR" sz="1600" b="1" i="0" u="sng" strike="noStrike" cap="none" normalizeH="0" baseline="0" dirty="0" err="1">
                <a:ln>
                  <a:noFill/>
                </a:ln>
                <a:solidFill>
                  <a:srgbClr val="000000"/>
                </a:solidFill>
                <a:effectLst/>
                <a:latin typeface="+mn-lt"/>
              </a:rPr>
              <a:t>report</a:t>
            </a:r>
            <a:r>
              <a:rPr kumimoji="0" lang="tr-TR" altLang="tr-TR" sz="1600" b="0" i="0" u="none" strike="noStrike" cap="none" normalizeH="0" baseline="0" dirty="0">
                <a:ln>
                  <a:noFill/>
                </a:ln>
                <a:solidFill>
                  <a:srgbClr val="000000"/>
                </a:solidFill>
                <a:effectLst/>
                <a:latin typeface="+mn-lt"/>
              </a:rPr>
              <a:t> </a:t>
            </a:r>
            <a:r>
              <a:rPr kumimoji="0" lang="tr-TR" altLang="tr-TR" sz="1600" b="0" i="0" u="sng" strike="noStrike" cap="none" normalizeH="0" baseline="0" dirty="0" err="1">
                <a:ln>
                  <a:noFill/>
                </a:ln>
                <a:solidFill>
                  <a:srgbClr val="000000"/>
                </a:solidFill>
                <a:effectLst/>
                <a:latin typeface="+mn-lt"/>
              </a:rPr>
              <a:t>string_expression</a:t>
            </a:r>
            <a:r>
              <a:rPr kumimoji="0" lang="tr-TR" altLang="tr-TR" sz="1600" b="0" i="0" u="none" strike="noStrike" cap="none" normalizeH="0" baseline="0" dirty="0">
                <a:ln>
                  <a:noFill/>
                </a:ln>
                <a:solidFill>
                  <a:srgbClr val="000000"/>
                </a:solidFill>
                <a:effectLst/>
                <a:latin typeface="+mn-lt"/>
              </a:rPr>
              <a:t> [ </a:t>
            </a:r>
            <a:r>
              <a:rPr kumimoji="0" lang="tr-TR" altLang="tr-TR" sz="1600" b="1" i="0" u="sng" strike="noStrike" cap="none" normalizeH="0" baseline="0" dirty="0" err="1">
                <a:ln>
                  <a:noFill/>
                </a:ln>
                <a:solidFill>
                  <a:srgbClr val="000000"/>
                </a:solidFill>
                <a:effectLst/>
                <a:latin typeface="+mn-lt"/>
              </a:rPr>
              <a:t>severity</a:t>
            </a:r>
            <a:r>
              <a:rPr kumimoji="0" lang="tr-TR" altLang="tr-TR" sz="1600" b="0" i="0" u="none" strike="noStrike" cap="none" normalizeH="0" baseline="0" dirty="0">
                <a:ln>
                  <a:noFill/>
                </a:ln>
                <a:solidFill>
                  <a:srgbClr val="000000"/>
                </a:solidFill>
                <a:effectLst/>
                <a:latin typeface="+mn-lt"/>
              </a:rPr>
              <a:t> </a:t>
            </a:r>
            <a:r>
              <a:rPr kumimoji="0" lang="tr-TR" altLang="tr-TR" sz="1600" b="0" i="0" u="sng" strike="noStrike" cap="none" normalizeH="0" baseline="0" dirty="0" err="1">
                <a:ln>
                  <a:noFill/>
                </a:ln>
                <a:solidFill>
                  <a:srgbClr val="000000"/>
                </a:solidFill>
                <a:effectLst/>
                <a:latin typeface="+mn-lt"/>
              </a:rPr>
              <a:t>expression</a:t>
            </a:r>
            <a:r>
              <a:rPr kumimoji="0" lang="tr-TR" altLang="tr-TR" sz="1600" b="0" i="0" u="none" strike="noStrike" cap="none" normalizeH="0" baseline="0" dirty="0">
                <a:ln>
                  <a:noFill/>
                </a:ln>
                <a:solidFill>
                  <a:srgbClr val="000000"/>
                </a:solidFill>
                <a:effectLst/>
                <a:latin typeface="+mn-lt"/>
              </a:rPr>
              <a:t> ]; </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main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difference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between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assertion</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that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message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displayed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unconditionally</a:t>
            </a:r>
            <a:endParaRPr kumimoji="0" lang="tr-TR" altLang="tr-TR" sz="1600" b="0" i="0" u="none" strike="noStrike" cap="none" normalizeH="0" baseline="0" dirty="0">
              <a:ln>
                <a:noFill/>
              </a:ln>
              <a:solidFill>
                <a:schemeClr val="tx1"/>
              </a:solidFill>
              <a:effectLst/>
              <a:latin typeface="+mn-lt"/>
            </a:endParaRP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present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must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expression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of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predefined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type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Severity_Level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which</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has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values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Note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Warning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Error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Failure</a:t>
            </a:r>
            <a:endParaRPr lang="en-GB" altLang="tr-TR" sz="1600" dirty="0">
              <a:solidFill>
                <a:srgbClr val="000000"/>
              </a:solidFill>
              <a:latin typeface="+mn-lt"/>
              <a:cs typeface="Arial" panose="020B0604020202020204" pitchFamily="34" charset="0"/>
            </a:endParaRPr>
          </a:p>
          <a:p>
            <a:pPr>
              <a:lnSpc>
                <a:spcPct val="100000"/>
              </a:lnSpc>
              <a:buSzTx/>
            </a:pPr>
            <a:endParaRPr kumimoji="0" lang="tr-TR" altLang="tr-TR" sz="800" b="0" i="0" u="none" strike="noStrike" cap="none" normalizeH="0" baseline="0" dirty="0">
              <a:ln>
                <a:noFill/>
              </a:ln>
              <a:solidFill>
                <a:srgbClr val="00000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tr-TR" sz="1600" b="1" i="0" u="none" strike="noStrike" cap="none" normalizeH="0" baseline="0" dirty="0">
              <a:ln>
                <a:noFill/>
              </a:ln>
              <a:solidFill>
                <a:srgbClr val="000000"/>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lang="en-GB" altLang="tr-TR" sz="1600" b="1" dirty="0">
                <a:solidFill>
                  <a:srgbClr val="000000"/>
                </a:solidFill>
                <a:latin typeface="+mn-lt"/>
              </a:rPr>
              <a:t>            </a:t>
            </a:r>
            <a:r>
              <a:rPr kumimoji="0" lang="tr-TR" altLang="tr-TR" sz="1600" b="1" i="0" u="none" strike="noStrike" cap="none" normalizeH="0" baseline="0" dirty="0" err="1">
                <a:ln>
                  <a:noFill/>
                </a:ln>
                <a:solidFill>
                  <a:srgbClr val="000000"/>
                </a:solidFill>
                <a:effectLst/>
                <a:latin typeface="+mn-lt"/>
              </a:rPr>
              <a:t>report</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End</a:t>
            </a:r>
            <a:r>
              <a:rPr kumimoji="0" lang="tr-TR" altLang="tr-TR" sz="1600" b="0" i="0" u="none" strike="noStrike" cap="none" normalizeH="0" baseline="0" dirty="0">
                <a:ln>
                  <a:noFill/>
                </a:ln>
                <a:solidFill>
                  <a:srgbClr val="000000"/>
                </a:solidFill>
                <a:effectLst/>
                <a:latin typeface="+mn-lt"/>
              </a:rPr>
              <a:t> of </a:t>
            </a:r>
            <a:r>
              <a:rPr kumimoji="0" lang="tr-TR" altLang="tr-TR" sz="1600" b="0" i="0" u="none" strike="noStrike" cap="none" normalizeH="0" baseline="0" dirty="0" err="1">
                <a:ln>
                  <a:noFill/>
                </a:ln>
                <a:solidFill>
                  <a:srgbClr val="000000"/>
                </a:solidFill>
                <a:effectLst/>
                <a:latin typeface="+mn-lt"/>
              </a:rPr>
              <a:t>simulation</a:t>
            </a:r>
            <a:r>
              <a:rPr kumimoji="0" lang="tr-TR" altLang="tr-TR" sz="1600" b="0" i="0" u="none" strike="noStrike" cap="none" normalizeH="0" baseline="0" dirty="0">
                <a:ln>
                  <a:noFill/>
                </a:ln>
                <a:solidFill>
                  <a:srgbClr val="000000"/>
                </a:solidFill>
                <a:effectLst/>
                <a:latin typeface="+mn-lt"/>
              </a:rPr>
              <a:t>" </a:t>
            </a:r>
            <a:r>
              <a:rPr kumimoji="0" lang="tr-TR" altLang="tr-TR" sz="1600" b="1" i="0" u="none" strike="noStrike" cap="none" normalizeH="0" baseline="0" dirty="0" err="1">
                <a:ln>
                  <a:noFill/>
                </a:ln>
                <a:solidFill>
                  <a:srgbClr val="000000"/>
                </a:solidFill>
                <a:effectLst/>
                <a:latin typeface="+mn-lt"/>
              </a:rPr>
              <a:t>severity</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note</a:t>
            </a:r>
            <a:r>
              <a:rPr kumimoji="0" lang="tr-TR" altLang="tr-TR" sz="1600" b="0" i="0" u="none" strike="noStrike" cap="none" normalizeH="0" baseline="0" dirty="0">
                <a:ln>
                  <a:noFill/>
                </a:ln>
                <a:solidFill>
                  <a:srgbClr val="000000"/>
                </a:solidFill>
                <a:effectLst/>
                <a:latin typeface="+mn-lt"/>
              </a:rPr>
              <a:t>; </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Notes</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omitted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report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implicitly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assumed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be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Note</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severity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clause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used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default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Error</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
        <p:nvSpPr>
          <p:cNvPr id="3" name="Content Placeholder 2">
            <a:extLst>
              <a:ext uri="{FF2B5EF4-FFF2-40B4-BE49-F238E27FC236}">
                <a16:creationId xmlns:a16="http://schemas.microsoft.com/office/drawing/2014/main" id="{3C2EEB97-A571-8DA3-BE13-C80B19BC6E19}"/>
              </a:ext>
            </a:extLst>
          </p:cNvPr>
          <p:cNvSpPr txBox="1">
            <a:spLocks/>
          </p:cNvSpPr>
          <p:nvPr/>
        </p:nvSpPr>
        <p:spPr bwMode="auto">
          <a:xfrm>
            <a:off x="-3192711" y="2751802"/>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304939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2216A-8497-42F2-8417-EEEED04AD844}"/>
              </a:ext>
            </a:extLst>
          </p:cNvPr>
          <p:cNvSpPr>
            <a:spLocks noGrp="1"/>
          </p:cNvSpPr>
          <p:nvPr>
            <p:ph type="title"/>
          </p:nvPr>
        </p:nvSpPr>
        <p:spPr>
          <a:xfrm>
            <a:off x="2368551" y="66674"/>
            <a:ext cx="7613649" cy="603250"/>
          </a:xfrm>
        </p:spPr>
        <p:txBody>
          <a:bodyPr anchor="ctr">
            <a:normAutofit/>
          </a:bodyPr>
          <a:lstStyle/>
          <a:p>
            <a:pPr algn="ctr"/>
            <a:r>
              <a:rPr lang="tr-TR" sz="2800" b="1" dirty="0">
                <a:solidFill>
                  <a:srgbClr val="FF0000"/>
                </a:solidFill>
              </a:rPr>
              <a:t>CODE EXAMPLE </a:t>
            </a:r>
            <a:r>
              <a:rPr lang="en-GB" sz="2800" b="1" cap="none" dirty="0">
                <a:solidFill>
                  <a:srgbClr val="FF0000"/>
                </a:solidFill>
              </a:rPr>
              <a:t>of</a:t>
            </a:r>
            <a:r>
              <a:rPr lang="tr-TR" sz="2800" b="1" dirty="0">
                <a:solidFill>
                  <a:srgbClr val="FF0000"/>
                </a:solidFill>
              </a:rPr>
              <a:t> </a:t>
            </a:r>
            <a:r>
              <a:rPr lang="tr-TR" sz="2800" b="1" dirty="0" err="1">
                <a:solidFill>
                  <a:srgbClr val="FF0000"/>
                </a:solidFill>
              </a:rPr>
              <a:t>waıt</a:t>
            </a:r>
            <a:r>
              <a:rPr lang="tr-TR" sz="2800" b="1" dirty="0">
                <a:solidFill>
                  <a:srgbClr val="FF0000"/>
                </a:solidFill>
              </a:rPr>
              <a:t> </a:t>
            </a:r>
            <a:r>
              <a:rPr lang="tr-TR" sz="2800" b="1" dirty="0" err="1">
                <a:solidFill>
                  <a:srgbClr val="FF0000"/>
                </a:solidFill>
              </a:rPr>
              <a:t>statements</a:t>
            </a:r>
            <a:endParaRPr lang="tr-TR" sz="2800" b="1" dirty="0">
              <a:solidFill>
                <a:srgbClr val="FF0000"/>
              </a:solidFill>
            </a:endParaRPr>
          </a:p>
        </p:txBody>
      </p:sp>
      <p:sp>
        <p:nvSpPr>
          <p:cNvPr id="14" name="TextBox 13">
            <a:extLst>
              <a:ext uri="{FF2B5EF4-FFF2-40B4-BE49-F238E27FC236}">
                <a16:creationId xmlns:a16="http://schemas.microsoft.com/office/drawing/2014/main" id="{BB7472B1-BCF9-7A2C-E695-B00575E293F1}"/>
              </a:ext>
            </a:extLst>
          </p:cNvPr>
          <p:cNvSpPr txBox="1"/>
          <p:nvPr/>
        </p:nvSpPr>
        <p:spPr>
          <a:xfrm>
            <a:off x="4746625" y="669924"/>
            <a:ext cx="3521075" cy="6186309"/>
          </a:xfrm>
          <a:prstGeom prst="rect">
            <a:avLst/>
          </a:prstGeom>
          <a:noFill/>
        </p:spPr>
        <p:txBody>
          <a:bodyPr wrap="square">
            <a:spAutoFit/>
          </a:bodyPr>
          <a:lstStyle/>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T07_WaitOnUntilTb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2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200" b="0" dirty="0">
                <a:solidFill>
                  <a:srgbClr val="FFFFFF"/>
                </a:solidFill>
                <a:highlight>
                  <a:srgbClr val="000000"/>
                </a:highlight>
                <a:latin typeface="Times New Roman" panose="02020603050405020304" pitchFamily="18" charset="0"/>
                <a:cs typeface="Times New Roman" panose="02020603050405020304" pitchFamily="18" charset="0"/>
              </a:rPr>
              <a:t> T07_WaitOnUntilTb </a:t>
            </a:r>
            <a:r>
              <a:rPr lang="en-US"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on</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CountDown</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until</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0" dirty="0" err="1">
                <a:solidFill>
                  <a:srgbClr val="66FF00"/>
                </a:solidFill>
                <a:highlight>
                  <a:srgbClr val="000000"/>
                </a:highlight>
                <a:latin typeface="Times New Roman" panose="02020603050405020304" pitchFamily="18" charset="0"/>
                <a:cs typeface="Times New Roman" panose="02020603050405020304" pitchFamily="18" charset="0"/>
              </a:rPr>
              <a:t>Jackpot</a:t>
            </a:r>
            <a:r>
              <a:rPr lang="tr-TR" sz="12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2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200" dirty="0">
              <a:highlight>
                <a:srgbClr val="0000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899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193C567-F0AA-B319-D959-9D78063B7DB3}"/>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2C766E4-9F2F-15AA-8110-E30F150AAABC}"/>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800" b="1" dirty="0">
                <a:solidFill>
                  <a:srgbClr val="FF0000"/>
                </a:solidFill>
              </a:rPr>
              <a:t>4. Subprograms </a:t>
            </a:r>
            <a:r>
              <a:rPr lang="tr-TR" sz="2800" b="1" dirty="0">
                <a:solidFill>
                  <a:srgbClr val="FF0000"/>
                </a:solidFill>
              </a:rPr>
              <a:t>&amp;</a:t>
            </a:r>
            <a:r>
              <a:rPr lang="en-US" sz="2800" b="1" dirty="0">
                <a:solidFill>
                  <a:srgbClr val="FF0000"/>
                </a:solidFill>
              </a:rPr>
              <a:t> packages</a:t>
            </a:r>
          </a:p>
        </p:txBody>
      </p:sp>
      <p:sp>
        <p:nvSpPr>
          <p:cNvPr id="9" name="Content Placeholder 2">
            <a:extLst>
              <a:ext uri="{FF2B5EF4-FFF2-40B4-BE49-F238E27FC236}">
                <a16:creationId xmlns:a16="http://schemas.microsoft.com/office/drawing/2014/main" id="{975AD1ED-0C49-AB10-C16A-FD144D664039}"/>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tr-TR" b="1" dirty="0">
                <a:solidFill>
                  <a:srgbClr val="FF0000"/>
                </a:solidFill>
              </a:rPr>
              <a:t>.1 </a:t>
            </a:r>
            <a:r>
              <a:rPr lang="en-US" b="1" dirty="0">
                <a:solidFill>
                  <a:schemeClr val="bg1"/>
                </a:solidFill>
              </a:rPr>
              <a:t>General</a:t>
            </a: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en-US" b="1" dirty="0">
                <a:solidFill>
                  <a:srgbClr val="FF0000"/>
                </a:solidFill>
              </a:rPr>
              <a:t>.2 </a:t>
            </a:r>
            <a:r>
              <a:rPr lang="en-US" b="1" dirty="0">
                <a:solidFill>
                  <a:schemeClr val="bg1"/>
                </a:solidFill>
              </a:rPr>
              <a:t>Subprogram </a:t>
            </a:r>
            <a:r>
              <a:rPr lang="en-GB" b="1" dirty="0">
                <a:solidFill>
                  <a:schemeClr val="bg1"/>
                </a:solidFill>
              </a:rPr>
              <a:t>Declarations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a:t>
            </a:r>
            <a:r>
              <a:rPr lang="en-GB" b="1" dirty="0">
                <a:solidFill>
                  <a:srgbClr val="FF0000"/>
                </a:solidFill>
              </a:rPr>
              <a:t>4</a:t>
            </a:r>
            <a:r>
              <a:rPr lang="en-US" b="1" dirty="0">
                <a:solidFill>
                  <a:srgbClr val="FF0000"/>
                </a:solidFill>
              </a:rPr>
              <a:t>.3 </a:t>
            </a:r>
            <a:r>
              <a:rPr lang="en-US" b="1" dirty="0">
                <a:solidFill>
                  <a:schemeClr val="bg1"/>
                </a:solidFill>
              </a:rPr>
              <a:t>Subprogram Bodies</a:t>
            </a:r>
          </a:p>
          <a:p>
            <a:pPr marL="0" indent="0">
              <a:lnSpc>
                <a:spcPct val="110000"/>
              </a:lnSpc>
              <a:buNone/>
            </a:pPr>
            <a:r>
              <a:rPr lang="tr-TR" b="1" dirty="0">
                <a:solidFill>
                  <a:srgbClr val="FF0000"/>
                </a:solidFill>
              </a:rPr>
              <a:t> </a:t>
            </a:r>
            <a:r>
              <a:rPr lang="en-GB" b="1" dirty="0">
                <a:solidFill>
                  <a:srgbClr val="FF0000"/>
                </a:solidFill>
              </a:rPr>
              <a:t>  4</a:t>
            </a:r>
            <a:r>
              <a:rPr lang="en-US" b="1" dirty="0">
                <a:solidFill>
                  <a:srgbClr val="FF0000"/>
                </a:solidFill>
              </a:rPr>
              <a:t>.4 </a:t>
            </a:r>
            <a:r>
              <a:rPr lang="en-US" b="1" dirty="0">
                <a:solidFill>
                  <a:schemeClr val="bg1"/>
                </a:solidFill>
              </a:rPr>
              <a:t>Subprogram Instantiation </a:t>
            </a:r>
            <a:r>
              <a:rPr lang="en-GB" b="1" dirty="0">
                <a:solidFill>
                  <a:schemeClr val="bg1"/>
                </a:solidFill>
              </a:rPr>
              <a:t>Declarations</a:t>
            </a:r>
            <a:endParaRPr lang="tr-TR" b="1" dirty="0">
              <a:solidFill>
                <a:schemeClr val="bg1"/>
              </a:solidFill>
            </a:endParaRPr>
          </a:p>
          <a:p>
            <a:pPr marL="0" indent="0">
              <a:lnSpc>
                <a:spcPct val="110000"/>
              </a:lnSpc>
              <a:buFont typeface="Arial" panose="020B0604020202020204" pitchFamily="34" charset="0"/>
              <a:buNone/>
            </a:pPr>
            <a:r>
              <a:rPr lang="en-GB" b="1" dirty="0">
                <a:solidFill>
                  <a:srgbClr val="FF0000"/>
                </a:solidFill>
              </a:rPr>
              <a:t>   4</a:t>
            </a:r>
            <a:r>
              <a:rPr lang="en-US" b="1" dirty="0">
                <a:solidFill>
                  <a:srgbClr val="FF0000"/>
                </a:solidFill>
              </a:rPr>
              <a:t>.5 </a:t>
            </a:r>
            <a:r>
              <a:rPr lang="en-US" b="1" dirty="0">
                <a:solidFill>
                  <a:schemeClr val="bg1"/>
                </a:solidFill>
              </a:rPr>
              <a:t>Subprogram Overloading</a:t>
            </a:r>
            <a:r>
              <a:rPr lang="en-GB" b="1" dirty="0">
                <a:solidFill>
                  <a:srgbClr val="FF0000"/>
                </a:solidFill>
              </a:rPr>
              <a:t> </a:t>
            </a:r>
          </a:p>
          <a:p>
            <a:pPr marL="0" indent="0">
              <a:lnSpc>
                <a:spcPct val="110000"/>
              </a:lnSpc>
              <a:buFont typeface="Arial" panose="020B0604020202020204" pitchFamily="34" charset="0"/>
              <a:buNone/>
            </a:pPr>
            <a:r>
              <a:rPr lang="en-GB" b="1" dirty="0">
                <a:solidFill>
                  <a:srgbClr val="FF0000"/>
                </a:solidFill>
              </a:rPr>
              <a:t>   4</a:t>
            </a:r>
            <a:r>
              <a:rPr lang="en-US" b="1" dirty="0">
                <a:solidFill>
                  <a:srgbClr val="FF0000"/>
                </a:solidFill>
              </a:rPr>
              <a:t>.6 </a:t>
            </a:r>
            <a:r>
              <a:rPr lang="en-US" b="1" dirty="0">
                <a:solidFill>
                  <a:schemeClr val="bg1"/>
                </a:solidFill>
              </a:rPr>
              <a:t>Resolution Functions</a:t>
            </a: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4</a:t>
            </a:r>
            <a:r>
              <a:rPr lang="tr-TR" b="1" dirty="0">
                <a:solidFill>
                  <a:srgbClr val="FF0000"/>
                </a:solidFill>
              </a:rPr>
              <a:t>.</a:t>
            </a:r>
            <a:r>
              <a:rPr lang="en-GB" b="1" dirty="0">
                <a:solidFill>
                  <a:srgbClr val="FF0000"/>
                </a:solidFill>
              </a:rPr>
              <a:t>7</a:t>
            </a:r>
            <a:r>
              <a:rPr lang="tr-TR" b="1" dirty="0">
                <a:solidFill>
                  <a:srgbClr val="FF0000"/>
                </a:solidFill>
              </a:rPr>
              <a:t> </a:t>
            </a:r>
            <a:r>
              <a:rPr lang="en-US" b="1" dirty="0">
                <a:solidFill>
                  <a:schemeClr val="bg1"/>
                </a:solidFill>
              </a:rPr>
              <a:t>Package Declarations</a:t>
            </a:r>
          </a:p>
          <a:p>
            <a:pPr marL="0" indent="0">
              <a:lnSpc>
                <a:spcPct val="110000"/>
              </a:lnSpc>
              <a:buFont typeface="Arial" panose="020B0604020202020204" pitchFamily="34" charset="0"/>
              <a:buNone/>
            </a:pPr>
            <a:r>
              <a:rPr lang="tr-TR" b="1" dirty="0">
                <a:solidFill>
                  <a:srgbClr val="FF0000"/>
                </a:solidFill>
              </a:rPr>
              <a:t> </a:t>
            </a:r>
            <a:r>
              <a:rPr lang="en-GB" b="1" dirty="0">
                <a:solidFill>
                  <a:srgbClr val="FF0000"/>
                </a:solidFill>
              </a:rPr>
              <a:t>  4</a:t>
            </a:r>
            <a:r>
              <a:rPr lang="tr-TR" b="1" dirty="0">
                <a:solidFill>
                  <a:srgbClr val="FF0000"/>
                </a:solidFill>
              </a:rPr>
              <a:t>.</a:t>
            </a:r>
            <a:r>
              <a:rPr lang="en-GB" b="1" dirty="0">
                <a:solidFill>
                  <a:srgbClr val="FF0000"/>
                </a:solidFill>
              </a:rPr>
              <a:t>8</a:t>
            </a:r>
            <a:r>
              <a:rPr lang="tr-TR" b="1" dirty="0">
                <a:solidFill>
                  <a:srgbClr val="FF0000"/>
                </a:solidFill>
              </a:rPr>
              <a:t> </a:t>
            </a:r>
            <a:r>
              <a:rPr lang="en-US" b="1" dirty="0">
                <a:solidFill>
                  <a:schemeClr val="bg1"/>
                </a:solidFill>
              </a:rPr>
              <a:t>Package Bodies</a:t>
            </a:r>
          </a:p>
          <a:p>
            <a:pPr marL="0" indent="0">
              <a:lnSpc>
                <a:spcPct val="110000"/>
              </a:lnSpc>
              <a:buNone/>
            </a:pPr>
            <a:r>
              <a:rPr lang="en-GB" b="1" dirty="0">
                <a:solidFill>
                  <a:srgbClr val="FF0000"/>
                </a:solidFill>
              </a:rPr>
              <a:t>   4</a:t>
            </a:r>
            <a:r>
              <a:rPr lang="tr-TR" b="1" dirty="0">
                <a:solidFill>
                  <a:srgbClr val="FF0000"/>
                </a:solidFill>
              </a:rPr>
              <a:t>.</a:t>
            </a:r>
            <a:r>
              <a:rPr lang="en-GB" b="1" dirty="0">
                <a:solidFill>
                  <a:srgbClr val="FF0000"/>
                </a:solidFill>
              </a:rPr>
              <a:t>9</a:t>
            </a:r>
            <a:r>
              <a:rPr lang="tr-TR" b="1" dirty="0">
                <a:solidFill>
                  <a:srgbClr val="FF0000"/>
                </a:solidFill>
              </a:rPr>
              <a:t> </a:t>
            </a:r>
            <a:r>
              <a:rPr lang="en-US" b="1" dirty="0">
                <a:solidFill>
                  <a:schemeClr val="bg1"/>
                </a:solidFill>
              </a:rPr>
              <a:t>Package Instantiation </a:t>
            </a:r>
            <a:r>
              <a:rPr lang="en-GB" b="1" dirty="0">
                <a:solidFill>
                  <a:schemeClr val="bg1"/>
                </a:solidFill>
              </a:rPr>
              <a:t>Declarations</a:t>
            </a:r>
            <a:endParaRPr lang="en-US" b="1" dirty="0">
              <a:solidFill>
                <a:schemeClr val="bg1"/>
              </a:solidFill>
            </a:endParaRPr>
          </a:p>
          <a:p>
            <a:pPr marL="0" indent="0">
              <a:lnSpc>
                <a:spcPct val="110000"/>
              </a:lnSpc>
              <a:buFont typeface="Arial" panose="020B0604020202020204" pitchFamily="34" charset="0"/>
              <a:buNone/>
            </a:pPr>
            <a:r>
              <a:rPr lang="en-US" b="1" dirty="0">
                <a:solidFill>
                  <a:schemeClr val="bg1"/>
                </a:solidFill>
              </a:rPr>
              <a:t>   </a:t>
            </a:r>
            <a:r>
              <a:rPr lang="en-GB" b="1" dirty="0">
                <a:solidFill>
                  <a:srgbClr val="FF0000"/>
                </a:solidFill>
              </a:rPr>
              <a:t>4</a:t>
            </a:r>
            <a:r>
              <a:rPr lang="tr-TR" b="1" dirty="0">
                <a:solidFill>
                  <a:srgbClr val="FF0000"/>
                </a:solidFill>
              </a:rPr>
              <a:t>.</a:t>
            </a:r>
            <a:r>
              <a:rPr lang="en-GB" b="1" dirty="0">
                <a:solidFill>
                  <a:srgbClr val="FF0000"/>
                </a:solidFill>
              </a:rPr>
              <a:t>10</a:t>
            </a:r>
            <a:r>
              <a:rPr lang="tr-TR" b="1" dirty="0">
                <a:solidFill>
                  <a:srgbClr val="FF0000"/>
                </a:solidFill>
              </a:rPr>
              <a:t> </a:t>
            </a:r>
            <a:r>
              <a:rPr lang="en-US" b="1" dirty="0">
                <a:solidFill>
                  <a:schemeClr val="bg1"/>
                </a:solidFill>
              </a:rPr>
              <a:t>Conformance Rules</a:t>
            </a:r>
          </a:p>
        </p:txBody>
      </p:sp>
      <p:pic>
        <p:nvPicPr>
          <p:cNvPr id="7" name="Picture 6" descr="close up of circuit board">
            <a:extLst>
              <a:ext uri="{FF2B5EF4-FFF2-40B4-BE49-F238E27FC236}">
                <a16:creationId xmlns:a16="http://schemas.microsoft.com/office/drawing/2014/main" id="{F192D705-7268-5A25-AD8F-06588C5F43E6}"/>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70C061D7-326A-BD31-7866-1B57FBB2EDC6}"/>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4</a:t>
            </a: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en-GB" sz="6000" b="1" dirty="0">
                <a:solidFill>
                  <a:schemeClr val="bg1"/>
                </a:solidFill>
              </a:rPr>
              <a:t>Seyit Ko</a:t>
            </a:r>
            <a:r>
              <a:rPr lang="tr-TR" sz="6000" b="1" dirty="0">
                <a:solidFill>
                  <a:schemeClr val="bg1"/>
                </a:solidFill>
              </a:rPr>
              <a:t>çak</a:t>
            </a:r>
            <a:endParaRPr lang="en-US" sz="6000" b="1" i="1" dirty="0">
              <a:solidFill>
                <a:schemeClr val="bg1"/>
              </a:solidFill>
            </a:endParaRPr>
          </a:p>
        </p:txBody>
      </p:sp>
    </p:spTree>
    <p:extLst>
      <p:ext uri="{BB962C8B-B14F-4D97-AF65-F5344CB8AC3E}">
        <p14:creationId xmlns:p14="http://schemas.microsoft.com/office/powerpoint/2010/main" val="37019000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E7D292-569B-A76D-4D4A-6217D7AC38B7}"/>
              </a:ext>
            </a:extLst>
          </p:cNvPr>
          <p:cNvSpPr>
            <a:spLocks noGrp="1"/>
          </p:cNvSpPr>
          <p:nvPr>
            <p:ph idx="1"/>
          </p:nvPr>
        </p:nvSpPr>
        <p:spPr>
          <a:xfrm>
            <a:off x="799289" y="184311"/>
            <a:ext cx="9905999" cy="6620816"/>
          </a:xfrm>
        </p:spPr>
        <p:txBody>
          <a:bodyPr>
            <a:normAutofit fontScale="62500" lnSpcReduction="20000"/>
          </a:bodyPr>
          <a:lstStyle/>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=1 </a:t>
            </a:r>
            <a:r>
              <a:rPr lang="tr-TR" b="1" dirty="0" err="1">
                <a:solidFill>
                  <a:schemeClr val="bg1"/>
                </a:solidFill>
              </a:rPr>
              <a:t>CountDown</a:t>
            </a:r>
            <a:r>
              <a:rPr lang="tr-TR" b="1" dirty="0">
                <a:solidFill>
                  <a:schemeClr val="bg1"/>
                </a:solidFill>
              </a:rPr>
              <a:t>=9</a:t>
            </a:r>
          </a:p>
          <a:p>
            <a:r>
              <a:rPr lang="tr-TR" dirty="0">
                <a:solidFill>
                  <a:schemeClr val="bg1"/>
                </a:solidFill>
              </a:rPr>
              <a:t>Time: 0 </a:t>
            </a:r>
            <a:r>
              <a:rPr lang="tr-TR" dirty="0" err="1">
                <a:solidFill>
                  <a:schemeClr val="bg1"/>
                </a:solidFill>
              </a:rPr>
              <a:t>ps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=2 </a:t>
            </a:r>
            <a:r>
              <a:rPr lang="tr-TR" b="1" dirty="0" err="1">
                <a:solidFill>
                  <a:schemeClr val="bg1"/>
                </a:solidFill>
              </a:rPr>
              <a:t>CountDown</a:t>
            </a:r>
            <a:r>
              <a:rPr lang="tr-TR" b="1" dirty="0">
                <a:solidFill>
                  <a:schemeClr val="bg1"/>
                </a:solidFill>
              </a:rPr>
              <a:t>=8</a:t>
            </a:r>
          </a:p>
          <a:p>
            <a:r>
              <a:rPr lang="tr-TR" dirty="0">
                <a:solidFill>
                  <a:schemeClr val="bg1"/>
                </a:solidFill>
              </a:rPr>
              <a:t>Time: 10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=3 </a:t>
            </a:r>
            <a:r>
              <a:rPr lang="tr-TR" b="1" dirty="0" err="1">
                <a:solidFill>
                  <a:schemeClr val="bg1"/>
                </a:solidFill>
              </a:rPr>
              <a:t>CountDown</a:t>
            </a:r>
            <a:r>
              <a:rPr lang="tr-TR" b="1" dirty="0">
                <a:solidFill>
                  <a:schemeClr val="bg1"/>
                </a:solidFill>
              </a:rPr>
              <a:t>=7</a:t>
            </a:r>
          </a:p>
          <a:p>
            <a:r>
              <a:rPr lang="tr-TR" dirty="0">
                <a:solidFill>
                  <a:schemeClr val="bg1"/>
                </a:solidFill>
              </a:rPr>
              <a:t>Time: 20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=4 </a:t>
            </a:r>
            <a:r>
              <a:rPr lang="tr-TR" b="1" dirty="0" err="1">
                <a:solidFill>
                  <a:schemeClr val="bg1"/>
                </a:solidFill>
              </a:rPr>
              <a:t>CountDown</a:t>
            </a:r>
            <a:r>
              <a:rPr lang="tr-TR" b="1" dirty="0">
                <a:solidFill>
                  <a:schemeClr val="bg1"/>
                </a:solidFill>
              </a:rPr>
              <a:t>=6</a:t>
            </a:r>
          </a:p>
          <a:p>
            <a:r>
              <a:rPr lang="tr-TR" dirty="0">
                <a:solidFill>
                  <a:schemeClr val="bg1"/>
                </a:solidFill>
              </a:rPr>
              <a:t>Time: 30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=5 </a:t>
            </a:r>
            <a:r>
              <a:rPr lang="tr-TR" b="1" dirty="0" err="1">
                <a:solidFill>
                  <a:schemeClr val="bg1"/>
                </a:solidFill>
              </a:rPr>
              <a:t>CountDown</a:t>
            </a:r>
            <a:r>
              <a:rPr lang="tr-TR" b="1" dirty="0">
                <a:solidFill>
                  <a:schemeClr val="bg1"/>
                </a:solidFill>
              </a:rPr>
              <a:t>=5</a:t>
            </a:r>
          </a:p>
          <a:p>
            <a:r>
              <a:rPr lang="tr-TR" dirty="0">
                <a:solidFill>
                  <a:schemeClr val="bg1"/>
                </a:solidFill>
              </a:rPr>
              <a:t>Time: 40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Jackpot</a:t>
            </a:r>
            <a:r>
              <a:rPr lang="tr-TR" b="1" dirty="0">
                <a:solidFill>
                  <a:schemeClr val="bg1"/>
                </a:solidFill>
              </a:rPr>
              <a:t>!</a:t>
            </a:r>
          </a:p>
          <a:p>
            <a:r>
              <a:rPr lang="tr-TR" dirty="0">
                <a:solidFill>
                  <a:schemeClr val="bg1"/>
                </a:solidFill>
              </a:rPr>
              <a:t>Time: 40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/T07_WaitOnUntilTb/line__29  File: D:/Projects/Deneme1/Deneme1.srcs/sources_1/new/deneme.vhd</a:t>
            </a:r>
          </a:p>
          <a:p>
            <a:r>
              <a:rPr lang="tr-TR" dirty="0" err="1">
                <a:solidFill>
                  <a:schemeClr val="bg1"/>
                </a:solidFill>
              </a:rPr>
              <a:t>Note</a:t>
            </a:r>
            <a:r>
              <a:rPr lang="tr-TR" dirty="0">
                <a:solidFill>
                  <a:schemeClr val="bg1"/>
                </a:solidFill>
              </a:rPr>
              <a:t>: </a:t>
            </a:r>
            <a:r>
              <a:rPr lang="tr-TR" b="1" dirty="0" err="1">
                <a:solidFill>
                  <a:schemeClr val="bg1"/>
                </a:solidFill>
              </a:rPr>
              <a:t>CountUp</a:t>
            </a:r>
            <a:r>
              <a:rPr lang="tr-TR" b="1" dirty="0">
                <a:solidFill>
                  <a:schemeClr val="bg1"/>
                </a:solidFill>
              </a:rPr>
              <a:t>=6 </a:t>
            </a:r>
            <a:r>
              <a:rPr lang="tr-TR" b="1" dirty="0" err="1">
                <a:solidFill>
                  <a:schemeClr val="bg1"/>
                </a:solidFill>
              </a:rPr>
              <a:t>CountDown</a:t>
            </a:r>
            <a:r>
              <a:rPr lang="tr-TR" b="1" dirty="0">
                <a:solidFill>
                  <a:schemeClr val="bg1"/>
                </a:solidFill>
              </a:rPr>
              <a:t>=4</a:t>
            </a:r>
          </a:p>
          <a:p>
            <a:r>
              <a:rPr lang="tr-TR" dirty="0">
                <a:solidFill>
                  <a:schemeClr val="bg1"/>
                </a:solidFill>
              </a:rPr>
              <a:t>Time: 50 </a:t>
            </a:r>
            <a:r>
              <a:rPr lang="tr-TR" dirty="0" err="1">
                <a:solidFill>
                  <a:schemeClr val="bg1"/>
                </a:solidFill>
              </a:rPr>
              <a:t>ns</a:t>
            </a:r>
            <a:r>
              <a:rPr lang="tr-TR" dirty="0">
                <a:solidFill>
                  <a:schemeClr val="bg1"/>
                </a:solidFill>
              </a:rPr>
              <a:t>  </a:t>
            </a:r>
            <a:r>
              <a:rPr lang="tr-TR" dirty="0" err="1">
                <a:solidFill>
                  <a:schemeClr val="bg1"/>
                </a:solidFill>
              </a:rPr>
              <a:t>Iteration</a:t>
            </a:r>
            <a:r>
              <a:rPr lang="tr-TR" dirty="0">
                <a:solidFill>
                  <a:schemeClr val="bg1"/>
                </a:solidFill>
              </a:rPr>
              <a:t>: 1  Process: /T07_WaitOnUntilTb/line__20  File: D:/Projects/Deneme1/Deneme1.srcs/sources_1/new/deneme.vhd</a:t>
            </a:r>
          </a:p>
        </p:txBody>
      </p:sp>
    </p:spTree>
    <p:extLst>
      <p:ext uri="{BB962C8B-B14F-4D97-AF65-F5344CB8AC3E}">
        <p14:creationId xmlns:p14="http://schemas.microsoft.com/office/powerpoint/2010/main" val="23656765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3E77474-C060-EB97-C66A-C811DF39F1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E08507-47F8-AD6A-E0FC-7749192E45DF}"/>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10.5</a:t>
            </a:r>
            <a:r>
              <a:rPr lang="tr-TR" b="1" dirty="0"/>
              <a:t> </a:t>
            </a:r>
            <a:r>
              <a:rPr lang="en-GB" b="1" dirty="0">
                <a:solidFill>
                  <a:schemeClr val="bg1"/>
                </a:solidFill>
              </a:rPr>
              <a:t>SIGNAL ASSIGNMENT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5" name="Rectangle 2">
            <a:extLst>
              <a:ext uri="{FF2B5EF4-FFF2-40B4-BE49-F238E27FC236}">
                <a16:creationId xmlns:a16="http://schemas.microsoft.com/office/drawing/2014/main" id="{2E95D61C-9FC0-9E8C-6A4C-AF0C247ED12F}"/>
              </a:ext>
            </a:extLst>
          </p:cNvPr>
          <p:cNvSpPr>
            <a:spLocks noGrp="1" noChangeArrowheads="1"/>
          </p:cNvSpPr>
          <p:nvPr>
            <p:ph idx="1"/>
          </p:nvPr>
        </p:nvSpPr>
        <p:spPr bwMode="auto">
          <a:xfrm>
            <a:off x="500545" y="772268"/>
            <a:ext cx="11691455" cy="2267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Tw Cen MT (Body)"/>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Tw Cen MT (Body)"/>
                <a:cs typeface="Arial" panose="020B0604020202020204" pitchFamily="34" charset="0"/>
              </a:rPr>
              <a:t>:</a:t>
            </a:r>
          </a:p>
          <a:p>
            <a:pPr>
              <a:lnSpc>
                <a:spcPct val="100000"/>
              </a:lnSpc>
              <a:spcAft>
                <a:spcPts val="750"/>
              </a:spcAft>
            </a:pPr>
            <a:r>
              <a:rPr lang="en-US" sz="1600" b="0" i="0" dirty="0">
                <a:solidFill>
                  <a:schemeClr val="bg1"/>
                </a:solidFill>
                <a:effectLst/>
                <a:latin typeface="Tw Cen MT (Body)"/>
                <a:ea typeface="Calibri" panose="020F0502020204030204" pitchFamily="34" charset="0"/>
                <a:cs typeface="Calibri" panose="020F0502020204030204" pitchFamily="34" charset="0"/>
              </a:rPr>
              <a:t>Modifies the projected output waveforms contained in the drivers of one or more signals</a:t>
            </a:r>
          </a:p>
          <a:p>
            <a:pPr>
              <a:lnSpc>
                <a:spcPct val="100000"/>
              </a:lnSpc>
              <a:spcAft>
                <a:spcPts val="750"/>
              </a:spcAft>
            </a:pPr>
            <a:r>
              <a:rPr lang="en-US" sz="1600" dirty="0">
                <a:solidFill>
                  <a:schemeClr val="bg1"/>
                </a:solidFill>
                <a:latin typeface="Tw Cen MT (Body)"/>
                <a:ea typeface="Calibri" panose="020F0502020204030204" pitchFamily="34" charset="0"/>
                <a:cs typeface="Calibri" panose="020F0502020204030204" pitchFamily="34" charset="0"/>
              </a:rPr>
              <a:t>S</a:t>
            </a:r>
            <a:r>
              <a:rPr lang="en-US" sz="1600" b="0" i="0" dirty="0">
                <a:solidFill>
                  <a:schemeClr val="bg1"/>
                </a:solidFill>
                <a:effectLst/>
                <a:latin typeface="Tw Cen MT (Body)"/>
                <a:ea typeface="Calibri" panose="020F0502020204030204" pitchFamily="34" charset="0"/>
                <a:cs typeface="Calibri" panose="020F0502020204030204" pitchFamily="34" charset="0"/>
              </a:rPr>
              <a:t>chedules a force for one or more signals or schedules release of one or more signals</a:t>
            </a:r>
            <a:endParaRPr lang="tr-TR" sz="1600" b="0" i="0" dirty="0">
              <a:solidFill>
                <a:schemeClr val="bg1"/>
              </a:solidFill>
              <a:effectLst/>
              <a:latin typeface="Tw Cen MT (Body)"/>
              <a:ea typeface="Calibri" panose="020F0502020204030204" pitchFamily="34" charset="0"/>
              <a:cs typeface="Calibri" panose="020F0502020204030204" pitchFamily="34" charset="0"/>
            </a:endParaRPr>
          </a:p>
          <a:p>
            <a:pPr marL="0" indent="0">
              <a:lnSpc>
                <a:spcPct val="100000"/>
              </a:lnSpc>
              <a:buSzTx/>
              <a:buNone/>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endParaRPr kumimoji="0" lang="en-GB" altLang="tr-TR" sz="1600" b="1" i="0" u="none" strike="noStrike" cap="none" normalizeH="0" baseline="0" dirty="0">
              <a:ln>
                <a:noFill/>
              </a:ln>
              <a:solidFill>
                <a:srgbClr val="E04C10"/>
              </a:solidFill>
              <a:effectLst/>
              <a:latin typeface="+mn-lt"/>
              <a:cs typeface="Arial" panose="020B0604020202020204" pitchFamily="34" charset="0"/>
            </a:endParaRPr>
          </a:p>
          <a:p>
            <a:pPr marL="0" indent="0">
              <a:lnSpc>
                <a:spcPct val="100000"/>
              </a:lnSpc>
              <a:buSzTx/>
              <a:buNone/>
            </a:pPr>
            <a:r>
              <a:rPr lang="en-US" altLang="tr-TR" sz="1600" dirty="0" err="1">
                <a:solidFill>
                  <a:schemeClr val="bg1"/>
                </a:solidFill>
                <a:latin typeface="+mn-lt"/>
              </a:rPr>
              <a:t>signal_assignment_statement</a:t>
            </a:r>
            <a:r>
              <a:rPr lang="en-US" altLang="tr-TR" sz="1600" dirty="0">
                <a:solidFill>
                  <a:schemeClr val="bg1"/>
                </a:solidFill>
                <a:latin typeface="+mn-lt"/>
              </a:rPr>
              <a:t> ::=</a:t>
            </a:r>
          </a:p>
          <a:p>
            <a:pPr marL="0" indent="0">
              <a:lnSpc>
                <a:spcPct val="100000"/>
              </a:lnSpc>
              <a:buSzTx/>
              <a:buNone/>
            </a:pPr>
            <a:r>
              <a:rPr lang="en-US" altLang="tr-TR" sz="1600" dirty="0">
                <a:solidFill>
                  <a:schemeClr val="bg1"/>
                </a:solidFill>
                <a:latin typeface="+mn-lt"/>
              </a:rPr>
              <a:t> [ label : ] </a:t>
            </a:r>
            <a:r>
              <a:rPr lang="en-US" altLang="tr-TR" sz="1600" dirty="0" err="1">
                <a:solidFill>
                  <a:schemeClr val="bg1"/>
                </a:solidFill>
                <a:latin typeface="+mn-lt"/>
              </a:rPr>
              <a:t>simple_signal_assignment</a:t>
            </a:r>
            <a:r>
              <a:rPr lang="en-US" altLang="tr-TR" sz="1600" dirty="0">
                <a:solidFill>
                  <a:schemeClr val="bg1"/>
                </a:solidFill>
                <a:latin typeface="+mn-lt"/>
              </a:rPr>
              <a:t>       </a:t>
            </a:r>
            <a:r>
              <a:rPr lang="en-US" altLang="tr-TR" sz="400" dirty="0">
                <a:solidFill>
                  <a:schemeClr val="bg1"/>
                </a:solidFill>
                <a:latin typeface="+mn-lt"/>
              </a:rPr>
              <a:t> </a:t>
            </a:r>
            <a:r>
              <a:rPr lang="en-US" altLang="tr-TR" sz="300" dirty="0">
                <a:solidFill>
                  <a:schemeClr val="bg1"/>
                </a:solidFill>
                <a:latin typeface="+mn-lt"/>
              </a:rPr>
              <a:t>  </a:t>
            </a:r>
            <a:r>
              <a:rPr lang="en-US" altLang="tr-TR" sz="1600" dirty="0">
                <a:solidFill>
                  <a:schemeClr val="bg1"/>
                </a:solidFill>
                <a:latin typeface="+mn-lt"/>
              </a:rPr>
              <a:t>| </a:t>
            </a:r>
          </a:p>
          <a:p>
            <a:pPr marL="0" indent="0">
              <a:lnSpc>
                <a:spcPct val="100000"/>
              </a:lnSpc>
              <a:buSzTx/>
              <a:buNone/>
            </a:pPr>
            <a:r>
              <a:rPr lang="en-US" altLang="tr-TR" sz="1600" dirty="0">
                <a:solidFill>
                  <a:schemeClr val="bg1"/>
                </a:solidFill>
                <a:latin typeface="+mn-lt"/>
              </a:rPr>
              <a:t> [ label : ] </a:t>
            </a:r>
            <a:r>
              <a:rPr lang="en-US" altLang="tr-TR" sz="1600" dirty="0" err="1">
                <a:solidFill>
                  <a:schemeClr val="bg1"/>
                </a:solidFill>
                <a:latin typeface="+mn-lt"/>
              </a:rPr>
              <a:t>conditional_signal_assignment</a:t>
            </a:r>
            <a:r>
              <a:rPr lang="en-US" altLang="tr-TR" sz="1600" dirty="0">
                <a:solidFill>
                  <a:schemeClr val="bg1"/>
                </a:solidFill>
                <a:latin typeface="+mn-lt"/>
              </a:rPr>
              <a:t> | </a:t>
            </a:r>
          </a:p>
          <a:p>
            <a:pPr marL="0" indent="0">
              <a:lnSpc>
                <a:spcPct val="100000"/>
              </a:lnSpc>
              <a:buSzTx/>
              <a:buNone/>
            </a:pPr>
            <a:r>
              <a:rPr lang="en-US" altLang="tr-TR" sz="1600" dirty="0">
                <a:solidFill>
                  <a:schemeClr val="bg1"/>
                </a:solidFill>
                <a:latin typeface="+mn-lt"/>
              </a:rPr>
              <a:t> [ label : ] </a:t>
            </a:r>
            <a:r>
              <a:rPr lang="en-US" altLang="tr-TR" sz="1600" dirty="0" err="1">
                <a:solidFill>
                  <a:schemeClr val="bg1"/>
                </a:solidFill>
                <a:latin typeface="+mn-lt"/>
              </a:rPr>
              <a:t>selected_signal_assignment</a:t>
            </a:r>
            <a:endParaRPr lang="tr-TR" altLang="tr-TR" sz="1600" dirty="0">
              <a:solidFill>
                <a:schemeClr val="bg1"/>
              </a:solidFill>
              <a:latin typeface="+mn-lt"/>
            </a:endParaRPr>
          </a:p>
        </p:txBody>
      </p:sp>
      <p:grpSp>
        <p:nvGrpSpPr>
          <p:cNvPr id="6" name="Group 5">
            <a:extLst>
              <a:ext uri="{FF2B5EF4-FFF2-40B4-BE49-F238E27FC236}">
                <a16:creationId xmlns:a16="http://schemas.microsoft.com/office/drawing/2014/main" id="{8D68B432-0971-56C5-1377-7FE1454892EC}"/>
              </a:ext>
            </a:extLst>
          </p:cNvPr>
          <p:cNvGrpSpPr/>
          <p:nvPr/>
        </p:nvGrpSpPr>
        <p:grpSpPr>
          <a:xfrm>
            <a:off x="-3418644" y="2926268"/>
            <a:ext cx="12192000" cy="3958774"/>
            <a:chOff x="-3418644" y="3157773"/>
            <a:chExt cx="12192000" cy="3958774"/>
          </a:xfrm>
        </p:grpSpPr>
        <p:sp>
          <p:nvSpPr>
            <p:cNvPr id="3" name="Content Placeholder 2">
              <a:extLst>
                <a:ext uri="{FF2B5EF4-FFF2-40B4-BE49-F238E27FC236}">
                  <a16:creationId xmlns:a16="http://schemas.microsoft.com/office/drawing/2014/main" id="{3A652D52-1699-B32E-B05C-8B850F27358B}"/>
                </a:ext>
              </a:extLst>
            </p:cNvPr>
            <p:cNvSpPr txBox="1">
              <a:spLocks/>
            </p:cNvSpPr>
            <p:nvPr/>
          </p:nvSpPr>
          <p:spPr bwMode="auto">
            <a:xfrm>
              <a:off x="-3418644" y="3157773"/>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
          <p:nvSpPr>
            <p:cNvPr id="4" name="TextBox 3">
              <a:extLst>
                <a:ext uri="{FF2B5EF4-FFF2-40B4-BE49-F238E27FC236}">
                  <a16:creationId xmlns:a16="http://schemas.microsoft.com/office/drawing/2014/main" id="{ECAABF57-1CAE-7FD5-C360-9A0102068F1C}"/>
                </a:ext>
              </a:extLst>
            </p:cNvPr>
            <p:cNvSpPr txBox="1"/>
            <p:nvPr/>
          </p:nvSpPr>
          <p:spPr>
            <a:xfrm>
              <a:off x="926102" y="3700227"/>
              <a:ext cx="4590778" cy="3416320"/>
            </a:xfrm>
            <a:prstGeom prst="rect">
              <a:avLst/>
            </a:prstGeom>
            <a:noFill/>
          </p:spPr>
          <p:txBody>
            <a:bodyPr wrap="square">
              <a:spAutoFit/>
            </a:bodyPr>
            <a:lstStyle/>
            <a:p>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Assignments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using</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inertial</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delay</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The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following</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three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assignments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are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equivalent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to</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each</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other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Output_pin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Output_pin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inertial</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Output_pin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reject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inertial</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Assignments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with</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pulse</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rejection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limit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less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than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the time</a:t>
              </a:r>
            </a:p>
            <a:p>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expression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Output_pin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reject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5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inertial</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Output_pin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&lt;=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reject</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5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inertial</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10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not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Input_pin</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after</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 20 </a:t>
              </a:r>
              <a:r>
                <a:rPr lang="tr-TR" sz="1200" b="1" dirty="0" err="1">
                  <a:solidFill>
                    <a:srgbClr val="FFCC00"/>
                  </a:solidFill>
                  <a:highlight>
                    <a:srgbClr val="000000"/>
                  </a:highlight>
                  <a:latin typeface="Times New Roman" panose="02020603050405020304" pitchFamily="18" charset="0"/>
                  <a:cs typeface="Times New Roman" panose="02020603050405020304" pitchFamily="18" charset="0"/>
                </a:rPr>
                <a:t>ns</a:t>
              </a:r>
              <a:r>
                <a:rPr lang="tr-TR" sz="12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GB" sz="1200" b="1" dirty="0">
                <a:solidFill>
                  <a:srgbClr val="FFCC00"/>
                </a:solidFill>
                <a:highlight>
                  <a:srgbClr val="000000"/>
                </a:highlight>
                <a:latin typeface="Times New Roman" panose="02020603050405020304" pitchFamily="18" charset="0"/>
                <a:cs typeface="Times New Roman" panose="02020603050405020304" pitchFamily="18" charset="0"/>
              </a:endParaRPr>
            </a:p>
            <a:p>
              <a:r>
                <a:rPr lang="en-GB" sz="1200" b="1" dirty="0">
                  <a:solidFill>
                    <a:srgbClr val="FFCC00"/>
                  </a:solidFill>
                  <a:highlight>
                    <a:srgbClr val="000000"/>
                  </a:highlight>
                  <a:latin typeface="Times New Roman" panose="02020603050405020304" pitchFamily="18" charset="0"/>
                  <a:cs typeface="Times New Roman" panose="02020603050405020304" pitchFamily="18" charset="0"/>
                </a:rPr>
                <a:t>--Conditional signal assignment</a:t>
              </a:r>
              <a:endParaRPr lang="tr-TR" sz="1200" b="1" dirty="0">
                <a:solidFill>
                  <a:srgbClr val="FFCC00"/>
                </a:solidFill>
                <a:highlight>
                  <a:srgbClr val="000000"/>
                </a:highlight>
                <a:latin typeface="Times New Roman" panose="02020603050405020304" pitchFamily="18" charset="0"/>
                <a:cs typeface="Times New Roman" panose="02020603050405020304" pitchFamily="18" charset="0"/>
              </a:endParaRP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target &lt;= </a:t>
              </a:r>
              <a:r>
                <a:rPr lang="en-US" sz="1200" b="1" dirty="0" err="1">
                  <a:solidFill>
                    <a:srgbClr val="FFCC00"/>
                  </a:solidFill>
                  <a:highlight>
                    <a:srgbClr val="000000"/>
                  </a:highlight>
                  <a:latin typeface="Times New Roman" panose="02020603050405020304" pitchFamily="18" charset="0"/>
                  <a:cs typeface="Times New Roman" panose="02020603050405020304" pitchFamily="18" charset="0"/>
                </a:rPr>
                <a:t>delay_mechanism</a:t>
              </a:r>
              <a:endParaRPr lang="en-US" sz="1200" b="1" dirty="0">
                <a:solidFill>
                  <a:srgbClr val="FFCC00"/>
                </a:solidFill>
                <a:highlight>
                  <a:srgbClr val="000000"/>
                </a:highlight>
                <a:latin typeface="Times New Roman" panose="02020603050405020304" pitchFamily="18" charset="0"/>
                <a:cs typeface="Times New Roman" panose="02020603050405020304" pitchFamily="18" charset="0"/>
              </a:endParaRP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waveform1 when condition1 else</a:t>
              </a: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waveform2 when condition2 else</a:t>
              </a: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a:t>
              </a:r>
            </a:p>
            <a:p>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waveformN-1 when conditionN-1 else</a:t>
              </a:r>
            </a:p>
            <a:p>
              <a:r>
                <a:rPr lang="en-US" sz="1200" b="1" dirty="0" err="1">
                  <a:solidFill>
                    <a:srgbClr val="FFCC00"/>
                  </a:solidFill>
                  <a:highlight>
                    <a:srgbClr val="000000"/>
                  </a:highlight>
                  <a:latin typeface="Times New Roman" panose="02020603050405020304" pitchFamily="18" charset="0"/>
                  <a:cs typeface="Times New Roman" panose="02020603050405020304" pitchFamily="18" charset="0"/>
                </a:rPr>
                <a:t>waveformN</a:t>
              </a:r>
              <a:r>
                <a:rPr lang="en-US" sz="1200" b="1" dirty="0">
                  <a:solidFill>
                    <a:srgbClr val="FFCC00"/>
                  </a:solidFill>
                  <a:highlight>
                    <a:srgbClr val="000000"/>
                  </a:highlight>
                  <a:latin typeface="Times New Roman" panose="02020603050405020304" pitchFamily="18" charset="0"/>
                  <a:cs typeface="Times New Roman" panose="02020603050405020304" pitchFamily="18" charset="0"/>
                </a:rPr>
                <a:t> when </a:t>
              </a:r>
              <a:r>
                <a:rPr lang="en-US" sz="1200" b="1" dirty="0" err="1">
                  <a:solidFill>
                    <a:srgbClr val="FFCC00"/>
                  </a:solidFill>
                  <a:highlight>
                    <a:srgbClr val="000000"/>
                  </a:highlight>
                  <a:latin typeface="Times New Roman" panose="02020603050405020304" pitchFamily="18" charset="0"/>
                  <a:cs typeface="Times New Roman" panose="02020603050405020304" pitchFamily="18" charset="0"/>
                </a:rPr>
                <a:t>conditionN</a:t>
              </a:r>
              <a:endParaRPr lang="tr-TR" sz="1200" b="0" dirty="0">
                <a:solidFill>
                  <a:srgbClr val="FFFFFF"/>
                </a:solidFill>
                <a:highlight>
                  <a:srgbClr val="000000"/>
                </a:highlight>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2442035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2B6A52E-B0C6-61F0-070F-CA81CDAD52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E95BD9-76BE-6C88-660C-7E27491F35C8}"/>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6</a:t>
            </a:r>
            <a:r>
              <a:rPr lang="tr-TR" b="1" dirty="0"/>
              <a:t> </a:t>
            </a:r>
            <a:r>
              <a:rPr lang="tr-TR" b="1" dirty="0" err="1">
                <a:solidFill>
                  <a:schemeClr val="bg1"/>
                </a:solidFill>
              </a:rPr>
              <a:t>varıable</a:t>
            </a:r>
            <a:r>
              <a:rPr lang="tr-TR" b="1" dirty="0">
                <a:solidFill>
                  <a:schemeClr val="bg1"/>
                </a:solidFill>
              </a:rPr>
              <a:t> </a:t>
            </a:r>
            <a:r>
              <a:rPr lang="en-GB" b="1" dirty="0">
                <a:solidFill>
                  <a:schemeClr val="bg1"/>
                </a:solidFill>
              </a:rPr>
              <a:t>ASSIGNMENT </a:t>
            </a:r>
            <a:r>
              <a:rPr lang="tr-TR" b="1" dirty="0" err="1">
                <a:solidFill>
                  <a:schemeClr val="bg1"/>
                </a:solidFill>
              </a:rPr>
              <a:t>statement</a:t>
            </a:r>
            <a:endParaRPr lang="tr-TR" b="1" dirty="0">
              <a:solidFill>
                <a:schemeClr val="bg1"/>
              </a:solidFill>
            </a:endParaRPr>
          </a:p>
        </p:txBody>
      </p:sp>
      <p:sp>
        <p:nvSpPr>
          <p:cNvPr id="5" name="Rectangle 2">
            <a:extLst>
              <a:ext uri="{FF2B5EF4-FFF2-40B4-BE49-F238E27FC236}">
                <a16:creationId xmlns:a16="http://schemas.microsoft.com/office/drawing/2014/main" id="{F438D9EC-3D26-969C-3276-60ECE76BA7EE}"/>
              </a:ext>
            </a:extLst>
          </p:cNvPr>
          <p:cNvSpPr>
            <a:spLocks noGrp="1" noChangeArrowheads="1"/>
          </p:cNvSpPr>
          <p:nvPr>
            <p:ph idx="1"/>
          </p:nvPr>
        </p:nvSpPr>
        <p:spPr bwMode="auto">
          <a:xfrm>
            <a:off x="409104" y="778960"/>
            <a:ext cx="11691455" cy="3546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Tw Cen MT (Body)"/>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Tw Cen MT (Body)"/>
                <a:cs typeface="Arial" panose="020B0604020202020204" pitchFamily="34" charset="0"/>
              </a:rPr>
              <a:t>:</a:t>
            </a:r>
          </a:p>
          <a:p>
            <a:pPr>
              <a:lnSpc>
                <a:spcPct val="100000"/>
              </a:lnSpc>
              <a:spcAft>
                <a:spcPts val="750"/>
              </a:spcAft>
            </a:pPr>
            <a:r>
              <a:rPr lang="en-US" sz="1600" b="0" i="0" dirty="0">
                <a:solidFill>
                  <a:schemeClr val="bg1"/>
                </a:solidFill>
                <a:effectLst/>
                <a:latin typeface="Tw Cen MT (Body)"/>
                <a:ea typeface="Calibri" panose="020F0502020204030204" pitchFamily="34" charset="0"/>
                <a:cs typeface="Calibri" panose="020F0502020204030204" pitchFamily="34" charset="0"/>
              </a:rPr>
              <a:t>The purpose of variables in VHDL is in cases where you need to drive outputs of a process by something that will change throughout the process, and you need to capture each of those changes</a:t>
            </a:r>
            <a:endParaRPr lang="tr-TR" sz="1600" b="0" i="0" dirty="0">
              <a:solidFill>
                <a:schemeClr val="bg1"/>
              </a:solidFill>
              <a:effectLst/>
              <a:latin typeface="Tw Cen MT (Body)"/>
              <a:ea typeface="Calibri" panose="020F0502020204030204" pitchFamily="34" charset="0"/>
              <a:cs typeface="Calibri" panose="020F0502020204030204" pitchFamily="34" charset="0"/>
            </a:endParaRPr>
          </a:p>
          <a:p>
            <a:pPr marL="0" indent="0">
              <a:lnSpc>
                <a:spcPct val="100000"/>
              </a:lnSpc>
              <a:spcAft>
                <a:spcPts val="750"/>
              </a:spcAft>
              <a:buNone/>
            </a:pPr>
            <a:r>
              <a:rPr kumimoji="0" lang="tr-TR" altLang="tr-TR" sz="1600" b="1" i="0" u="none" strike="noStrike" cap="none" normalizeH="0" baseline="0" dirty="0" err="1">
                <a:ln>
                  <a:noFill/>
                </a:ln>
                <a:solidFill>
                  <a:srgbClr val="E04C10"/>
                </a:solidFill>
                <a:effectLst/>
                <a:latin typeface="Tw Cen MT (Body)"/>
                <a:cs typeface="Arial" panose="020B0604020202020204" pitchFamily="34" charset="0"/>
              </a:rPr>
              <a:t>Notes</a:t>
            </a:r>
            <a:r>
              <a:rPr kumimoji="0" lang="tr-TR" altLang="tr-TR" sz="1600" b="1" i="0" u="none" strike="noStrike" cap="none" normalizeH="0" baseline="0" dirty="0">
                <a:ln>
                  <a:noFill/>
                </a:ln>
                <a:solidFill>
                  <a:srgbClr val="E04C10"/>
                </a:solidFill>
                <a:effectLst/>
                <a:latin typeface="Tw Cen MT (Body)"/>
                <a:cs typeface="Arial" panose="020B0604020202020204" pitchFamily="34" charset="0"/>
              </a:rPr>
              <a:t>:</a:t>
            </a:r>
          </a:p>
          <a:p>
            <a:pPr algn="l">
              <a:spcAft>
                <a:spcPts val="750"/>
              </a:spcAft>
              <a:buFont typeface="Arial" panose="020B0604020202020204" pitchFamily="34" charset="0"/>
              <a:buChar char="•"/>
            </a:pPr>
            <a:r>
              <a:rPr lang="en-US" sz="1600" b="0" i="0" dirty="0">
                <a:solidFill>
                  <a:srgbClr val="212934"/>
                </a:solidFill>
                <a:effectLst/>
                <a:latin typeface="Tw Cen MT (Body)"/>
                <a:ea typeface="Calibri" panose="020F0502020204030204" pitchFamily="34" charset="0"/>
                <a:cs typeface="Calibri" panose="020F0502020204030204" pitchFamily="34" charset="0"/>
              </a:rPr>
              <a:t>Variables can only be used inside processes</a:t>
            </a:r>
          </a:p>
          <a:p>
            <a:pPr algn="l">
              <a:spcAft>
                <a:spcPts val="750"/>
              </a:spcAft>
              <a:buFont typeface="Arial" panose="020B0604020202020204" pitchFamily="34" charset="0"/>
              <a:buChar char="•"/>
            </a:pPr>
            <a:r>
              <a:rPr lang="en-US" sz="1600" b="0" i="0" dirty="0">
                <a:solidFill>
                  <a:srgbClr val="212934"/>
                </a:solidFill>
                <a:effectLst/>
                <a:latin typeface="Tw Cen MT (Body)"/>
                <a:ea typeface="Calibri" panose="020F0502020204030204" pitchFamily="34" charset="0"/>
                <a:cs typeface="Calibri" panose="020F0502020204030204" pitchFamily="34" charset="0"/>
              </a:rPr>
              <a:t>Any variable that is created in one process cannot be used in another process</a:t>
            </a:r>
          </a:p>
          <a:p>
            <a:pPr algn="l">
              <a:spcAft>
                <a:spcPts val="750"/>
              </a:spcAft>
              <a:buFont typeface="Arial" panose="020B0604020202020204" pitchFamily="34" charset="0"/>
              <a:buChar char="•"/>
            </a:pPr>
            <a:r>
              <a:rPr lang="en-US" sz="1600" b="0" i="0" dirty="0">
                <a:solidFill>
                  <a:srgbClr val="212934"/>
                </a:solidFill>
                <a:effectLst/>
                <a:latin typeface="Tw Cen MT (Body)"/>
                <a:ea typeface="Calibri" panose="020F0502020204030204" pitchFamily="34" charset="0"/>
                <a:cs typeface="Calibri" panose="020F0502020204030204" pitchFamily="34" charset="0"/>
              </a:rPr>
              <a:t>Variables need to be defined after the keyword </a:t>
            </a:r>
            <a:r>
              <a:rPr lang="en-US" sz="1600" b="0" i="1" dirty="0">
                <a:solidFill>
                  <a:srgbClr val="212934"/>
                </a:solidFill>
                <a:effectLst/>
                <a:latin typeface="Tw Cen MT (Body)"/>
                <a:ea typeface="Calibri" panose="020F0502020204030204" pitchFamily="34" charset="0"/>
                <a:cs typeface="Calibri" panose="020F0502020204030204" pitchFamily="34" charset="0"/>
              </a:rPr>
              <a:t>process</a:t>
            </a:r>
            <a:r>
              <a:rPr lang="en-US" sz="1600" b="0" i="0" dirty="0">
                <a:solidFill>
                  <a:srgbClr val="212934"/>
                </a:solidFill>
                <a:effectLst/>
                <a:latin typeface="Tw Cen MT (Body)"/>
                <a:ea typeface="Calibri" panose="020F0502020204030204" pitchFamily="34" charset="0"/>
                <a:cs typeface="Calibri" panose="020F0502020204030204" pitchFamily="34" charset="0"/>
              </a:rPr>
              <a:t> but before the keyword </a:t>
            </a:r>
            <a:r>
              <a:rPr lang="en-US" sz="1600" b="0" i="1" dirty="0">
                <a:solidFill>
                  <a:srgbClr val="212934"/>
                </a:solidFill>
                <a:effectLst/>
                <a:latin typeface="Tw Cen MT (Body)"/>
                <a:ea typeface="Calibri" panose="020F0502020204030204" pitchFamily="34" charset="0"/>
                <a:cs typeface="Calibri" panose="020F0502020204030204" pitchFamily="34" charset="0"/>
              </a:rPr>
              <a:t>begin</a:t>
            </a:r>
            <a:endParaRPr lang="en-US" sz="1600" b="0" i="0" dirty="0">
              <a:solidFill>
                <a:srgbClr val="212934"/>
              </a:solidFill>
              <a:effectLst/>
              <a:latin typeface="Tw Cen MT (Body)"/>
              <a:ea typeface="Calibri" panose="020F0502020204030204" pitchFamily="34" charset="0"/>
              <a:cs typeface="Calibri" panose="020F0502020204030204" pitchFamily="34" charset="0"/>
            </a:endParaRPr>
          </a:p>
          <a:p>
            <a:pPr algn="l">
              <a:spcAft>
                <a:spcPts val="750"/>
              </a:spcAft>
              <a:buFont typeface="Arial" panose="020B0604020202020204" pitchFamily="34" charset="0"/>
              <a:buChar char="•"/>
            </a:pPr>
            <a:r>
              <a:rPr lang="en-US" sz="1600" b="0" i="0" dirty="0">
                <a:solidFill>
                  <a:srgbClr val="212934"/>
                </a:solidFill>
                <a:effectLst/>
                <a:latin typeface="Tw Cen MT (Body)"/>
                <a:ea typeface="Calibri" panose="020F0502020204030204" pitchFamily="34" charset="0"/>
                <a:cs typeface="Calibri" panose="020F0502020204030204" pitchFamily="34" charset="0"/>
              </a:rPr>
              <a:t>Variables are assigned using the </a:t>
            </a:r>
            <a:r>
              <a:rPr lang="en-US" sz="1600" b="1" i="0" dirty="0">
                <a:solidFill>
                  <a:srgbClr val="212934"/>
                </a:solidFill>
                <a:effectLst/>
                <a:latin typeface="Tw Cen MT (Body)"/>
                <a:ea typeface="Calibri" panose="020F0502020204030204" pitchFamily="34" charset="0"/>
                <a:cs typeface="Calibri" panose="020F0502020204030204" pitchFamily="34" charset="0"/>
              </a:rPr>
              <a:t>:=</a:t>
            </a:r>
            <a:r>
              <a:rPr lang="en-US" sz="1600" b="0" i="0" dirty="0">
                <a:solidFill>
                  <a:srgbClr val="212934"/>
                </a:solidFill>
                <a:effectLst/>
                <a:latin typeface="Tw Cen MT (Body)"/>
                <a:ea typeface="Calibri" panose="020F0502020204030204" pitchFamily="34" charset="0"/>
                <a:cs typeface="Calibri" panose="020F0502020204030204" pitchFamily="34" charset="0"/>
              </a:rPr>
              <a:t> assignment symbol</a:t>
            </a:r>
          </a:p>
          <a:p>
            <a:pPr algn="l">
              <a:spcAft>
                <a:spcPts val="750"/>
              </a:spcAft>
              <a:buFont typeface="Arial" panose="020B0604020202020204" pitchFamily="34" charset="0"/>
              <a:buChar char="•"/>
            </a:pPr>
            <a:r>
              <a:rPr lang="en-US" sz="1600" b="0" i="0" dirty="0">
                <a:solidFill>
                  <a:srgbClr val="212934"/>
                </a:solidFill>
                <a:effectLst/>
                <a:latin typeface="Tw Cen MT (Body)"/>
                <a:ea typeface="Calibri" panose="020F0502020204030204" pitchFamily="34" charset="0"/>
                <a:cs typeface="Calibri" panose="020F0502020204030204" pitchFamily="34" charset="0"/>
              </a:rPr>
              <a:t>Variables that are assigned immediately take the value of the assignment</a:t>
            </a:r>
          </a:p>
          <a:p>
            <a:pPr algn="l">
              <a:spcAft>
                <a:spcPts val="1500"/>
              </a:spcAft>
            </a:pPr>
            <a:r>
              <a:rPr lang="en-US" sz="1600" b="1" i="0" dirty="0">
                <a:solidFill>
                  <a:srgbClr val="212934"/>
                </a:solidFill>
                <a:effectLst/>
                <a:latin typeface="Tw Cen MT (Body)"/>
                <a:ea typeface="Calibri" panose="020F0502020204030204" pitchFamily="34" charset="0"/>
                <a:cs typeface="Calibri" panose="020F0502020204030204" pitchFamily="34" charset="0"/>
              </a:rPr>
              <a:t>The most important thing to understand is that variables immediately take the value of their assignment</a:t>
            </a:r>
          </a:p>
        </p:txBody>
      </p:sp>
    </p:spTree>
    <p:extLst>
      <p:ext uri="{BB962C8B-B14F-4D97-AF65-F5344CB8AC3E}">
        <p14:creationId xmlns:p14="http://schemas.microsoft.com/office/powerpoint/2010/main" val="1869771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FA419E-FC1D-0C0D-A1CC-E1DFFE21786D}"/>
              </a:ext>
            </a:extLst>
          </p:cNvPr>
          <p:cNvSpPr txBox="1"/>
          <p:nvPr/>
        </p:nvSpPr>
        <p:spPr>
          <a:xfrm>
            <a:off x="957139" y="848462"/>
            <a:ext cx="4854381" cy="5262979"/>
          </a:xfrm>
          <a:prstGeom prst="rect">
            <a:avLst/>
          </a:prstGeom>
          <a:noFill/>
        </p:spPr>
        <p:txBody>
          <a:bodyPr wrap="square">
            <a:spAutoFit/>
          </a:bodyPr>
          <a:lstStyle/>
          <a:p>
            <a:r>
              <a:rPr lang="tr-TR" sz="1200" b="1" dirty="0" err="1">
                <a:solidFill>
                  <a:srgbClr val="FF6600"/>
                </a:solidFill>
                <a:highlight>
                  <a:srgbClr val="000000"/>
                </a:highlight>
                <a:latin typeface="Courier New" panose="02070309020205020404" pitchFamily="49" charset="0"/>
              </a:rPr>
              <a:t>library</a:t>
            </a:r>
            <a:r>
              <a:rPr lang="tr-TR" sz="1200" b="0" dirty="0">
                <a:solidFill>
                  <a:srgbClr val="FFFFFF"/>
                </a:solidFill>
                <a:highlight>
                  <a:srgbClr val="000000"/>
                </a:highlight>
                <a:latin typeface="Courier New" panose="02070309020205020404" pitchFamily="49" charset="0"/>
              </a:rPr>
              <a:t> </a:t>
            </a:r>
            <a:r>
              <a:rPr lang="tr-TR" sz="1200" b="0" dirty="0" err="1">
                <a:solidFill>
                  <a:srgbClr val="800000"/>
                </a:solidFill>
                <a:highlight>
                  <a:srgbClr val="000000"/>
                </a:highlight>
                <a:latin typeface="Courier New" panose="02070309020205020404" pitchFamily="49" charset="0"/>
              </a:rPr>
              <a:t>ieee</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use</a:t>
            </a:r>
            <a:r>
              <a:rPr lang="en-US" sz="1200" b="0" dirty="0">
                <a:solidFill>
                  <a:srgbClr val="FFFFFF"/>
                </a:solidFill>
                <a:highlight>
                  <a:srgbClr val="000000"/>
                </a:highlight>
                <a:latin typeface="Courier New" panose="02070309020205020404" pitchFamily="49" charset="0"/>
              </a:rPr>
              <a:t> </a:t>
            </a:r>
            <a:r>
              <a:rPr lang="en-US" sz="1200" b="0" dirty="0">
                <a:solidFill>
                  <a:srgbClr val="800000"/>
                </a:solidFill>
                <a:highlight>
                  <a:srgbClr val="000000"/>
                </a:highlight>
                <a:latin typeface="Courier New" panose="02070309020205020404" pitchFamily="49" charset="0"/>
              </a:rPr>
              <a:t>ieee</a:t>
            </a:r>
            <a:r>
              <a:rPr lang="en-US" sz="1200" b="1" dirty="0">
                <a:solidFill>
                  <a:srgbClr val="FFCC00"/>
                </a:solidFill>
                <a:highlight>
                  <a:srgbClr val="000000"/>
                </a:highlight>
                <a:latin typeface="Courier New" panose="02070309020205020404" pitchFamily="49" charset="0"/>
              </a:rPr>
              <a:t>.</a:t>
            </a:r>
            <a:r>
              <a:rPr lang="en-US" sz="1200" b="0" dirty="0">
                <a:solidFill>
                  <a:srgbClr val="800000"/>
                </a:solidFill>
                <a:highlight>
                  <a:srgbClr val="000000"/>
                </a:highlight>
                <a:latin typeface="Courier New" panose="02070309020205020404" pitchFamily="49" charset="0"/>
              </a:rPr>
              <a:t>std_logic_1164</a:t>
            </a:r>
            <a:r>
              <a:rPr lang="en-US" sz="1200" b="1" dirty="0">
                <a:solidFill>
                  <a:srgbClr val="FFCC00"/>
                </a:solidFill>
                <a:highlight>
                  <a:srgbClr val="000000"/>
                </a:highlight>
                <a:latin typeface="Courier New" panose="02070309020205020404" pitchFamily="49" charset="0"/>
              </a:rPr>
              <a:t>.</a:t>
            </a:r>
            <a:r>
              <a:rPr lang="en-US" sz="1200" b="1" dirty="0">
                <a:solidFill>
                  <a:srgbClr val="FF6600"/>
                </a:solidFill>
                <a:highlight>
                  <a:srgbClr val="000000"/>
                </a:highlight>
                <a:latin typeface="Courier New" panose="02070309020205020404" pitchFamily="49" charset="0"/>
              </a:rPr>
              <a:t>all</a:t>
            </a:r>
            <a:r>
              <a:rPr lang="en-US" sz="1200" b="1" dirty="0">
                <a:solidFill>
                  <a:srgbClr val="FFCC00"/>
                </a:solidFill>
                <a:highlight>
                  <a:srgbClr val="000000"/>
                </a:highlight>
                <a:latin typeface="Courier New" panose="02070309020205020404" pitchFamily="49" charset="0"/>
              </a:rPr>
              <a:t>;</a:t>
            </a:r>
            <a:endParaRPr lang="en-US"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use</a:t>
            </a:r>
            <a:r>
              <a:rPr lang="en-US" sz="1200" b="0" dirty="0">
                <a:solidFill>
                  <a:srgbClr val="FFFFFF"/>
                </a:solidFill>
                <a:highlight>
                  <a:srgbClr val="000000"/>
                </a:highlight>
                <a:latin typeface="Courier New" panose="02070309020205020404" pitchFamily="49" charset="0"/>
              </a:rPr>
              <a:t> </a:t>
            </a:r>
            <a:r>
              <a:rPr lang="en-US" sz="1200" b="0" dirty="0" err="1">
                <a:solidFill>
                  <a:srgbClr val="800000"/>
                </a:solidFill>
                <a:highlight>
                  <a:srgbClr val="000000"/>
                </a:highlight>
                <a:latin typeface="Courier New" panose="02070309020205020404" pitchFamily="49" charset="0"/>
              </a:rPr>
              <a:t>ieee</a:t>
            </a:r>
            <a:r>
              <a:rPr lang="en-US" sz="1200" b="1" dirty="0" err="1">
                <a:solidFill>
                  <a:srgbClr val="FFCC00"/>
                </a:solidFill>
                <a:highlight>
                  <a:srgbClr val="000000"/>
                </a:highlight>
                <a:latin typeface="Courier New" panose="02070309020205020404" pitchFamily="49" charset="0"/>
              </a:rPr>
              <a:t>.</a:t>
            </a:r>
            <a:r>
              <a:rPr lang="en-US" sz="1200" b="0" dirty="0" err="1">
                <a:solidFill>
                  <a:srgbClr val="800000"/>
                </a:solidFill>
                <a:highlight>
                  <a:srgbClr val="000000"/>
                </a:highlight>
                <a:latin typeface="Courier New" panose="02070309020205020404" pitchFamily="49" charset="0"/>
              </a:rPr>
              <a:t>numeric_std</a:t>
            </a:r>
            <a:r>
              <a:rPr lang="en-US" sz="1200" b="1" dirty="0" err="1">
                <a:solidFill>
                  <a:srgbClr val="FFCC00"/>
                </a:solidFill>
                <a:highlight>
                  <a:srgbClr val="000000"/>
                </a:highlight>
                <a:latin typeface="Courier New" panose="02070309020205020404" pitchFamily="49" charset="0"/>
              </a:rPr>
              <a:t>.</a:t>
            </a:r>
            <a:r>
              <a:rPr lang="en-US" sz="1200" b="1" dirty="0" err="1">
                <a:solidFill>
                  <a:srgbClr val="FF6600"/>
                </a:solidFill>
                <a:highlight>
                  <a:srgbClr val="000000"/>
                </a:highlight>
                <a:latin typeface="Courier New" panose="02070309020205020404" pitchFamily="49" charset="0"/>
              </a:rPr>
              <a:t>all</a:t>
            </a:r>
            <a:r>
              <a:rPr lang="en-US" sz="1200" b="1" dirty="0">
                <a:solidFill>
                  <a:srgbClr val="FFCC00"/>
                </a:solidFill>
                <a:highlight>
                  <a:srgbClr val="000000"/>
                </a:highlight>
                <a:latin typeface="Courier New" panose="02070309020205020404" pitchFamily="49" charset="0"/>
              </a:rPr>
              <a:t>;</a:t>
            </a:r>
            <a:endParaRPr lang="en-US"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entity</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Variable_Statement</a:t>
            </a:r>
            <a:r>
              <a:rPr lang="tr-TR" sz="1200" b="0" dirty="0">
                <a:solidFill>
                  <a:srgbClr val="FFFFFF"/>
                </a:solidFill>
                <a:highlight>
                  <a:srgbClr val="000000"/>
                </a:highlight>
                <a:latin typeface="Courier New" panose="02070309020205020404" pitchFamily="49" charset="0"/>
              </a:rPr>
              <a:t> </a:t>
            </a:r>
            <a:r>
              <a:rPr lang="tr-TR" sz="1200" b="1" dirty="0">
                <a:solidFill>
                  <a:srgbClr val="FF6600"/>
                </a:solidFill>
                <a:highlight>
                  <a:srgbClr val="000000"/>
                </a:highlight>
                <a:latin typeface="Courier New" panose="02070309020205020404" pitchFamily="49" charset="0"/>
              </a:rPr>
              <a:t>is</a:t>
            </a:r>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entity</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en-US" sz="1200" b="1" dirty="0">
                <a:solidFill>
                  <a:srgbClr val="FF6600"/>
                </a:solidFill>
                <a:highlight>
                  <a:srgbClr val="000000"/>
                </a:highlight>
                <a:latin typeface="Courier New" panose="02070309020205020404" pitchFamily="49" charset="0"/>
              </a:rPr>
              <a:t>architecture</a:t>
            </a:r>
            <a:r>
              <a:rPr lang="en-US" sz="1200" b="0" dirty="0">
                <a:solidFill>
                  <a:srgbClr val="FFFFFF"/>
                </a:solidFill>
                <a:highlight>
                  <a:srgbClr val="000000"/>
                </a:highlight>
                <a:latin typeface="Courier New" panose="02070309020205020404" pitchFamily="49" charset="0"/>
              </a:rPr>
              <a:t> sim </a:t>
            </a:r>
            <a:r>
              <a:rPr lang="en-US" sz="1200" b="1" dirty="0">
                <a:solidFill>
                  <a:srgbClr val="FF6600"/>
                </a:solidFill>
                <a:highlight>
                  <a:srgbClr val="000000"/>
                </a:highlight>
                <a:latin typeface="Courier New" panose="02070309020205020404" pitchFamily="49" charset="0"/>
              </a:rPr>
              <a:t>of</a:t>
            </a:r>
            <a:r>
              <a:rPr lang="en-US" sz="1200" b="0" dirty="0">
                <a:solidFill>
                  <a:srgbClr val="FFFFFF"/>
                </a:solidFill>
                <a:highlight>
                  <a:srgbClr val="000000"/>
                </a:highlight>
                <a:latin typeface="Courier New" panose="02070309020205020404" pitchFamily="49" charset="0"/>
              </a:rPr>
              <a:t> </a:t>
            </a:r>
            <a:r>
              <a:rPr lang="en-US" sz="1200" b="0" dirty="0" err="1">
                <a:solidFill>
                  <a:srgbClr val="FFFFFF"/>
                </a:solidFill>
                <a:highlight>
                  <a:srgbClr val="000000"/>
                </a:highlight>
                <a:latin typeface="Courier New" panose="02070309020205020404" pitchFamily="49" charset="0"/>
              </a:rPr>
              <a:t>Variable_Statement</a:t>
            </a:r>
            <a:r>
              <a:rPr lang="en-US" sz="1200" b="0" dirty="0">
                <a:solidFill>
                  <a:srgbClr val="FFFFFF"/>
                </a:solidFill>
                <a:highlight>
                  <a:srgbClr val="000000"/>
                </a:highlight>
                <a:latin typeface="Courier New" panose="02070309020205020404" pitchFamily="49" charset="0"/>
              </a:rPr>
              <a:t> </a:t>
            </a:r>
            <a:r>
              <a:rPr lang="en-US" sz="1200" b="1" dirty="0">
                <a:solidFill>
                  <a:srgbClr val="FF6600"/>
                </a:solidFill>
                <a:highlight>
                  <a:srgbClr val="000000"/>
                </a:highlight>
                <a:latin typeface="Courier New" panose="02070309020205020404" pitchFamily="49" charset="0"/>
              </a:rPr>
              <a:t>is</a:t>
            </a:r>
            <a:endParaRPr lang="en-US"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signal</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0</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begin</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process</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variable</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0</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begin</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MyVariable</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&lt;=</a:t>
            </a:r>
            <a:r>
              <a:rPr lang="tr-TR" sz="1200" b="0" dirty="0">
                <a:solidFill>
                  <a:srgbClr val="FFFFFF"/>
                </a:solidFill>
                <a:highlight>
                  <a:srgbClr val="000000"/>
                </a:highlight>
                <a:latin typeface="Courier New" panose="02070309020205020404" pitchFamily="49" charset="0"/>
              </a:rPr>
              <a:t> </a:t>
            </a:r>
            <a:r>
              <a:rPr lang="tr-TR" sz="1200" b="0" dirty="0" err="1">
                <a:solidFill>
                  <a:srgbClr val="FFFFFF"/>
                </a:solidFill>
                <a:highlight>
                  <a:srgbClr val="000000"/>
                </a:highlight>
                <a:latin typeface="Courier New" panose="02070309020205020404" pitchFamily="49" charset="0"/>
              </a:rPr>
              <a:t>MySignal</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report</a:t>
            </a:r>
            <a:r>
              <a:rPr lang="tr-TR" sz="1200" b="0" dirty="0">
                <a:solidFill>
                  <a:srgbClr val="FFFFFF"/>
                </a:solidFill>
                <a:highlight>
                  <a:srgbClr val="000000"/>
                </a:highlight>
                <a:latin typeface="Courier New" panose="02070309020205020404" pitchFamily="49" charset="0"/>
              </a:rPr>
              <a:t> </a:t>
            </a:r>
            <a:r>
              <a:rPr lang="tr-TR" sz="1200" b="0" dirty="0">
                <a:solidFill>
                  <a:srgbClr val="66FF00"/>
                </a:solidFill>
                <a:highlight>
                  <a:srgbClr val="000000"/>
                </a:highlight>
                <a:latin typeface="Courier New" panose="02070309020205020404" pitchFamily="49" charset="0"/>
              </a:rPr>
              <a:t>"</a:t>
            </a:r>
            <a:r>
              <a:rPr lang="tr-TR" sz="1200" b="0" dirty="0" err="1">
                <a:solidFill>
                  <a:srgbClr val="66FF00"/>
                </a:solidFill>
                <a:highlight>
                  <a:srgbClr val="000000"/>
                </a:highlight>
                <a:latin typeface="Courier New" panose="02070309020205020404" pitchFamily="49" charset="0"/>
              </a:rPr>
              <a:t>MyVariable</a:t>
            </a:r>
            <a:r>
              <a:rPr lang="tr-TR" sz="1200" b="0" dirty="0">
                <a:solidFill>
                  <a:srgbClr val="66FF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err="1">
                <a:solidFill>
                  <a:srgbClr val="FFFFFF"/>
                </a:solidFill>
                <a:highlight>
                  <a:srgbClr val="000000"/>
                </a:highlight>
                <a:latin typeface="Courier New" panose="02070309020205020404" pitchFamily="49" charset="0"/>
              </a:rPr>
              <a:t>'</a:t>
            </a:r>
            <a:r>
              <a:rPr lang="tr-TR" sz="1200" b="1" dirty="0" err="1">
                <a:solidFill>
                  <a:srgbClr val="FFCC00"/>
                </a:solidFill>
                <a:highlight>
                  <a:srgbClr val="000000"/>
                </a:highlight>
                <a:latin typeface="Courier New" panose="02070309020205020404" pitchFamily="49" charset="0"/>
              </a:rPr>
              <a:t>image</a:t>
            </a:r>
            <a:r>
              <a:rPr lang="tr-TR" sz="1200" b="1" dirty="0">
                <a:solidFill>
                  <a:srgbClr val="FFCC00"/>
                </a:solidFill>
                <a:highlight>
                  <a:srgbClr val="000000"/>
                </a:highlight>
                <a:latin typeface="Courier New" panose="02070309020205020404" pitchFamily="49" charset="0"/>
              </a:rPr>
              <a:t>(</a:t>
            </a:r>
            <a:r>
              <a:rPr lang="tr-TR" sz="1200" b="0" dirty="0" err="1">
                <a:solidFill>
                  <a:srgbClr val="FFFFFF"/>
                </a:solidFill>
                <a:highlight>
                  <a:srgbClr val="000000"/>
                </a:highlight>
                <a:latin typeface="Courier New" panose="02070309020205020404" pitchFamily="49" charset="0"/>
              </a:rPr>
              <a:t>MyVariable</a:t>
            </a:r>
            <a:r>
              <a:rPr lang="tr-TR" sz="1200" b="1" dirty="0">
                <a:solidFill>
                  <a:srgbClr val="FFCC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0" dirty="0">
                <a:solidFill>
                  <a:srgbClr val="66FF00"/>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MySignal</a:t>
            </a:r>
            <a:r>
              <a:rPr lang="tr-TR" sz="1200" b="0" dirty="0">
                <a:solidFill>
                  <a:srgbClr val="66FF00"/>
                </a:solidFill>
                <a:highlight>
                  <a:srgbClr val="000000"/>
                </a:highlight>
                <a:latin typeface="Courier New" panose="02070309020205020404" pitchFamily="49" charset="0"/>
              </a:rPr>
              <a:t>="</a:t>
            </a:r>
            <a:r>
              <a:rPr lang="tr-TR" sz="1200" b="0" dirty="0">
                <a:solidFill>
                  <a:srgbClr val="FFFFFF"/>
                </a:solidFill>
                <a:highlight>
                  <a:srgbClr val="000000"/>
                </a:highlight>
                <a:latin typeface="Courier New" panose="02070309020205020404" pitchFamily="49" charset="0"/>
              </a:rPr>
              <a:t> </a:t>
            </a:r>
            <a:r>
              <a:rPr lang="tr-TR" sz="1200" b="1" dirty="0">
                <a:solidFill>
                  <a:srgbClr val="FFCC00"/>
                </a:solidFill>
                <a:highlight>
                  <a:srgbClr val="000000"/>
                </a:highlight>
                <a:latin typeface="Courier New" panose="02070309020205020404" pitchFamily="49" charset="0"/>
              </a:rPr>
              <a:t>&amp;</a:t>
            </a:r>
            <a:r>
              <a:rPr lang="tr-TR" sz="1200" b="0" dirty="0">
                <a:solidFill>
                  <a:srgbClr val="FFFFFF"/>
                </a:solidFill>
                <a:highlight>
                  <a:srgbClr val="000000"/>
                </a:highlight>
                <a:latin typeface="Courier New" panose="02070309020205020404" pitchFamily="49" charset="0"/>
              </a:rPr>
              <a:t> </a:t>
            </a:r>
            <a:r>
              <a:rPr lang="tr-TR" sz="1200" b="0" dirty="0" err="1">
                <a:solidFill>
                  <a:srgbClr val="66FF00"/>
                </a:solidFill>
                <a:highlight>
                  <a:srgbClr val="000000"/>
                </a:highlight>
                <a:latin typeface="Courier New" panose="02070309020205020404" pitchFamily="49" charset="0"/>
              </a:rPr>
              <a:t>integer</a:t>
            </a:r>
            <a:r>
              <a:rPr lang="tr-TR" sz="1200" b="0" dirty="0" err="1">
                <a:solidFill>
                  <a:srgbClr val="FFFFFF"/>
                </a:solidFill>
                <a:highlight>
                  <a:srgbClr val="000000"/>
                </a:highlight>
                <a:latin typeface="Courier New" panose="02070309020205020404" pitchFamily="49" charset="0"/>
              </a:rPr>
              <a:t>'</a:t>
            </a:r>
            <a:r>
              <a:rPr lang="tr-TR" sz="1200" b="1" dirty="0" err="1">
                <a:solidFill>
                  <a:srgbClr val="FFCC00"/>
                </a:solidFill>
                <a:highlight>
                  <a:srgbClr val="000000"/>
                </a:highlight>
                <a:latin typeface="Courier New" panose="02070309020205020404" pitchFamily="49" charset="0"/>
              </a:rPr>
              <a:t>image</a:t>
            </a:r>
            <a:r>
              <a:rPr lang="tr-TR" sz="1200" b="1" dirty="0">
                <a:solidFill>
                  <a:srgbClr val="FFCC00"/>
                </a:solidFill>
                <a:highlight>
                  <a:srgbClr val="000000"/>
                </a:highlight>
                <a:latin typeface="Courier New" panose="02070309020205020404" pitchFamily="49" charset="0"/>
              </a:rPr>
              <a:t>(</a:t>
            </a:r>
            <a:r>
              <a:rPr lang="tr-TR" sz="1200" b="0" dirty="0" err="1">
                <a:solidFill>
                  <a:srgbClr val="FFFFFF"/>
                </a:solidFill>
                <a:highlight>
                  <a:srgbClr val="000000"/>
                </a:highlight>
                <a:latin typeface="Courier New" panose="02070309020205020404" pitchFamily="49" charset="0"/>
              </a:rPr>
              <a:t>MySignal</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wait</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for</a:t>
            </a:r>
            <a:r>
              <a:rPr lang="tr-TR" sz="1200" b="0" dirty="0">
                <a:solidFill>
                  <a:srgbClr val="FFFFFF"/>
                </a:solidFill>
                <a:highlight>
                  <a:srgbClr val="000000"/>
                </a:highlight>
                <a:latin typeface="Courier New" panose="02070309020205020404" pitchFamily="49" charset="0"/>
              </a:rPr>
              <a:t> </a:t>
            </a:r>
            <a:r>
              <a:rPr lang="tr-TR" sz="1200" b="0" dirty="0">
                <a:solidFill>
                  <a:srgbClr val="FF8000"/>
                </a:solidFill>
                <a:highlight>
                  <a:srgbClr val="000000"/>
                </a:highlight>
                <a:latin typeface="Courier New" panose="02070309020205020404" pitchFamily="49" charset="0"/>
              </a:rPr>
              <a:t>10ns</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process</a:t>
            </a:r>
            <a:r>
              <a:rPr lang="tr-TR" sz="1200" b="1" dirty="0">
                <a:solidFill>
                  <a:srgbClr val="FFCC00"/>
                </a:solidFill>
                <a:highlight>
                  <a:srgbClr val="000000"/>
                </a:highlight>
                <a:latin typeface="Courier New" panose="02070309020205020404" pitchFamily="49" charset="0"/>
              </a:rPr>
              <a:t>;</a:t>
            </a:r>
            <a:endParaRPr lang="tr-TR" sz="1200" b="0" dirty="0">
              <a:solidFill>
                <a:srgbClr val="FFFFFF"/>
              </a:solidFill>
              <a:highlight>
                <a:srgbClr val="000000"/>
              </a:highlight>
              <a:latin typeface="Courier New" panose="02070309020205020404" pitchFamily="49" charset="0"/>
            </a:endParaRPr>
          </a:p>
          <a:p>
            <a:endParaRPr lang="tr-TR" sz="1200" b="0" dirty="0">
              <a:solidFill>
                <a:srgbClr val="FFFFFF"/>
              </a:solidFill>
              <a:highlight>
                <a:srgbClr val="000000"/>
              </a:highlight>
              <a:latin typeface="Courier New" panose="02070309020205020404" pitchFamily="49" charset="0"/>
            </a:endParaRPr>
          </a:p>
          <a:p>
            <a:r>
              <a:rPr lang="tr-TR" sz="1200" b="1" dirty="0" err="1">
                <a:solidFill>
                  <a:srgbClr val="FF6600"/>
                </a:solidFill>
                <a:highlight>
                  <a:srgbClr val="000000"/>
                </a:highlight>
                <a:latin typeface="Courier New" panose="02070309020205020404" pitchFamily="49" charset="0"/>
              </a:rPr>
              <a:t>end</a:t>
            </a:r>
            <a:r>
              <a:rPr lang="tr-TR" sz="1200" b="0" dirty="0">
                <a:solidFill>
                  <a:srgbClr val="FFFFFF"/>
                </a:solidFill>
                <a:highlight>
                  <a:srgbClr val="000000"/>
                </a:highlight>
                <a:latin typeface="Courier New" panose="02070309020205020404" pitchFamily="49" charset="0"/>
              </a:rPr>
              <a:t> </a:t>
            </a:r>
            <a:r>
              <a:rPr lang="tr-TR" sz="1200" b="1" dirty="0" err="1">
                <a:solidFill>
                  <a:srgbClr val="FF6600"/>
                </a:solidFill>
                <a:highlight>
                  <a:srgbClr val="000000"/>
                </a:highlight>
                <a:latin typeface="Courier New" panose="02070309020205020404" pitchFamily="49" charset="0"/>
              </a:rPr>
              <a:t>architecture</a:t>
            </a:r>
            <a:r>
              <a:rPr lang="tr-TR" sz="1200" b="1" dirty="0">
                <a:solidFill>
                  <a:srgbClr val="FFCC00"/>
                </a:solidFill>
                <a:highlight>
                  <a:srgbClr val="000000"/>
                </a:highlight>
                <a:latin typeface="Courier New" panose="02070309020205020404" pitchFamily="49" charset="0"/>
              </a:rPr>
              <a:t>;</a:t>
            </a:r>
            <a:endParaRPr lang="tr-TR" sz="1200" dirty="0"/>
          </a:p>
        </p:txBody>
      </p:sp>
      <p:sp>
        <p:nvSpPr>
          <p:cNvPr id="7" name="TextBox 6">
            <a:extLst>
              <a:ext uri="{FF2B5EF4-FFF2-40B4-BE49-F238E27FC236}">
                <a16:creationId xmlns:a16="http://schemas.microsoft.com/office/drawing/2014/main" id="{24FC5E3A-FBE1-DD24-AF1F-563FAD906F27}"/>
              </a:ext>
            </a:extLst>
          </p:cNvPr>
          <p:cNvSpPr txBox="1"/>
          <p:nvPr/>
        </p:nvSpPr>
        <p:spPr>
          <a:xfrm>
            <a:off x="6704784" y="705049"/>
            <a:ext cx="4251325" cy="3046988"/>
          </a:xfrm>
          <a:prstGeom prst="rect">
            <a:avLst/>
          </a:prstGeom>
          <a:noFill/>
        </p:spPr>
        <p:txBody>
          <a:bodyPr wrap="square">
            <a:spAutoFit/>
          </a:bodyPr>
          <a:lstStyle/>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1</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0</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2</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1</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3</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2</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4</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3</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5</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4</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6</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5</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7</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6</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8</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7</a:t>
            </a:r>
            <a:endParaRPr lang="tr-TR" sz="1600" b="1" dirty="0">
              <a:solidFill>
                <a:srgbClr val="FFFFFF"/>
              </a:solidFill>
              <a:highlight>
                <a:srgbClr val="000000"/>
              </a:highlight>
              <a:latin typeface="Courier New" panose="02070309020205020404" pitchFamily="49" charset="0"/>
            </a:endParaRPr>
          </a:p>
          <a:p>
            <a:r>
              <a:rPr lang="tr-TR" sz="1600" b="1" dirty="0" err="1">
                <a:solidFill>
                  <a:srgbClr val="FFFFFF"/>
                </a:solidFill>
                <a:highlight>
                  <a:srgbClr val="000000"/>
                </a:highlight>
                <a:latin typeface="Courier New" panose="02070309020205020404" pitchFamily="49" charset="0"/>
              </a:rPr>
              <a:t>Note</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MyVariable</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9</a:t>
            </a:r>
            <a:r>
              <a:rPr lang="tr-TR" sz="1600" b="1" dirty="0">
                <a:solidFill>
                  <a:srgbClr val="FFCC00"/>
                </a:solidFill>
                <a:highlight>
                  <a:srgbClr val="000000"/>
                </a:highlight>
                <a:latin typeface="Courier New" panose="02070309020205020404" pitchFamily="49" charset="0"/>
              </a:rPr>
              <a:t>,</a:t>
            </a:r>
            <a:r>
              <a:rPr lang="tr-TR" sz="1600" b="1" dirty="0">
                <a:solidFill>
                  <a:srgbClr val="FFFFFF"/>
                </a:solidFill>
                <a:highlight>
                  <a:srgbClr val="000000"/>
                </a:highlight>
                <a:latin typeface="Courier New" panose="02070309020205020404" pitchFamily="49" charset="0"/>
              </a:rPr>
              <a:t> </a:t>
            </a:r>
            <a:r>
              <a:rPr lang="tr-TR" sz="1600" b="1" dirty="0" err="1">
                <a:solidFill>
                  <a:srgbClr val="FFFFFF"/>
                </a:solidFill>
                <a:highlight>
                  <a:srgbClr val="000000"/>
                </a:highlight>
                <a:latin typeface="Courier New" panose="02070309020205020404" pitchFamily="49" charset="0"/>
              </a:rPr>
              <a:t>MySignal</a:t>
            </a:r>
            <a:r>
              <a:rPr lang="tr-TR" sz="1600" b="1" dirty="0">
                <a:solidFill>
                  <a:srgbClr val="FFCC00"/>
                </a:solidFill>
                <a:highlight>
                  <a:srgbClr val="000000"/>
                </a:highlight>
                <a:latin typeface="Courier New" panose="02070309020205020404" pitchFamily="49" charset="0"/>
              </a:rPr>
              <a:t>=</a:t>
            </a:r>
            <a:r>
              <a:rPr lang="tr-TR" sz="1600" b="1" dirty="0">
                <a:solidFill>
                  <a:srgbClr val="FF8000"/>
                </a:solidFill>
                <a:highlight>
                  <a:srgbClr val="000000"/>
                </a:highlight>
                <a:latin typeface="Courier New" panose="02070309020205020404" pitchFamily="49" charset="0"/>
              </a:rPr>
              <a:t>8</a:t>
            </a:r>
          </a:p>
          <a:p>
            <a:r>
              <a:rPr lang="tr-TR" sz="1600" b="1" dirty="0">
                <a:solidFill>
                  <a:srgbClr val="FF8000"/>
                </a:solidFill>
                <a:latin typeface="Courier New" panose="02070309020205020404" pitchFamily="49" charset="0"/>
              </a:rPr>
              <a:t>               </a:t>
            </a:r>
            <a:r>
              <a:rPr lang="tr-TR" sz="1600" b="1" dirty="0">
                <a:solidFill>
                  <a:schemeClr val="bg1"/>
                </a:solidFill>
                <a:latin typeface="Courier New" panose="02070309020205020404" pitchFamily="49" charset="0"/>
              </a:rPr>
              <a:t> </a:t>
            </a:r>
            <a:r>
              <a:rPr lang="tr-TR" sz="1600" b="1" dirty="0">
                <a:highlight>
                  <a:srgbClr val="000000"/>
                </a:highlight>
                <a:latin typeface="Courier New" panose="02070309020205020404" pitchFamily="49" charset="0"/>
              </a:rPr>
              <a:t>.</a:t>
            </a:r>
          </a:p>
          <a:p>
            <a:r>
              <a:rPr lang="tr-TR" sz="1600" b="1" dirty="0">
                <a:latin typeface="Courier New" panose="02070309020205020404" pitchFamily="49" charset="0"/>
              </a:rPr>
              <a:t>                </a:t>
            </a:r>
            <a:r>
              <a:rPr lang="tr-TR" sz="1600" b="1" dirty="0">
                <a:highlight>
                  <a:srgbClr val="000000"/>
                </a:highlight>
                <a:latin typeface="Courier New" panose="02070309020205020404" pitchFamily="49" charset="0"/>
              </a:rPr>
              <a:t>.</a:t>
            </a:r>
          </a:p>
          <a:p>
            <a:r>
              <a:rPr lang="tr-TR" sz="1600" b="1" dirty="0">
                <a:latin typeface="Courier New" panose="02070309020205020404" pitchFamily="49" charset="0"/>
              </a:rPr>
              <a:t>                </a:t>
            </a:r>
            <a:r>
              <a:rPr lang="tr-TR" sz="1600" b="1" dirty="0">
                <a:highlight>
                  <a:srgbClr val="000000"/>
                </a:highlight>
                <a:latin typeface="Courier New" panose="02070309020205020404" pitchFamily="49" charset="0"/>
              </a:rPr>
              <a:t>.</a:t>
            </a:r>
          </a:p>
        </p:txBody>
      </p:sp>
      <p:sp>
        <p:nvSpPr>
          <p:cNvPr id="2" name="Content Placeholder 2">
            <a:extLst>
              <a:ext uri="{FF2B5EF4-FFF2-40B4-BE49-F238E27FC236}">
                <a16:creationId xmlns:a16="http://schemas.microsoft.com/office/drawing/2014/main" id="{D87AC766-5CA4-03CE-77E0-242586666678}"/>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31399532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24E6194-BF4B-0342-808C-3C5D30AE03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8B2E7-0A19-1F49-D4BD-6AAE1F097486}"/>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7</a:t>
            </a:r>
            <a:r>
              <a:rPr lang="tr-TR" b="1" dirty="0"/>
              <a:t> </a:t>
            </a:r>
            <a:r>
              <a:rPr lang="tr-TR" b="1" dirty="0" err="1">
                <a:solidFill>
                  <a:schemeClr val="bg1"/>
                </a:solidFill>
              </a:rPr>
              <a:t>procedure</a:t>
            </a:r>
            <a:r>
              <a:rPr lang="tr-TR" b="1" dirty="0"/>
              <a:t> </a:t>
            </a:r>
            <a:r>
              <a:rPr lang="en-GB" b="1" dirty="0">
                <a:solidFill>
                  <a:schemeClr val="bg1"/>
                </a:solidFill>
              </a:rPr>
              <a:t>CALL</a:t>
            </a:r>
            <a:r>
              <a:rPr lang="en-GB" b="1" dirty="0"/>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514DFD4B-1CBE-D5A0-8EFA-A7155D244155}"/>
              </a:ext>
            </a:extLst>
          </p:cNvPr>
          <p:cNvSpPr>
            <a:spLocks noGrp="1" noChangeArrowheads="1"/>
          </p:cNvSpPr>
          <p:nvPr>
            <p:ph idx="1"/>
          </p:nvPr>
        </p:nvSpPr>
        <p:spPr bwMode="auto">
          <a:xfrm>
            <a:off x="409105" y="1023382"/>
            <a:ext cx="9863943"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en-US" altLang="tr-TR" sz="1600" b="1" i="0" u="none" strike="noStrike" cap="none" normalizeH="0" baseline="0" dirty="0">
                <a:ln>
                  <a:noFill/>
                </a:ln>
                <a:solidFill>
                  <a:srgbClr val="000000"/>
                </a:solidFill>
                <a:effectLst/>
                <a:latin typeface="+mn-lt"/>
                <a:cs typeface="Arial" panose="020B0604020202020204" pitchFamily="34" charset="0"/>
              </a:rPr>
              <a:t>A procedure is a type of subprogram in VHDL which can help us avoid repeating code</a:t>
            </a:r>
          </a:p>
          <a:p>
            <a:pPr lvl="1">
              <a:lnSpc>
                <a:spcPct val="100000"/>
              </a:lnSpc>
              <a:buSzTx/>
              <a:buFont typeface="Courier New" panose="02070309020205020404" pitchFamily="49" charset="0"/>
              <a:buChar char="o"/>
            </a:pPr>
            <a:r>
              <a:rPr kumimoji="0" lang="en-US" altLang="tr-TR" sz="1600" b="0" i="0" u="none" strike="noStrike" cap="none" normalizeH="0" baseline="0" dirty="0">
                <a:ln>
                  <a:noFill/>
                </a:ln>
                <a:solidFill>
                  <a:srgbClr val="000000"/>
                </a:solidFill>
                <a:effectLst/>
                <a:latin typeface="+mn-lt"/>
                <a:cs typeface="Arial" panose="020B0604020202020204" pitchFamily="34" charset="0"/>
              </a:rPr>
              <a:t>Sometimes the need arises to perform identical operations several places throughout the design</a:t>
            </a:r>
            <a:endParaRPr lang="en-US" altLang="tr-TR" sz="1600" dirty="0">
              <a:solidFill>
                <a:srgbClr val="000000"/>
              </a:solidFill>
              <a:latin typeface="+mn-lt"/>
              <a:cs typeface="Arial" panose="020B0604020202020204" pitchFamily="34" charset="0"/>
            </a:endParaRPr>
          </a:p>
          <a:p>
            <a:pPr lvl="1">
              <a:lnSpc>
                <a:spcPct val="100000"/>
              </a:lnSpc>
              <a:buSzTx/>
              <a:buFont typeface="Courier New" panose="02070309020205020404" pitchFamily="49" charset="0"/>
              <a:buChar char="o"/>
            </a:pPr>
            <a:r>
              <a:rPr kumimoji="0" lang="en-US" altLang="tr-TR" sz="1600" b="0" i="0" u="none" strike="noStrike" cap="none" normalizeH="0" baseline="0" dirty="0">
                <a:ln>
                  <a:noFill/>
                </a:ln>
                <a:solidFill>
                  <a:srgbClr val="000000"/>
                </a:solidFill>
                <a:effectLst/>
                <a:latin typeface="+mn-lt"/>
                <a:cs typeface="Arial" panose="020B0604020202020204" pitchFamily="34" charset="0"/>
              </a:rPr>
              <a:t>While creating a module might be overkill for minor operations, a procedure is often what you want</a:t>
            </a:r>
          </a:p>
          <a:p>
            <a:pPr>
              <a:lnSpc>
                <a:spcPct val="100000"/>
              </a:lnSpc>
              <a:buSzTx/>
            </a:pPr>
            <a:r>
              <a:rPr kumimoji="0" lang="en-US" altLang="tr-TR" sz="1600" b="0" i="0" u="none" strike="noStrike" cap="none" normalizeH="0" baseline="0" dirty="0">
                <a:ln>
                  <a:noFill/>
                </a:ln>
                <a:solidFill>
                  <a:srgbClr val="000000"/>
                </a:solidFill>
                <a:effectLst/>
                <a:latin typeface="+mn-lt"/>
                <a:cs typeface="Arial" panose="020B0604020202020204" pitchFamily="34" charset="0"/>
              </a:rPr>
              <a:t>Procedures can be declared within any declarative region</a:t>
            </a:r>
            <a:endParaRPr lang="en-US" altLang="tr-TR" sz="1600" dirty="0">
              <a:solidFill>
                <a:srgbClr val="000000"/>
              </a:solidFill>
              <a:latin typeface="+mn-lt"/>
              <a:cs typeface="Arial" panose="020B0604020202020204" pitchFamily="34" charset="0"/>
            </a:endParaRPr>
          </a:p>
          <a:p>
            <a:pPr lvl="1">
              <a:lnSpc>
                <a:spcPct val="100000"/>
              </a:lnSpc>
              <a:buSzTx/>
              <a:buFont typeface="Courier New" panose="02070309020205020404" pitchFamily="49" charset="0"/>
              <a:buChar char="o"/>
            </a:pPr>
            <a:r>
              <a:rPr kumimoji="0" lang="en-US" altLang="tr-TR" sz="1600" b="0" i="0" u="none" strike="noStrike" cap="none" normalizeH="0" baseline="0" dirty="0">
                <a:ln>
                  <a:noFill/>
                </a:ln>
                <a:solidFill>
                  <a:srgbClr val="000000"/>
                </a:solidFill>
                <a:effectLst/>
                <a:latin typeface="+mn-lt"/>
                <a:cs typeface="Arial" panose="020B0604020202020204" pitchFamily="34" charset="0"/>
              </a:rPr>
              <a:t>The scope of the procedure will be limited to wherever it’s declared, architecture, package, or process</a:t>
            </a:r>
            <a:endParaRPr lang="en-US" altLang="tr-TR" sz="1600" dirty="0">
              <a:solidFill>
                <a:srgbClr val="000000"/>
              </a:solidFill>
              <a:latin typeface="+mn-lt"/>
              <a:cs typeface="Arial" panose="020B0604020202020204" pitchFamily="34" charset="0"/>
            </a:endParaRPr>
          </a:p>
          <a:p>
            <a:pPr lvl="1">
              <a:lnSpc>
                <a:spcPct val="100000"/>
              </a:lnSpc>
              <a:buSzTx/>
              <a:buFont typeface="Courier New" panose="02070309020205020404" pitchFamily="49" charset="0"/>
              <a:buChar char="o"/>
            </a:pPr>
            <a:r>
              <a:rPr kumimoji="0" lang="en-US" altLang="tr-TR" sz="1600" b="0" i="0" u="none" strike="noStrike" cap="none" normalizeH="0" baseline="0" dirty="0">
                <a:ln>
                  <a:noFill/>
                </a:ln>
                <a:solidFill>
                  <a:srgbClr val="000000"/>
                </a:solidFill>
                <a:effectLst/>
                <a:latin typeface="+mn-lt"/>
                <a:cs typeface="Arial" panose="020B0604020202020204" pitchFamily="34" charset="0"/>
              </a:rPr>
              <a:t>Whenever you call the procedure, it will behave like the code of the procedure was inserted where it was called from</a:t>
            </a:r>
            <a:endParaRPr kumimoji="0" lang="tr-TR" altLang="tr-TR" sz="1600" b="1" i="0" u="none" strike="noStrike" cap="none" normalizeH="0" baseline="0" dirty="0">
              <a:ln>
                <a:noFill/>
              </a:ln>
              <a:solidFill>
                <a:schemeClr val="bg1"/>
              </a:solidFill>
              <a:effectLst/>
              <a:latin typeface="+mn-lt"/>
              <a:cs typeface="Arial" panose="020B0604020202020204" pitchFamily="34" charset="0"/>
            </a:endParaRPr>
          </a:p>
          <a:p>
            <a:pPr>
              <a:lnSpc>
                <a:spcPct val="100000"/>
              </a:lnSpc>
              <a:buSzTx/>
            </a:pPr>
            <a:r>
              <a:rPr lang="en-US" altLang="tr-TR" sz="1600" dirty="0">
                <a:solidFill>
                  <a:schemeClr val="bg1"/>
                </a:solidFill>
                <a:latin typeface="+mn-lt"/>
                <a:cs typeface="Arial" panose="020B0604020202020204" pitchFamily="34" charset="0"/>
              </a:rPr>
              <a:t>A procedure’s parameter list defines its inputs and outputs, kind of like a mini-module</a:t>
            </a:r>
          </a:p>
          <a:p>
            <a:pPr lvl="1">
              <a:lnSpc>
                <a:spcPct val="100000"/>
              </a:lnSpc>
              <a:buSzTx/>
              <a:buFont typeface="Courier New" panose="02070309020205020404" pitchFamily="49" charset="0"/>
              <a:buChar char="o"/>
            </a:pPr>
            <a:r>
              <a:rPr lang="en-US" altLang="tr-TR" sz="1600" dirty="0">
                <a:solidFill>
                  <a:schemeClr val="bg1"/>
                </a:solidFill>
                <a:latin typeface="+mn-lt"/>
                <a:cs typeface="Arial" panose="020B0604020202020204" pitchFamily="34" charset="0"/>
              </a:rPr>
              <a:t>It can be a signal or a constant, but unlike a module, it can also be a variable</a:t>
            </a:r>
          </a:p>
          <a:p>
            <a:pPr lvl="1">
              <a:lnSpc>
                <a:spcPct val="100000"/>
              </a:lnSpc>
              <a:buSzTx/>
              <a:buFont typeface="Courier New" panose="02070309020205020404" pitchFamily="49" charset="0"/>
              <a:buChar char="o"/>
            </a:pPr>
            <a:r>
              <a:rPr lang="en-US" altLang="tr-TR" sz="1600" dirty="0">
                <a:solidFill>
                  <a:schemeClr val="bg1"/>
                </a:solidFill>
                <a:latin typeface="+mn-lt"/>
                <a:cs typeface="Arial" panose="020B0604020202020204" pitchFamily="34" charset="0"/>
              </a:rPr>
              <a:t>You can declare objects between the “is” and “begin” keywords that are only valid inside the procedure</a:t>
            </a:r>
          </a:p>
          <a:p>
            <a:pPr lvl="1">
              <a:lnSpc>
                <a:spcPct val="100000"/>
              </a:lnSpc>
              <a:buSzTx/>
              <a:buFont typeface="Courier New" panose="02070309020205020404" pitchFamily="49" charset="0"/>
              <a:buChar char="o"/>
            </a:pPr>
            <a:r>
              <a:rPr lang="en-US" altLang="tr-TR" sz="1600" dirty="0">
                <a:solidFill>
                  <a:schemeClr val="bg1"/>
                </a:solidFill>
                <a:latin typeface="+mn-lt"/>
                <a:cs typeface="Arial" panose="020B0604020202020204" pitchFamily="34" charset="0"/>
              </a:rPr>
              <a:t>These may include constants, variables, types, subtypes, and aliases, but not signals</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indent="0">
              <a:lnSpc>
                <a:spcPct val="100000"/>
              </a:lnSpc>
              <a:buSzTx/>
              <a:buNone/>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err="1">
                <a:ln>
                  <a:noFill/>
                </a:ln>
                <a:solidFill>
                  <a:schemeClr val="bg1"/>
                </a:solidFill>
                <a:effectLst/>
                <a:latin typeface="+mn-lt"/>
              </a:rPr>
              <a:t>procedure</a:t>
            </a:r>
            <a:r>
              <a:rPr kumimoji="0" lang="tr-TR" altLang="tr-TR" sz="1600" b="0" i="0" u="none" strike="noStrike" cap="none" normalizeH="0" baseline="0" dirty="0">
                <a:ln>
                  <a:noFill/>
                </a:ln>
                <a:solidFill>
                  <a:schemeClr val="bg1"/>
                </a:solidFill>
                <a:effectLst/>
                <a:latin typeface="+mn-lt"/>
              </a:rPr>
              <a:t> &lt;</a:t>
            </a:r>
            <a:r>
              <a:rPr kumimoji="0" lang="tr-TR" altLang="tr-TR" sz="1600" b="0" i="0" u="none" strike="noStrike" cap="none" normalizeH="0" baseline="0" dirty="0" err="1">
                <a:ln>
                  <a:noFill/>
                </a:ln>
                <a:solidFill>
                  <a:schemeClr val="bg1"/>
                </a:solidFill>
                <a:effectLst/>
                <a:latin typeface="+mn-lt"/>
              </a:rPr>
              <a:t>procedure_name</a:t>
            </a:r>
            <a:r>
              <a:rPr kumimoji="0" lang="tr-TR" altLang="tr-TR" sz="16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chemeClr val="bg1"/>
                </a:solidFill>
                <a:effectLst/>
                <a:latin typeface="+mn-lt"/>
              </a:rPr>
              <a:t>    (</a:t>
            </a:r>
            <a:r>
              <a:rPr kumimoji="0" lang="tr-TR" altLang="tr-TR" sz="1600" b="0" i="0" u="none" strike="noStrike" cap="none" normalizeH="0" baseline="0" dirty="0" err="1">
                <a:ln>
                  <a:noFill/>
                </a:ln>
                <a:solidFill>
                  <a:schemeClr val="bg1"/>
                </a:solidFill>
                <a:effectLst/>
                <a:latin typeface="+mn-lt"/>
              </a:rPr>
              <a:t>signal|variable|constant</a:t>
            </a:r>
            <a:r>
              <a:rPr kumimoji="0" lang="tr-TR" altLang="tr-TR" sz="1600" b="0" i="0" u="none" strike="noStrike" cap="none" normalizeH="0" baseline="0" dirty="0">
                <a:ln>
                  <a:noFill/>
                </a:ln>
                <a:solidFill>
                  <a:schemeClr val="bg1"/>
                </a:solidFill>
                <a:effectLst/>
                <a:latin typeface="+mn-lt"/>
              </a:rPr>
              <a:t> &lt;name1&gt; : </a:t>
            </a:r>
            <a:r>
              <a:rPr kumimoji="0" lang="tr-TR" altLang="tr-TR" sz="1600" b="0" i="0" u="none" strike="noStrike" cap="none" normalizeH="0" baseline="0" dirty="0" err="1">
                <a:ln>
                  <a:noFill/>
                </a:ln>
                <a:solidFill>
                  <a:schemeClr val="bg1"/>
                </a:solidFill>
                <a:effectLst/>
                <a:latin typeface="+mn-lt"/>
              </a:rPr>
              <a:t>in|out|inout</a:t>
            </a:r>
            <a:r>
              <a:rPr kumimoji="0" lang="tr-TR" altLang="tr-TR" sz="1600" b="0" i="0" u="none" strike="noStrike" cap="none" normalizeH="0" baseline="0" dirty="0">
                <a:ln>
                  <a:noFill/>
                </a:ln>
                <a:solidFill>
                  <a:schemeClr val="bg1"/>
                </a:solidFill>
                <a:effectLst/>
                <a:latin typeface="+mn-lt"/>
              </a:rPr>
              <a:t> &lt;</a:t>
            </a:r>
            <a:r>
              <a:rPr kumimoji="0" lang="tr-TR" altLang="tr-TR" sz="1600" b="0" i="0" u="none" strike="noStrike" cap="none" normalizeH="0" baseline="0" dirty="0" err="1">
                <a:ln>
                  <a:noFill/>
                </a:ln>
                <a:solidFill>
                  <a:schemeClr val="bg1"/>
                </a:solidFill>
                <a:effectLst/>
                <a:latin typeface="+mn-lt"/>
              </a:rPr>
              <a:t>type</a:t>
            </a:r>
            <a:r>
              <a:rPr kumimoji="0" lang="tr-TR" altLang="tr-TR" sz="16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chemeClr val="bg1"/>
                </a:solidFill>
                <a:effectLst/>
                <a:latin typeface="+mn-lt"/>
              </a:rPr>
              <a:t>     </a:t>
            </a:r>
            <a:r>
              <a:rPr kumimoji="0" lang="tr-TR" altLang="tr-TR" sz="1600" b="0" i="0" u="none" strike="noStrike" cap="none" normalizeH="0" baseline="0" dirty="0" err="1">
                <a:ln>
                  <a:noFill/>
                </a:ln>
                <a:solidFill>
                  <a:schemeClr val="bg1"/>
                </a:solidFill>
                <a:effectLst/>
                <a:latin typeface="+mn-lt"/>
              </a:rPr>
              <a:t>signal|variable|constant</a:t>
            </a:r>
            <a:r>
              <a:rPr kumimoji="0" lang="tr-TR" altLang="tr-TR" sz="1600" b="0" i="0" u="none" strike="noStrike" cap="none" normalizeH="0" baseline="0" dirty="0">
                <a:ln>
                  <a:noFill/>
                </a:ln>
                <a:solidFill>
                  <a:schemeClr val="bg1"/>
                </a:solidFill>
                <a:effectLst/>
                <a:latin typeface="+mn-lt"/>
              </a:rPr>
              <a:t> &lt;name2&gt; : </a:t>
            </a:r>
            <a:r>
              <a:rPr kumimoji="0" lang="tr-TR" altLang="tr-TR" sz="1600" b="0" i="0" u="none" strike="noStrike" cap="none" normalizeH="0" baseline="0" dirty="0" err="1">
                <a:ln>
                  <a:noFill/>
                </a:ln>
                <a:solidFill>
                  <a:schemeClr val="bg1"/>
                </a:solidFill>
                <a:effectLst/>
                <a:latin typeface="+mn-lt"/>
              </a:rPr>
              <a:t>in|out|inout</a:t>
            </a:r>
            <a:r>
              <a:rPr kumimoji="0" lang="tr-TR" altLang="tr-TR" sz="1600" b="0" i="0" u="none" strike="noStrike" cap="none" normalizeH="0" baseline="0" dirty="0">
                <a:ln>
                  <a:noFill/>
                </a:ln>
                <a:solidFill>
                  <a:schemeClr val="bg1"/>
                </a:solidFill>
                <a:effectLst/>
                <a:latin typeface="+mn-lt"/>
              </a:rPr>
              <a:t> &lt;</a:t>
            </a:r>
            <a:r>
              <a:rPr kumimoji="0" lang="tr-TR" altLang="tr-TR" sz="1600" b="0" i="0" u="none" strike="noStrike" cap="none" normalizeH="0" baseline="0" dirty="0" err="1">
                <a:ln>
                  <a:noFill/>
                </a:ln>
                <a:solidFill>
                  <a:schemeClr val="bg1"/>
                </a:solidFill>
                <a:effectLst/>
                <a:latin typeface="+mn-lt"/>
              </a:rPr>
              <a:t>type</a:t>
            </a:r>
            <a:r>
              <a:rPr kumimoji="0" lang="tr-TR" altLang="tr-TR" sz="16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chemeClr val="bg1"/>
                </a:solidFill>
                <a:effectLst/>
                <a:latin typeface="+mn-lt"/>
              </a:rPr>
              <a:t>        ... ) is</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chemeClr val="bg1"/>
                </a:solidFill>
                <a:effectLst/>
                <a:latin typeface="+mn-lt"/>
              </a:rPr>
              <a:t>    &lt;</a:t>
            </a:r>
            <a:r>
              <a:rPr kumimoji="0" lang="tr-TR" altLang="tr-TR" sz="1600" b="0" i="0" u="none" strike="noStrike" cap="none" normalizeH="0" baseline="0" dirty="0" err="1">
                <a:ln>
                  <a:noFill/>
                </a:ln>
                <a:solidFill>
                  <a:schemeClr val="bg1"/>
                </a:solidFill>
                <a:effectLst/>
                <a:latin typeface="+mn-lt"/>
              </a:rPr>
              <a:t>declarations_for_use_within_the_procedure</a:t>
            </a:r>
            <a:r>
              <a:rPr kumimoji="0" lang="tr-TR" altLang="tr-TR" sz="16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err="1">
                <a:ln>
                  <a:noFill/>
                </a:ln>
                <a:solidFill>
                  <a:schemeClr val="bg1"/>
                </a:solidFill>
                <a:effectLst/>
                <a:latin typeface="+mn-lt"/>
              </a:rPr>
              <a:t>begin</a:t>
            </a:r>
            <a:endParaRPr kumimoji="0" lang="tr-TR" altLang="tr-TR" sz="1600" b="0" i="0" u="none" strike="noStrike" cap="none" normalizeH="0" baseline="0" dirty="0">
              <a:ln>
                <a:noFill/>
              </a:ln>
              <a:solidFill>
                <a:schemeClr val="bg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chemeClr val="bg1"/>
                </a:solidFill>
                <a:effectLst/>
                <a:latin typeface="+mn-lt"/>
              </a:rPr>
              <a:t>     &lt;</a:t>
            </a:r>
            <a:r>
              <a:rPr kumimoji="0" lang="tr-TR" altLang="tr-TR" sz="1600" b="0" i="0" u="none" strike="noStrike" cap="none" normalizeH="0" baseline="0" dirty="0" err="1">
                <a:ln>
                  <a:noFill/>
                </a:ln>
                <a:solidFill>
                  <a:schemeClr val="bg1"/>
                </a:solidFill>
                <a:effectLst/>
                <a:latin typeface="+mn-lt"/>
              </a:rPr>
              <a:t>code_performed_by_the_procedure_here</a:t>
            </a:r>
            <a:r>
              <a:rPr kumimoji="0" lang="tr-TR" altLang="tr-TR" sz="1600" b="0" i="0" u="none" strike="noStrike" cap="none" normalizeH="0" baseline="0" dirty="0">
                <a:ln>
                  <a:noFill/>
                </a:ln>
                <a:solidFill>
                  <a:schemeClr val="bg1"/>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err="1">
                <a:ln>
                  <a:noFill/>
                </a:ln>
                <a:solidFill>
                  <a:schemeClr val="bg1"/>
                </a:solidFill>
                <a:effectLst/>
                <a:latin typeface="+mn-lt"/>
              </a:rPr>
              <a:t>end</a:t>
            </a:r>
            <a:r>
              <a:rPr kumimoji="0" lang="tr-TR" altLang="tr-TR" sz="1600" b="0" i="0" u="none" strike="noStrike" cap="none" normalizeH="0" baseline="0" dirty="0">
                <a:ln>
                  <a:noFill/>
                </a:ln>
                <a:solidFill>
                  <a:schemeClr val="bg1"/>
                </a:solidFill>
                <a:effectLst/>
                <a:latin typeface="+mn-lt"/>
              </a:rPr>
              <a:t> </a:t>
            </a:r>
            <a:r>
              <a:rPr kumimoji="0" lang="tr-TR" altLang="tr-TR" sz="1600" b="0" i="0" u="none" strike="noStrike" cap="none" normalizeH="0" baseline="0" dirty="0" err="1">
                <a:ln>
                  <a:noFill/>
                </a:ln>
                <a:solidFill>
                  <a:schemeClr val="bg1"/>
                </a:solidFill>
                <a:effectLst/>
                <a:latin typeface="+mn-lt"/>
              </a:rPr>
              <a:t>procedure</a:t>
            </a:r>
            <a:r>
              <a:rPr kumimoji="0" lang="tr-TR" altLang="tr-TR" sz="1600" b="0" i="0" u="none" strike="noStrike" cap="none" normalizeH="0" baseline="0" dirty="0">
                <a:ln>
                  <a:noFill/>
                </a:ln>
                <a:solidFill>
                  <a:schemeClr val="bg1"/>
                </a:solidFill>
                <a:effectLst/>
                <a:latin typeface="+mn-lt"/>
              </a:rPr>
              <a:t>;</a:t>
            </a:r>
          </a:p>
        </p:txBody>
      </p:sp>
    </p:spTree>
    <p:extLst>
      <p:ext uri="{BB962C8B-B14F-4D97-AF65-F5344CB8AC3E}">
        <p14:creationId xmlns:p14="http://schemas.microsoft.com/office/powerpoint/2010/main" val="24964270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13F8458-62EB-A2F1-3CAC-14EF9105F8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531C1E-56E1-B82C-7DC5-9E0C67AD3767}"/>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8</a:t>
            </a:r>
            <a:r>
              <a:rPr lang="tr-TR" b="1" dirty="0"/>
              <a:t> </a:t>
            </a:r>
            <a:r>
              <a:rPr lang="tr-TR" b="1" dirty="0" err="1">
                <a:solidFill>
                  <a:schemeClr val="bg1"/>
                </a:solidFill>
              </a:rPr>
              <a:t>ıf</a:t>
            </a:r>
            <a:r>
              <a:rPr lang="tr-TR" b="1" dirty="0"/>
              <a:t> </a:t>
            </a:r>
            <a:r>
              <a:rPr lang="tr-TR" b="1" dirty="0" err="1">
                <a:solidFill>
                  <a:schemeClr val="bg1"/>
                </a:solidFill>
              </a:rPr>
              <a:t>statement</a:t>
            </a:r>
            <a:endParaRPr lang="tr-TR" b="1" dirty="0">
              <a:solidFill>
                <a:schemeClr val="bg1"/>
              </a:solidFill>
            </a:endParaRPr>
          </a:p>
        </p:txBody>
      </p:sp>
      <p:sp>
        <p:nvSpPr>
          <p:cNvPr id="10" name="TextBox 9">
            <a:extLst>
              <a:ext uri="{FF2B5EF4-FFF2-40B4-BE49-F238E27FC236}">
                <a16:creationId xmlns:a16="http://schemas.microsoft.com/office/drawing/2014/main" id="{5C96B8AF-38B7-5B09-9284-24629A5B77AB}"/>
              </a:ext>
            </a:extLst>
          </p:cNvPr>
          <p:cNvSpPr txBox="1"/>
          <p:nvPr/>
        </p:nvSpPr>
        <p:spPr>
          <a:xfrm>
            <a:off x="473075" y="654050"/>
            <a:ext cx="11748558" cy="3622851"/>
          </a:xfrm>
          <a:prstGeom prst="rect">
            <a:avLst/>
          </a:prstGeom>
          <a:noFill/>
        </p:spPr>
        <p:txBody>
          <a:bodyPr wrap="square">
            <a:spAutoFit/>
          </a:bodyPr>
          <a:lstStyle/>
          <a:p>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285750" indent="-285750">
              <a:buFont typeface="Arial" panose="020B0604020202020204" pitchFamily="34" charset="0"/>
              <a:buChar char="•"/>
            </a:pPr>
            <a:r>
              <a:rPr kumimoji="0" lang="en-US" altLang="tr-TR" sz="1600" i="0" u="none" strike="noStrike" cap="none" normalizeH="0" baseline="0" dirty="0">
                <a:ln>
                  <a:noFill/>
                </a:ln>
                <a:solidFill>
                  <a:schemeClr val="bg1"/>
                </a:solidFill>
                <a:effectLst/>
                <a:latin typeface="+mn-lt"/>
                <a:cs typeface="Arial" panose="020B0604020202020204" pitchFamily="34" charset="0"/>
              </a:rPr>
              <a:t>Selects for execution one or none of the enclosed sequences of statements, depending on the</a:t>
            </a:r>
            <a:r>
              <a:rPr kumimoji="0" lang="tr-TR" altLang="tr-TR" sz="1600" i="0" u="none" strike="noStrike" cap="none" normalizeH="0" baseline="0" dirty="0">
                <a:ln>
                  <a:noFill/>
                </a:ln>
                <a:solidFill>
                  <a:schemeClr val="bg1"/>
                </a:solidFill>
                <a:effectLst/>
                <a:latin typeface="+mn-lt"/>
                <a:cs typeface="Arial" panose="020B0604020202020204" pitchFamily="34" charset="0"/>
              </a:rPr>
              <a:t> </a:t>
            </a:r>
            <a:r>
              <a:rPr kumimoji="0" lang="en-US" altLang="tr-TR" sz="1600" i="0" u="none" strike="noStrike" cap="none" normalizeH="0" baseline="0" dirty="0">
                <a:ln>
                  <a:noFill/>
                </a:ln>
                <a:solidFill>
                  <a:schemeClr val="bg1"/>
                </a:solidFill>
                <a:effectLst/>
                <a:latin typeface="+mn-lt"/>
                <a:cs typeface="Arial" panose="020B0604020202020204" pitchFamily="34" charset="0"/>
              </a:rPr>
              <a:t>value of one or more corresponding conditions</a:t>
            </a:r>
            <a:endParaRPr kumimoji="0" lang="tr-TR" altLang="tr-TR" sz="1600" i="0" u="none" strike="noStrike" cap="none" normalizeH="0" baseline="0" dirty="0">
              <a:ln>
                <a:noFill/>
              </a:ln>
              <a:solidFill>
                <a:schemeClr val="bg1"/>
              </a:solidFill>
              <a:effectLst/>
              <a:latin typeface="+mn-lt"/>
              <a:cs typeface="Arial" panose="020B0604020202020204" pitchFamily="34" charset="0"/>
            </a:endParaRPr>
          </a:p>
          <a:p>
            <a:endParaRPr lang="tr-TR" altLang="tr-TR" sz="1600" b="1" dirty="0">
              <a:solidFill>
                <a:srgbClr val="E04C10"/>
              </a:solidFill>
              <a:cs typeface="Arial" panose="020B0604020202020204" pitchFamily="34" charset="0"/>
            </a:endParaRPr>
          </a:p>
          <a:p>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50000"/>
              </a:lnSpc>
            </a:pPr>
            <a:r>
              <a:rPr lang="en-US" sz="1600" dirty="0" err="1">
                <a:solidFill>
                  <a:schemeClr val="bg1"/>
                </a:solidFill>
                <a:latin typeface="Tw Cen MT (Body)"/>
              </a:rPr>
              <a:t>if_label</a:t>
            </a:r>
            <a:r>
              <a:rPr lang="en-US" sz="1600" dirty="0">
                <a:solidFill>
                  <a:schemeClr val="bg1"/>
                </a:solidFill>
                <a:latin typeface="Tw Cen MT (Body)"/>
              </a:rPr>
              <a:t> </a:t>
            </a:r>
            <a:r>
              <a:rPr lang="en-US" sz="1600" b="1" dirty="0">
                <a:solidFill>
                  <a:schemeClr val="bg1"/>
                </a:solidFill>
                <a:latin typeface="Tw Cen MT (Body)"/>
              </a:rPr>
              <a:t>:</a:t>
            </a:r>
            <a:r>
              <a:rPr lang="en-US" sz="1600" b="0" dirty="0">
                <a:solidFill>
                  <a:schemeClr val="bg1"/>
                </a:solidFill>
                <a:latin typeface="Tw Cen MT (Body)"/>
              </a:rPr>
              <a:t> </a:t>
            </a:r>
            <a:r>
              <a:rPr lang="en-US" sz="1600" b="1" dirty="0">
                <a:solidFill>
                  <a:schemeClr val="bg1"/>
                </a:solidFill>
                <a:latin typeface="Tw Cen MT (Body)"/>
              </a:rPr>
              <a:t>if</a:t>
            </a:r>
            <a:r>
              <a:rPr lang="en-US" sz="1600" b="0" dirty="0">
                <a:solidFill>
                  <a:schemeClr val="bg1"/>
                </a:solidFill>
                <a:latin typeface="Tw Cen MT (Body)"/>
              </a:rPr>
              <a:t> </a:t>
            </a:r>
            <a:r>
              <a:rPr lang="en-US" sz="1600" dirty="0">
                <a:solidFill>
                  <a:schemeClr val="bg1"/>
                </a:solidFill>
                <a:latin typeface="Tw Cen MT (Body)"/>
              </a:rPr>
              <a:t>condition</a:t>
            </a:r>
            <a:r>
              <a:rPr lang="en-US" sz="1600" b="0" dirty="0">
                <a:solidFill>
                  <a:schemeClr val="bg1"/>
                </a:solidFill>
                <a:latin typeface="Tw Cen MT (Body)"/>
              </a:rPr>
              <a:t> </a:t>
            </a:r>
            <a:r>
              <a:rPr lang="en-US" sz="1600" b="1" dirty="0">
                <a:solidFill>
                  <a:schemeClr val="bg1"/>
                </a:solidFill>
                <a:latin typeface="Tw Cen MT (Body)"/>
              </a:rPr>
              <a:t>then</a:t>
            </a:r>
            <a:endParaRPr lang="en-US"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a:t>
            </a:r>
            <a:r>
              <a:rPr lang="tr-TR" sz="1600" dirty="0" err="1">
                <a:solidFill>
                  <a:schemeClr val="bg1"/>
                </a:solidFill>
                <a:latin typeface="Tw Cen MT (Body)"/>
              </a:rPr>
              <a:t>of</a:t>
            </a:r>
            <a:r>
              <a:rPr lang="tr-TR" sz="1600" b="0" dirty="0" err="1">
                <a:solidFill>
                  <a:schemeClr val="bg1"/>
                </a:solidFill>
                <a:latin typeface="Tw Cen MT (Body)"/>
              </a:rPr>
              <a:t>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err="1">
                <a:solidFill>
                  <a:schemeClr val="bg1"/>
                </a:solidFill>
                <a:latin typeface="Tw Cen MT (Body)"/>
              </a:rPr>
              <a:t>elsif</a:t>
            </a:r>
            <a:r>
              <a:rPr lang="tr-TR" sz="1600" b="0" dirty="0">
                <a:solidFill>
                  <a:schemeClr val="bg1"/>
                </a:solidFill>
                <a:latin typeface="Tw Cen MT (Body)"/>
              </a:rPr>
              <a:t> </a:t>
            </a:r>
            <a:r>
              <a:rPr lang="tr-TR" sz="1600" dirty="0" err="1">
                <a:solidFill>
                  <a:schemeClr val="bg1"/>
                </a:solidFill>
                <a:latin typeface="Tw Cen MT (Body)"/>
              </a:rPr>
              <a:t>condition</a:t>
            </a:r>
            <a:r>
              <a:rPr lang="tr-TR" sz="1600" b="0" dirty="0">
                <a:solidFill>
                  <a:schemeClr val="bg1"/>
                </a:solidFill>
                <a:latin typeface="Tw Cen MT (Body)"/>
              </a:rPr>
              <a:t> </a:t>
            </a:r>
            <a:r>
              <a:rPr lang="tr-TR" sz="1600" b="1" dirty="0" err="1">
                <a:solidFill>
                  <a:schemeClr val="bg1"/>
                </a:solidFill>
                <a:latin typeface="Tw Cen MT (Body)"/>
              </a:rPr>
              <a:t>then</a:t>
            </a:r>
            <a:endParaRPr lang="tr-TR"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_of_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a:solidFill>
                  <a:schemeClr val="bg1"/>
                </a:solidFill>
                <a:latin typeface="Tw Cen MT (Body)"/>
              </a:rPr>
              <a:t>else</a:t>
            </a:r>
            <a:endParaRPr lang="tr-TR" sz="1600" b="0" dirty="0">
              <a:solidFill>
                <a:schemeClr val="bg1"/>
              </a:solidFill>
              <a:latin typeface="Tw Cen MT (Body)"/>
            </a:endParaRPr>
          </a:p>
          <a:p>
            <a:pPr>
              <a:lnSpc>
                <a:spcPct val="150000"/>
              </a:lnSpc>
            </a:pPr>
            <a:r>
              <a:rPr lang="tr-TR" sz="1600" b="0" dirty="0">
                <a:solidFill>
                  <a:schemeClr val="bg1"/>
                </a:solidFill>
                <a:latin typeface="Tw Cen MT (Body)"/>
              </a:rPr>
              <a:t>  </a:t>
            </a:r>
            <a:r>
              <a:rPr lang="tr-TR" sz="1600" dirty="0" err="1">
                <a:solidFill>
                  <a:schemeClr val="bg1"/>
                </a:solidFill>
                <a:latin typeface="Tw Cen MT (Body)"/>
              </a:rPr>
              <a:t>sequence</a:t>
            </a:r>
            <a:r>
              <a:rPr lang="tr-TR" sz="1600" b="0" dirty="0" err="1">
                <a:solidFill>
                  <a:schemeClr val="bg1"/>
                </a:solidFill>
                <a:latin typeface="Tw Cen MT (Body)"/>
              </a:rPr>
              <a:t>_</a:t>
            </a:r>
            <a:r>
              <a:rPr lang="tr-TR" sz="1600" dirty="0" err="1">
                <a:solidFill>
                  <a:schemeClr val="bg1"/>
                </a:solidFill>
                <a:latin typeface="Tw Cen MT (Body)"/>
              </a:rPr>
              <a:t>of</a:t>
            </a:r>
            <a:r>
              <a:rPr lang="tr-TR" sz="1600" b="0" dirty="0" err="1">
                <a:solidFill>
                  <a:schemeClr val="bg1"/>
                </a:solidFill>
                <a:latin typeface="Tw Cen MT (Body)"/>
              </a:rPr>
              <a:t>_</a:t>
            </a:r>
            <a:r>
              <a:rPr lang="tr-TR" sz="1600" dirty="0" err="1">
                <a:solidFill>
                  <a:schemeClr val="bg1"/>
                </a:solidFill>
                <a:latin typeface="Tw Cen MT (Body)"/>
              </a:rPr>
              <a:t>statements</a:t>
            </a:r>
            <a:endParaRPr lang="tr-TR" sz="1600" dirty="0">
              <a:solidFill>
                <a:schemeClr val="bg1"/>
              </a:solidFill>
              <a:latin typeface="Tw Cen MT (Body)"/>
            </a:endParaRPr>
          </a:p>
          <a:p>
            <a:pPr>
              <a:lnSpc>
                <a:spcPct val="150000"/>
              </a:lnSpc>
            </a:pPr>
            <a:r>
              <a:rPr lang="tr-TR" sz="1600" b="1" dirty="0" err="1">
                <a:solidFill>
                  <a:schemeClr val="bg1"/>
                </a:solidFill>
                <a:latin typeface="Tw Cen MT (Body)"/>
              </a:rPr>
              <a:t>end</a:t>
            </a:r>
            <a:r>
              <a:rPr lang="tr-TR" sz="1600" b="0" dirty="0">
                <a:solidFill>
                  <a:schemeClr val="bg1"/>
                </a:solidFill>
                <a:latin typeface="Tw Cen MT (Body)"/>
              </a:rPr>
              <a:t> </a:t>
            </a:r>
            <a:r>
              <a:rPr lang="tr-TR" sz="1600" b="1" dirty="0" err="1">
                <a:solidFill>
                  <a:schemeClr val="bg1"/>
                </a:solidFill>
                <a:latin typeface="Tw Cen MT (Body)"/>
              </a:rPr>
              <a:t>if</a:t>
            </a:r>
            <a:r>
              <a:rPr lang="tr-TR" sz="1600" b="1" dirty="0">
                <a:solidFill>
                  <a:schemeClr val="bg1"/>
                </a:solidFill>
                <a:latin typeface="Tw Cen MT (Body)"/>
              </a:rPr>
              <a:t>;</a:t>
            </a:r>
            <a:endParaRPr lang="tr-TR" sz="1600" dirty="0">
              <a:solidFill>
                <a:schemeClr val="bg1"/>
              </a:solidFill>
              <a:latin typeface="Tw Cen MT (Body)"/>
            </a:endParaRPr>
          </a:p>
        </p:txBody>
      </p:sp>
    </p:spTree>
    <p:extLst>
      <p:ext uri="{BB962C8B-B14F-4D97-AF65-F5344CB8AC3E}">
        <p14:creationId xmlns:p14="http://schemas.microsoft.com/office/powerpoint/2010/main" val="31448273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8BEDF68-B369-2AAA-29A1-A44EB64168B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87A4A20-4965-7E57-4137-DDE0C629282F}"/>
              </a:ext>
            </a:extLst>
          </p:cNvPr>
          <p:cNvSpPr txBox="1"/>
          <p:nvPr/>
        </p:nvSpPr>
        <p:spPr>
          <a:xfrm>
            <a:off x="1292768" y="86916"/>
            <a:ext cx="4308475" cy="6771084"/>
          </a:xfrm>
          <a:prstGeom prst="rect">
            <a:avLst/>
          </a:prstGeom>
          <a:noFill/>
        </p:spPr>
        <p:txBody>
          <a:bodyPr wrap="square">
            <a:spAutoFit/>
          </a:bodyPr>
          <a:lstStyle/>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FFFF"/>
                </a:solidFill>
                <a:highlight>
                  <a:srgbClr val="000000"/>
                </a:highlight>
                <a:latin typeface="Times New Roman" panose="02020603050405020304" pitchFamily="18" charset="0"/>
                <a:cs typeface="Times New Roman" panose="02020603050405020304" pitchFamily="18" charset="0"/>
              </a:rPr>
              <a:t>If_Statement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4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FFFF"/>
                </a:solidFill>
                <a:highlight>
                  <a:srgbClr val="000000"/>
                </a:highlight>
                <a:latin typeface="Times New Roman" panose="02020603050405020304" pitchFamily="18" charset="0"/>
                <a:cs typeface="Times New Roman" panose="02020603050405020304" pitchFamily="18" charset="0"/>
              </a:rPr>
              <a:t>If_Statement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if</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&gt;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then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is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larger</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elsif</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then</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CountDown</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is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larger</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else</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"They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are</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66FF00"/>
                </a:solidFill>
                <a:highlight>
                  <a:srgbClr val="000000"/>
                </a:highlight>
                <a:latin typeface="Times New Roman" panose="02020603050405020304" pitchFamily="18" charset="0"/>
                <a:cs typeface="Times New Roman" panose="02020603050405020304" pitchFamily="18" charset="0"/>
              </a:rPr>
              <a:t>equal</a:t>
            </a:r>
            <a:r>
              <a:rPr lang="tr-TR" sz="14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if</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a:solidFill>
                  <a:srgbClr val="FF6600"/>
                </a:solidFill>
                <a:highlight>
                  <a:srgbClr val="000000"/>
                </a:highlight>
                <a:latin typeface="Times New Roman" panose="02020603050405020304" pitchFamily="18" charset="0"/>
                <a:cs typeface="Times New Roman" panose="02020603050405020304" pitchFamily="18" charset="0"/>
              </a:rPr>
              <a:t>on</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CountUp</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0" dirty="0" err="1">
                <a:solidFill>
                  <a:srgbClr val="FFFFFF"/>
                </a:solidFill>
                <a:highlight>
                  <a:srgbClr val="000000"/>
                </a:highlight>
                <a:latin typeface="Times New Roman" panose="02020603050405020304" pitchFamily="18" charset="0"/>
                <a:cs typeface="Times New Roman" panose="02020603050405020304" pitchFamily="18" charset="0"/>
              </a:rPr>
              <a:t>CountDown</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4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13DDD1C-31D6-241C-8071-DC6E79810834}"/>
              </a:ext>
            </a:extLst>
          </p:cNvPr>
          <p:cNvSpPr txBox="1"/>
          <p:nvPr/>
        </p:nvSpPr>
        <p:spPr>
          <a:xfrm>
            <a:off x="7600952" y="197306"/>
            <a:ext cx="2787648" cy="6494085"/>
          </a:xfrm>
          <a:prstGeom prst="rect">
            <a:avLst/>
          </a:prstGeom>
          <a:noFill/>
        </p:spPr>
        <p:txBody>
          <a:bodyPr wrap="square">
            <a:spAutoFit/>
          </a:bodyPr>
          <a:lstStyle/>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0 </a:t>
            </a:r>
            <a:r>
              <a:rPr lang="tr-TR" sz="1600" dirty="0" err="1">
                <a:solidFill>
                  <a:schemeClr val="bg1"/>
                </a:solidFill>
              </a:rPr>
              <a:t>ps</a:t>
            </a:r>
            <a:r>
              <a:rPr lang="tr-TR" sz="1600" dirty="0">
                <a:solidFill>
                  <a:schemeClr val="bg1"/>
                </a:solidFill>
              </a:rPr>
              <a:t>  </a:t>
            </a:r>
            <a:r>
              <a:rPr lang="tr-TR" sz="1600" dirty="0" err="1">
                <a:solidFill>
                  <a:schemeClr val="bg1"/>
                </a:solidFill>
              </a:rPr>
              <a:t>Iteration</a:t>
            </a:r>
            <a:r>
              <a:rPr lang="tr-TR" sz="1600" dirty="0">
                <a:solidFill>
                  <a:schemeClr val="bg1"/>
                </a:solidFill>
              </a:rPr>
              <a:t>: 0</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0 </a:t>
            </a:r>
            <a:r>
              <a:rPr lang="tr-TR" sz="1600" dirty="0" err="1">
                <a:solidFill>
                  <a:schemeClr val="bg1"/>
                </a:solidFill>
              </a:rPr>
              <a:t>ps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10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20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CountDown</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30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a:solidFill>
                  <a:schemeClr val="bg1"/>
                </a:solidFill>
              </a:rPr>
              <a:t>They </a:t>
            </a:r>
            <a:r>
              <a:rPr lang="tr-TR" sz="1600" b="1" dirty="0" err="1">
                <a:solidFill>
                  <a:schemeClr val="bg1"/>
                </a:solidFill>
              </a:rPr>
              <a:t>are</a:t>
            </a:r>
            <a:r>
              <a:rPr lang="tr-TR" sz="1600" b="1" dirty="0">
                <a:solidFill>
                  <a:schemeClr val="bg1"/>
                </a:solidFill>
              </a:rPr>
              <a:t> </a:t>
            </a:r>
            <a:r>
              <a:rPr lang="tr-TR" sz="1600" b="1" dirty="0" err="1">
                <a:solidFill>
                  <a:schemeClr val="bg1"/>
                </a:solidFill>
              </a:rPr>
              <a:t>equal</a:t>
            </a:r>
            <a:endParaRPr lang="tr-TR" sz="1600" b="1" dirty="0">
              <a:solidFill>
                <a:schemeClr val="bg1"/>
              </a:solidFill>
            </a:endParaRPr>
          </a:p>
          <a:p>
            <a:r>
              <a:rPr lang="tr-TR" sz="1600" dirty="0">
                <a:solidFill>
                  <a:schemeClr val="bg1"/>
                </a:solidFill>
              </a:rPr>
              <a:t>Time: 40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50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60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70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80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90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a:p>
            <a:r>
              <a:rPr lang="tr-TR" sz="1600" dirty="0">
                <a:solidFill>
                  <a:schemeClr val="bg1"/>
                </a:solidFill>
              </a:rPr>
              <a:t>Time: 100 </a:t>
            </a:r>
            <a:r>
              <a:rPr lang="tr-TR" sz="1600" dirty="0" err="1">
                <a:solidFill>
                  <a:schemeClr val="bg1"/>
                </a:solidFill>
              </a:rPr>
              <a:t>ns</a:t>
            </a:r>
            <a:r>
              <a:rPr lang="tr-TR" sz="1600" dirty="0">
                <a:solidFill>
                  <a:schemeClr val="bg1"/>
                </a:solidFill>
              </a:rPr>
              <a:t>  </a:t>
            </a:r>
            <a:r>
              <a:rPr lang="tr-TR" sz="1600" dirty="0" err="1">
                <a:solidFill>
                  <a:schemeClr val="bg1"/>
                </a:solidFill>
              </a:rPr>
              <a:t>Iteration</a:t>
            </a:r>
            <a:r>
              <a:rPr lang="tr-TR" sz="1600" dirty="0">
                <a:solidFill>
                  <a:schemeClr val="bg1"/>
                </a:solidFill>
              </a:rPr>
              <a:t>: 1</a:t>
            </a:r>
          </a:p>
          <a:p>
            <a:r>
              <a:rPr lang="tr-TR" sz="1600" dirty="0" err="1">
                <a:solidFill>
                  <a:schemeClr val="bg1"/>
                </a:solidFill>
              </a:rPr>
              <a:t>Note</a:t>
            </a:r>
            <a:r>
              <a:rPr lang="tr-TR" sz="1600" dirty="0">
                <a:solidFill>
                  <a:schemeClr val="bg1"/>
                </a:solidFill>
              </a:rPr>
              <a:t>: </a:t>
            </a:r>
            <a:r>
              <a:rPr lang="tr-TR" sz="1600" b="1" dirty="0" err="1">
                <a:solidFill>
                  <a:schemeClr val="bg1"/>
                </a:solidFill>
              </a:rPr>
              <a:t>CountUp</a:t>
            </a:r>
            <a:r>
              <a:rPr lang="tr-TR" sz="1600" b="1" dirty="0">
                <a:solidFill>
                  <a:schemeClr val="bg1"/>
                </a:solidFill>
              </a:rPr>
              <a:t> is </a:t>
            </a:r>
            <a:r>
              <a:rPr lang="tr-TR" sz="1600" b="1" dirty="0" err="1">
                <a:solidFill>
                  <a:schemeClr val="bg1"/>
                </a:solidFill>
              </a:rPr>
              <a:t>larger</a:t>
            </a:r>
            <a:endParaRPr lang="tr-TR" sz="1600" b="1" dirty="0">
              <a:solidFill>
                <a:schemeClr val="bg1"/>
              </a:solidFill>
            </a:endParaRPr>
          </a:p>
        </p:txBody>
      </p:sp>
      <p:sp>
        <p:nvSpPr>
          <p:cNvPr id="2" name="Content Placeholder 2">
            <a:extLst>
              <a:ext uri="{FF2B5EF4-FFF2-40B4-BE49-F238E27FC236}">
                <a16:creationId xmlns:a16="http://schemas.microsoft.com/office/drawing/2014/main" id="{F5A1E6AC-CC99-7686-2F65-ECDECBAEEFC3}"/>
              </a:ext>
            </a:extLst>
          </p:cNvPr>
          <p:cNvSpPr txBox="1">
            <a:spLocks/>
          </p:cNvSpPr>
          <p:nvPr/>
        </p:nvSpPr>
        <p:spPr bwMode="auto">
          <a:xfrm>
            <a:off x="-444010" y="-73921"/>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2538608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CE052AF-39B5-A394-8D73-0986B3D515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2243A5-3A53-3286-D78E-9A851B5DCE2B}"/>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9</a:t>
            </a:r>
            <a:r>
              <a:rPr lang="tr-TR" b="1" dirty="0"/>
              <a:t> </a:t>
            </a:r>
            <a:r>
              <a:rPr lang="tr-TR" b="1" dirty="0" err="1">
                <a:solidFill>
                  <a:schemeClr val="bg1"/>
                </a:solidFill>
              </a:rPr>
              <a:t>case</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7747095D-165D-3871-8E22-3D272B505912}"/>
              </a:ext>
            </a:extLst>
          </p:cNvPr>
          <p:cNvSpPr>
            <a:spLocks noGrp="1" noChangeArrowheads="1"/>
          </p:cNvSpPr>
          <p:nvPr>
            <p:ph idx="1"/>
          </p:nvPr>
        </p:nvSpPr>
        <p:spPr bwMode="auto">
          <a:xfrm>
            <a:off x="409105" y="654050"/>
            <a:ext cx="10776994"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case &lt;expression&gt; is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when &lt;choice&gt;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code for this branch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when &lt;choice&gt;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code for this branch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end case;</a:t>
            </a:r>
            <a:endParaRPr kumimoji="0" lang="tr-TR" altLang="tr-TR" sz="16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6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nSpc>
                <a:spcPct val="100000"/>
              </a:lnSpc>
              <a:buSzTx/>
            </a:pPr>
            <a:r>
              <a:rPr kumimoji="0" lang="en-US" altLang="tr-TR" sz="1600" b="0" i="0" u="none" strike="noStrike" cap="none" normalizeH="0" baseline="0" dirty="0">
                <a:ln>
                  <a:noFill/>
                </a:ln>
                <a:solidFill>
                  <a:srgbClr val="000000"/>
                </a:solidFill>
                <a:effectLst/>
                <a:latin typeface="+mn-lt"/>
                <a:cs typeface="Arial" panose="020B0604020202020204" pitchFamily="34" charset="0"/>
              </a:rPr>
              <a:t>Works exactly the way that a switch statement in C works</a:t>
            </a:r>
            <a:endParaRPr lang="en-US" altLang="tr-TR" sz="1600" dirty="0">
              <a:solidFill>
                <a:srgbClr val="000000"/>
              </a:solidFill>
              <a:latin typeface="+mn-lt"/>
              <a:cs typeface="Arial" panose="020B0604020202020204" pitchFamily="34" charset="0"/>
            </a:endParaRPr>
          </a:p>
          <a:p>
            <a:pPr lvl="1">
              <a:lnSpc>
                <a:spcPct val="100000"/>
              </a:lnSpc>
              <a:buSzTx/>
              <a:buFont typeface="Courier New" panose="02070309020205020404" pitchFamily="49" charset="0"/>
              <a:buChar char="o"/>
            </a:pPr>
            <a:r>
              <a:rPr lang="en-US" altLang="tr-TR" sz="1600" dirty="0">
                <a:solidFill>
                  <a:srgbClr val="000000"/>
                </a:solidFill>
                <a:latin typeface="+mn-lt"/>
                <a:cs typeface="Arial" panose="020B0604020202020204" pitchFamily="34" charset="0"/>
              </a:rPr>
              <a:t>Given an input, the statement looks at each possible condition to find one that the input signal satisfies</a:t>
            </a:r>
          </a:p>
          <a:p>
            <a:pPr lvl="1">
              <a:lnSpc>
                <a:spcPct val="100000"/>
              </a:lnSpc>
              <a:buSzTx/>
              <a:buFont typeface="Courier New" panose="02070309020205020404" pitchFamily="49" charset="0"/>
              <a:buChar char="o"/>
            </a:pPr>
            <a:r>
              <a:rPr lang="en-US" altLang="tr-TR" sz="1600" dirty="0">
                <a:solidFill>
                  <a:srgbClr val="000000"/>
                </a:solidFill>
                <a:latin typeface="+mn-lt"/>
                <a:cs typeface="Arial" panose="020B0604020202020204" pitchFamily="34" charset="0"/>
              </a:rPr>
              <a:t>Useful to check one input signal against many combinations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600" b="0" i="0" u="none" strike="noStrike" cap="none" normalizeH="0" baseline="0" dirty="0">
              <a:ln>
                <a:noFill/>
              </a:ln>
              <a:solidFill>
                <a:srgbClr val="000000"/>
              </a:solidFill>
              <a:effectLst/>
              <a:latin typeface="+mn-lt"/>
              <a:cs typeface="Arial" panose="020B0604020202020204" pitchFamily="34" charset="0"/>
            </a:endParaRPr>
          </a:p>
          <a:p>
            <a:pPr>
              <a:lnSpc>
                <a:spcPct val="100000"/>
              </a:lnSpc>
              <a:buSzTx/>
            </a:pPr>
            <a:r>
              <a:rPr kumimoji="0" lang="en-US" altLang="tr-TR" sz="1600" b="0" i="0" u="none" strike="noStrike" cap="none" normalizeH="0" baseline="0" dirty="0">
                <a:ln>
                  <a:noFill/>
                </a:ln>
                <a:solidFill>
                  <a:srgbClr val="000000"/>
                </a:solidFill>
                <a:effectLst/>
                <a:latin typeface="+mn-lt"/>
                <a:cs typeface="Arial" panose="020B0604020202020204" pitchFamily="34" charset="0"/>
              </a:rPr>
              <a:t>Just like in C, the VHDL designer should always specify a default condition provided that none of the case statements are chosen                     </a:t>
            </a:r>
          </a:p>
          <a:p>
            <a:pPr lvl="1">
              <a:lnSpc>
                <a:spcPct val="100000"/>
              </a:lnSpc>
              <a:buSzTx/>
              <a:buFont typeface="Courier New" panose="02070309020205020404" pitchFamily="49" charset="0"/>
              <a:buChar char="o"/>
            </a:pPr>
            <a:r>
              <a:rPr lang="en-US" altLang="tr-TR" sz="1600" dirty="0">
                <a:solidFill>
                  <a:srgbClr val="000000"/>
                </a:solidFill>
                <a:latin typeface="+mn-lt"/>
                <a:cs typeface="Arial" panose="020B0604020202020204" pitchFamily="34" charset="0"/>
              </a:rPr>
              <a:t>This is done via the “when others =&gt;” statement (check the code example in the next page)</a:t>
            </a:r>
            <a:endParaRPr kumimoji="0" lang="tr-TR" altLang="tr-TR" sz="16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4684612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BF08E92-1E83-5A2B-7B9E-01FB4D5D4E0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39C8388-9064-CA68-EA1D-2A2B339A0028}"/>
              </a:ext>
            </a:extLst>
          </p:cNvPr>
          <p:cNvSpPr txBox="1"/>
          <p:nvPr/>
        </p:nvSpPr>
        <p:spPr>
          <a:xfrm>
            <a:off x="1304925" y="0"/>
            <a:ext cx="4378325" cy="6878806"/>
          </a:xfrm>
          <a:prstGeom prst="rect">
            <a:avLst/>
          </a:prstGeom>
          <a:noFill/>
        </p:spPr>
        <p:txBody>
          <a:bodyPr wrap="square">
            <a:spAutoFit/>
          </a:bodyPr>
          <a:lstStyle/>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library</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800000"/>
                </a:solidFill>
                <a:highlight>
                  <a:srgbClr val="000000"/>
                </a:highlight>
                <a:latin typeface="Times New Roman" panose="02020603050405020304" pitchFamily="18" charset="0"/>
                <a:cs typeface="Times New Roman" panose="02020603050405020304" pitchFamily="18" charset="0"/>
              </a:rPr>
              <a:t>ieee</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800000"/>
                </a:solidFill>
                <a:highlight>
                  <a:srgbClr val="000000"/>
                </a:highlight>
                <a:latin typeface="Times New Roman" panose="02020603050405020304" pitchFamily="18" charset="0"/>
                <a:cs typeface="Times New Roman" panose="02020603050405020304" pitchFamily="18" charset="0"/>
              </a:rPr>
              <a:t>std_logic_1164</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all</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en-US" sz="9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err="1">
                <a:solidFill>
                  <a:srgbClr val="800000"/>
                </a:solidFill>
                <a:highlight>
                  <a:srgbClr val="000000"/>
                </a:highlight>
                <a:latin typeface="Times New Roman" panose="02020603050405020304" pitchFamily="18" charset="0"/>
                <a:cs typeface="Times New Roman" panose="02020603050405020304" pitchFamily="18" charset="0"/>
              </a:rPr>
              <a:t>numeric_std</a:t>
            </a:r>
            <a:r>
              <a:rPr lang="en-US" sz="9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all</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FFFFFF"/>
                </a:solidFill>
                <a:highlight>
                  <a:srgbClr val="000000"/>
                </a:highlight>
                <a:latin typeface="Times New Roman" panose="02020603050405020304" pitchFamily="18" charset="0"/>
                <a:cs typeface="Times New Roman" panose="02020603050405020304" pitchFamily="18" charset="0"/>
              </a:rPr>
              <a:t>Case_Statement</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err="1">
                <a:solidFill>
                  <a:srgbClr val="FFFFFF"/>
                </a:solidFill>
                <a:highlight>
                  <a:srgbClr val="000000"/>
                </a:highlight>
                <a:latin typeface="Times New Roman" panose="02020603050405020304" pitchFamily="18" charset="0"/>
                <a:cs typeface="Times New Roman" panose="02020603050405020304" pitchFamily="18" charset="0"/>
              </a:rPr>
              <a:t>Case_Statement</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Sig1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downto</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x</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"AA"</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da-DK"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Sig2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unsigned</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FFFFFF"/>
                </a:solidFill>
                <a:highlight>
                  <a:srgbClr val="000000"/>
                </a:highlight>
                <a:latin typeface="Times New Roman" panose="02020603050405020304" pitchFamily="18" charset="0"/>
                <a:cs typeface="Times New Roman" panose="02020603050405020304" pitchFamily="18" charset="0"/>
              </a:rPr>
              <a:t>x</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"BB</a:t>
            </a:r>
            <a:r>
              <a:rPr lang="tr-TR" sz="9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Sig3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6600"/>
                </a:solidFill>
                <a:highlight>
                  <a:srgbClr val="000000"/>
                </a:highlight>
                <a:latin typeface="Times New Roman" panose="02020603050405020304" pitchFamily="18" charset="0"/>
                <a:cs typeface="Times New Roman" panose="02020603050405020304" pitchFamily="18" charset="0"/>
              </a:rPr>
              <a:t>downto</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da-DK" sz="900" b="0" dirty="0">
                <a:solidFill>
                  <a:srgbClr val="FFFFFF"/>
                </a:solidFill>
                <a:highlight>
                  <a:srgbClr val="000000"/>
                </a:highlight>
                <a:latin typeface="Times New Roman" panose="02020603050405020304" pitchFamily="18" charset="0"/>
                <a:cs typeface="Times New Roman" panose="02020603050405020304" pitchFamily="18" charset="0"/>
              </a:rPr>
              <a:t> x</a:t>
            </a:r>
            <a:r>
              <a:rPr lang="da-DK" sz="900" b="0" dirty="0">
                <a:solidFill>
                  <a:srgbClr val="66FF00"/>
                </a:solidFill>
                <a:highlight>
                  <a:srgbClr val="000000"/>
                </a:highlight>
                <a:latin typeface="Times New Roman" panose="02020603050405020304" pitchFamily="18" charset="0"/>
                <a:cs typeface="Times New Roman" panose="02020603050405020304" pitchFamily="18" charset="0"/>
              </a:rPr>
              <a:t>"CC"</a:t>
            </a:r>
            <a:r>
              <a:rPr lang="da-DK"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da-DK"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signal</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Sig4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unsigned</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dirty="0" err="1">
                <a:solidFill>
                  <a:srgbClr val="FFFFFF"/>
                </a:solidFill>
                <a:highlight>
                  <a:srgbClr val="000000"/>
                </a:highlight>
                <a:latin typeface="Times New Roman" panose="02020603050405020304" pitchFamily="18" charset="0"/>
                <a:cs typeface="Times New Roman" panose="02020603050405020304" pitchFamily="18" charset="0"/>
              </a:rPr>
              <a:t>x</a:t>
            </a:r>
            <a:r>
              <a:rPr lang="tr-TR" sz="900" b="0" dirty="0" err="1">
                <a:solidFill>
                  <a:srgbClr val="66FF00"/>
                </a:solidFill>
                <a:highlight>
                  <a:srgbClr val="000000"/>
                </a:highlight>
                <a:latin typeface="Times New Roman" panose="02020603050405020304" pitchFamily="18" charset="0"/>
                <a:cs typeface="Times New Roman" panose="02020603050405020304" pitchFamily="18" charset="0"/>
              </a:rPr>
              <a:t>"DD</a:t>
            </a:r>
            <a:r>
              <a:rPr lang="tr-TR" sz="900" b="0" dirty="0">
                <a:solidFill>
                  <a:srgbClr val="66FF00"/>
                </a:solidFill>
                <a:highlight>
                  <a:srgbClr val="000000"/>
                </a:highlight>
                <a:latin typeface="Times New Roman" panose="02020603050405020304" pitchFamily="18" charset="0"/>
                <a:cs typeface="Times New Roman" panose="02020603050405020304" pitchFamily="18" charset="0"/>
              </a:rPr>
              <a:t>"</a:t>
            </a:r>
            <a:r>
              <a:rPr lang="tr-TR"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others</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=&gt;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66FF00"/>
                </a:solidFill>
                <a:highlight>
                  <a:srgbClr val="000000"/>
                </a:highlight>
                <a:latin typeface="Times New Roman" panose="02020603050405020304" pitchFamily="18" charset="0"/>
                <a:cs typeface="Times New Roman" panose="02020603050405020304" pitchFamily="18" charset="0"/>
              </a:rPr>
              <a:t>'0'</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a:solidFill>
                  <a:srgbClr val="FF6600"/>
                </a:solidFill>
                <a:highlight>
                  <a:srgbClr val="000000"/>
                </a:highlight>
                <a:latin typeface="Times New Roman" panose="02020603050405020304" pitchFamily="18" charset="0"/>
                <a:cs typeface="Times New Roman" panose="02020603050405020304" pitchFamily="18" charset="0"/>
              </a:rPr>
              <a:t>signal</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Output1 </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66FF00"/>
                </a:solidFill>
                <a:highlight>
                  <a:srgbClr val="000000"/>
                </a:highlight>
                <a:latin typeface="Times New Roman" panose="02020603050405020304" pitchFamily="18" charset="0"/>
                <a:cs typeface="Times New Roman" panose="02020603050405020304" pitchFamily="18" charset="0"/>
              </a:rPr>
              <a:t>unsigned</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7</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dirty="0" err="1">
                <a:solidFill>
                  <a:srgbClr val="FF6600"/>
                </a:solidFill>
                <a:highlight>
                  <a:srgbClr val="000000"/>
                </a:highlight>
                <a:latin typeface="Times New Roman" panose="02020603050405020304" pitchFamily="18" charset="0"/>
                <a:cs typeface="Times New Roman" panose="02020603050405020304" pitchFamily="18" charset="0"/>
              </a:rPr>
              <a:t>downto</a:t>
            </a:r>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en-US" sz="9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9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9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i="0" dirty="0">
                <a:solidFill>
                  <a:srgbClr val="FF00FF"/>
                </a:solidFill>
                <a:highlight>
                  <a:srgbClr val="000000"/>
                </a:highlight>
                <a:latin typeface="Times New Roman" panose="02020603050405020304" pitchFamily="18" charset="0"/>
                <a:cs typeface="Times New Roman" panose="02020603050405020304" pitchFamily="18" charset="0"/>
              </a:rPr>
              <a:t>-- Stimuli for the selector signal</a:t>
            </a:r>
            <a:endParaRPr lang="en-US"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for</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err="1">
                <a:solidFill>
                  <a:srgbClr val="FFFFFF"/>
                </a:solidFill>
                <a:highlight>
                  <a:srgbClr val="000000"/>
                </a:highlight>
                <a:latin typeface="Times New Roman" panose="02020603050405020304" pitchFamily="18" charset="0"/>
                <a:cs typeface="Times New Roman" panose="02020603050405020304" pitchFamily="18" charset="0"/>
              </a:rPr>
              <a:t>ns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"UU"</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i="0" dirty="0">
                <a:solidFill>
                  <a:srgbClr val="FF00FF"/>
                </a:solidFill>
                <a:highlight>
                  <a:srgbClr val="000000"/>
                </a:highlight>
                <a:latin typeface="Times New Roman" panose="02020603050405020304" pitchFamily="18" charset="0"/>
                <a:cs typeface="Times New Roman" panose="02020603050405020304" pitchFamily="18" charset="0"/>
              </a:rPr>
              <a:t>-- Equivalent MUX using a case statement</a:t>
            </a:r>
            <a:endParaRPr lang="en-US"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Sel</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Sig2</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Sig3</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Sig4</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case</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Sel </a:t>
            </a:r>
            <a:r>
              <a:rPr lang="tr-TR" sz="900" b="1" i="0"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"00"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Sig1</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"01"</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Sig2</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"10"</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Sig3</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"11"</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Sig4</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i="0" dirty="0">
                <a:solidFill>
                  <a:srgbClr val="FF6600"/>
                </a:solidFill>
                <a:highlight>
                  <a:srgbClr val="000000"/>
                </a:highlight>
                <a:latin typeface="Times New Roman" panose="02020603050405020304" pitchFamily="18" charset="0"/>
                <a:cs typeface="Times New Roman" panose="02020603050405020304" pitchFamily="18" charset="0"/>
              </a:rPr>
              <a:t>when</a:t>
            </a:r>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i="0" dirty="0">
                <a:solidFill>
                  <a:srgbClr val="FF6600"/>
                </a:solidFill>
                <a:highlight>
                  <a:srgbClr val="000000"/>
                </a:highlight>
                <a:latin typeface="Times New Roman" panose="02020603050405020304" pitchFamily="18" charset="0"/>
                <a:cs typeface="Times New Roman" panose="02020603050405020304" pitchFamily="18" charset="0"/>
              </a:rPr>
              <a:t>others</a:t>
            </a:r>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1" i="0" dirty="0">
                <a:solidFill>
                  <a:srgbClr val="FFCC00"/>
                </a:solidFill>
                <a:highlight>
                  <a:srgbClr val="000000"/>
                </a:highlight>
                <a:latin typeface="Times New Roman" panose="02020603050405020304" pitchFamily="18" charset="0"/>
                <a:cs typeface="Times New Roman" panose="02020603050405020304" pitchFamily="18" charset="0"/>
              </a:rPr>
              <a:t>=&gt;</a:t>
            </a:r>
            <a:r>
              <a:rPr lang="en-US"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900" b="0" i="0" dirty="0">
                <a:solidFill>
                  <a:srgbClr val="FF00FF"/>
                </a:solidFill>
                <a:highlight>
                  <a:srgbClr val="000000"/>
                </a:highlight>
                <a:latin typeface="Times New Roman" panose="02020603050405020304" pitchFamily="18" charset="0"/>
                <a:cs typeface="Times New Roman" panose="02020603050405020304" pitchFamily="18" charset="0"/>
              </a:rPr>
              <a:t>-- 'U', 'X', '-', etc.</a:t>
            </a:r>
            <a:endParaRPr lang="en-US"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Output2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others</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=&gt;</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0" i="0" dirty="0">
                <a:solidFill>
                  <a:srgbClr val="66FF00"/>
                </a:solidFill>
                <a:highlight>
                  <a:srgbClr val="000000"/>
                </a:highlight>
                <a:latin typeface="Times New Roman" panose="02020603050405020304" pitchFamily="18" charset="0"/>
                <a:cs typeface="Times New Roman" panose="02020603050405020304" pitchFamily="18" charset="0"/>
              </a:rPr>
              <a:t>‘0'</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case</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b="0" i="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900" b="0" i="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900" b="1" i="0"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900" b="1" i="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9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717F4E79-A5AA-98DA-B30E-85EF5BA224B6}"/>
              </a:ext>
            </a:extLst>
          </p:cNvPr>
          <p:cNvPicPr>
            <a:picLocks noChangeAspect="1"/>
          </p:cNvPicPr>
          <p:nvPr/>
        </p:nvPicPr>
        <p:blipFill>
          <a:blip r:embed="rId3"/>
          <a:stretch>
            <a:fillRect/>
          </a:stretch>
        </p:blipFill>
        <p:spPr>
          <a:xfrm>
            <a:off x="5683250" y="1682609"/>
            <a:ext cx="6414236" cy="1009791"/>
          </a:xfrm>
          <a:prstGeom prst="rect">
            <a:avLst/>
          </a:prstGeom>
        </p:spPr>
      </p:pic>
      <p:sp>
        <p:nvSpPr>
          <p:cNvPr id="2" name="Content Placeholder 2">
            <a:extLst>
              <a:ext uri="{FF2B5EF4-FFF2-40B4-BE49-F238E27FC236}">
                <a16:creationId xmlns:a16="http://schemas.microsoft.com/office/drawing/2014/main" id="{7988094B-E33D-69A9-779D-DFB3F3F144AA}"/>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73416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070215B-DAA6-65DE-9E2F-4379983143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5CE1AB-7D3A-3B73-61E2-94AA0409CACF}"/>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10</a:t>
            </a:r>
            <a:r>
              <a:rPr lang="tr-TR" b="1" dirty="0"/>
              <a:t> </a:t>
            </a:r>
            <a:r>
              <a:rPr lang="tr-TR" b="1" dirty="0" err="1">
                <a:solidFill>
                  <a:schemeClr val="bg1"/>
                </a:solidFill>
              </a:rPr>
              <a:t>loop</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4" name="Rectangle 2">
            <a:extLst>
              <a:ext uri="{FF2B5EF4-FFF2-40B4-BE49-F238E27FC236}">
                <a16:creationId xmlns:a16="http://schemas.microsoft.com/office/drawing/2014/main" id="{A55E62DB-5F08-B07F-CEFF-46335D791417}"/>
              </a:ext>
            </a:extLst>
          </p:cNvPr>
          <p:cNvSpPr>
            <a:spLocks noGrp="1" noChangeArrowheads="1"/>
          </p:cNvSpPr>
          <p:nvPr>
            <p:ph idx="1"/>
          </p:nvPr>
        </p:nvSpPr>
        <p:spPr bwMode="auto">
          <a:xfrm>
            <a:off x="468312" y="659011"/>
            <a:ext cx="8301037"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a:t>
            </a:r>
            <a:r>
              <a:rPr kumimoji="0" lang="en-US" altLang="tr-TR" sz="1600" b="1" i="0" u="none" strike="noStrike" cap="none" normalizeH="0" baseline="0" dirty="0">
                <a:ln>
                  <a:noFill/>
                </a:ln>
                <a:solidFill>
                  <a:schemeClr val="bg1"/>
                </a:solidFill>
                <a:effectLst/>
                <a:latin typeface="+mn-lt"/>
                <a:cs typeface="Arial" panose="020B0604020202020204" pitchFamily="34" charset="0"/>
              </a:rPr>
              <a:t>for</a:t>
            </a:r>
            <a:r>
              <a:rPr kumimoji="0" lang="en-US" altLang="tr-TR" sz="1600" i="0" u="none" strike="noStrike" cap="none" normalizeH="0" baseline="0" dirty="0">
                <a:ln>
                  <a:noFill/>
                </a:ln>
                <a:solidFill>
                  <a:schemeClr val="bg1"/>
                </a:solidFill>
                <a:effectLst/>
                <a:latin typeface="+mn-lt"/>
                <a:cs typeface="Arial" panose="020B0604020202020204" pitchFamily="34" charset="0"/>
              </a:rPr>
              <a:t> &lt;name&gt; in &lt;</a:t>
            </a:r>
            <a:r>
              <a:rPr kumimoji="0" lang="en-US" altLang="tr-TR" sz="1600" i="0" u="none" strike="noStrike" cap="none" normalizeH="0" baseline="0" dirty="0" err="1">
                <a:ln>
                  <a:noFill/>
                </a:ln>
                <a:solidFill>
                  <a:schemeClr val="bg1"/>
                </a:solidFill>
                <a:effectLst/>
                <a:latin typeface="+mn-lt"/>
                <a:cs typeface="Arial" panose="020B0604020202020204" pitchFamily="34" charset="0"/>
              </a:rPr>
              <a:t>lower_limit</a:t>
            </a:r>
            <a:r>
              <a:rPr kumimoji="0" lang="en-US" altLang="tr-TR" sz="1600" i="0" u="none" strike="noStrike" cap="none" normalizeH="0" baseline="0" dirty="0">
                <a:ln>
                  <a:noFill/>
                </a:ln>
                <a:solidFill>
                  <a:schemeClr val="bg1"/>
                </a:solidFill>
                <a:effectLst/>
                <a:latin typeface="+mn-lt"/>
                <a:cs typeface="Arial" panose="020B0604020202020204" pitchFamily="34" charset="0"/>
              </a:rPr>
              <a:t>&gt; to &lt;</a:t>
            </a:r>
            <a:r>
              <a:rPr kumimoji="0" lang="en-US" altLang="tr-TR" sz="1600" i="0" u="none" strike="noStrike" cap="none" normalizeH="0" baseline="0" dirty="0" err="1">
                <a:ln>
                  <a:noFill/>
                </a:ln>
                <a:solidFill>
                  <a:schemeClr val="bg1"/>
                </a:solidFill>
                <a:effectLst/>
                <a:latin typeface="+mn-lt"/>
                <a:cs typeface="Arial" panose="020B0604020202020204" pitchFamily="34" charset="0"/>
              </a:rPr>
              <a:t>upper_limit</a:t>
            </a:r>
            <a:r>
              <a:rPr kumimoji="0" lang="en-US" altLang="tr-TR" sz="1600" i="0" u="none" strike="noStrike" cap="none" normalizeH="0" baseline="0" dirty="0">
                <a:ln>
                  <a:noFill/>
                </a:ln>
                <a:solidFill>
                  <a:schemeClr val="bg1"/>
                </a:solidFill>
                <a:effectLst/>
                <a:latin typeface="+mn-lt"/>
                <a:cs typeface="Arial" panose="020B0604020202020204" pitchFamily="34" charset="0"/>
              </a:rPr>
              <a:t>&gt;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end loop;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16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a:t>
            </a:r>
            <a:r>
              <a:rPr kumimoji="0" lang="en-US" altLang="tr-TR" sz="1600" b="1" i="0" u="none" strike="noStrike" cap="none" normalizeH="0" baseline="0" dirty="0">
                <a:ln>
                  <a:noFill/>
                </a:ln>
                <a:solidFill>
                  <a:schemeClr val="bg1"/>
                </a:solidFill>
                <a:effectLst/>
                <a:latin typeface="+mn-lt"/>
                <a:cs typeface="Arial" panose="020B0604020202020204" pitchFamily="34" charset="0"/>
              </a:rPr>
              <a:t>while</a:t>
            </a:r>
            <a:r>
              <a:rPr kumimoji="0" lang="en-US" altLang="tr-TR" sz="1600" i="0" u="none" strike="noStrike" cap="none" normalizeH="0" baseline="0" dirty="0">
                <a:ln>
                  <a:noFill/>
                </a:ln>
                <a:solidFill>
                  <a:schemeClr val="bg1"/>
                </a:solidFill>
                <a:effectLst/>
                <a:latin typeface="+mn-lt"/>
                <a:cs typeface="Arial" panose="020B0604020202020204" pitchFamily="34" charset="0"/>
              </a:rPr>
              <a:t> &lt;condition&gt;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&lt;statement&gt;;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600" i="0" u="none" strike="noStrike" cap="none" normalizeH="0" baseline="0" dirty="0">
                <a:ln>
                  <a:noFill/>
                </a:ln>
                <a:solidFill>
                  <a:schemeClr val="bg1"/>
                </a:solidFill>
                <a:effectLst/>
                <a:latin typeface="+mn-lt"/>
                <a:cs typeface="Arial" panose="020B0604020202020204" pitchFamily="34" charset="0"/>
              </a:rPr>
              <a:t>   end loop;</a:t>
            </a:r>
            <a:endParaRPr kumimoji="0" lang="tr-TR" altLang="tr-TR" sz="1600" i="0" u="none" strike="noStrike" cap="none" normalizeH="0" baseline="0" dirty="0">
              <a:ln>
                <a:noFill/>
              </a:ln>
              <a:solidFill>
                <a:schemeClr val="bg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442185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9FD38A6-785A-6B80-1928-191F7375B8C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5B3412B-F35C-0E03-C5B3-4C7E26F099C7}"/>
              </a:ext>
            </a:extLst>
          </p:cNvPr>
          <p:cNvSpPr>
            <a:spLocks noGrp="1"/>
          </p:cNvSpPr>
          <p:nvPr>
            <p:ph idx="1"/>
          </p:nvPr>
        </p:nvSpPr>
        <p:spPr>
          <a:xfrm>
            <a:off x="733876" y="698604"/>
            <a:ext cx="10724247" cy="2871910"/>
          </a:xfrm>
        </p:spPr>
        <p:txBody>
          <a:bodyPr>
            <a:noAutofit/>
          </a:bodyPr>
          <a:lstStyle/>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Subprograms</a:t>
            </a:r>
            <a:r>
              <a:rPr lang="en-US" sz="2000" dirty="0">
                <a:solidFill>
                  <a:schemeClr val="bg1"/>
                </a:solidFill>
                <a:latin typeface="Times New Roman" panose="02020603050405020304" pitchFamily="18" charset="0"/>
                <a:cs typeface="Times New Roman" panose="02020603050405020304" pitchFamily="18" charset="0"/>
              </a:rPr>
              <a:t> define algorithms through procedures and functions, serving to compute values or perform actions</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Procedures</a:t>
            </a:r>
            <a:r>
              <a:rPr lang="en-US" sz="2000" dirty="0">
                <a:solidFill>
                  <a:schemeClr val="bg1"/>
                </a:solidFill>
                <a:latin typeface="Times New Roman" panose="02020603050405020304" pitchFamily="18" charset="0"/>
                <a:cs typeface="Times New Roman" panose="02020603050405020304" pitchFamily="18" charset="0"/>
              </a:rPr>
              <a:t> are subprograms that execute a series of statements to perform actions but do not return a value</a:t>
            </a:r>
            <a:r>
              <a:rPr lang="tr-TR" sz="2000" dirty="0">
                <a:solidFill>
                  <a:schemeClr val="bg1"/>
                </a:solidFill>
                <a:latin typeface="Times New Roman" panose="02020603050405020304" pitchFamily="18" charset="0"/>
                <a:cs typeface="Times New Roman" panose="02020603050405020304" pitchFamily="18" charset="0"/>
              </a:rPr>
              <a:t>, t</a:t>
            </a:r>
            <a:r>
              <a:rPr lang="en-US" sz="2000" dirty="0">
                <a:solidFill>
                  <a:schemeClr val="bg1"/>
                </a:solidFill>
                <a:latin typeface="Times New Roman" panose="02020603050405020304" pitchFamily="18" charset="0"/>
                <a:cs typeface="Times New Roman" panose="02020603050405020304" pitchFamily="18" charset="0"/>
              </a:rPr>
              <a:t>hey are called as statements and can modify the state of the program</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b="1" dirty="0">
                <a:solidFill>
                  <a:schemeClr val="bg1"/>
                </a:solidFill>
                <a:latin typeface="Times New Roman" panose="02020603050405020304" pitchFamily="18" charset="0"/>
                <a:cs typeface="Times New Roman" panose="02020603050405020304" pitchFamily="18" charset="0"/>
              </a:rPr>
              <a:t>Functions</a:t>
            </a:r>
            <a:r>
              <a:rPr lang="en-US" sz="2000" dirty="0">
                <a:solidFill>
                  <a:schemeClr val="bg1"/>
                </a:solidFill>
                <a:latin typeface="Times New Roman" panose="02020603050405020304" pitchFamily="18" charset="0"/>
                <a:cs typeface="Times New Roman" panose="02020603050405020304" pitchFamily="18" charset="0"/>
              </a:rPr>
              <a:t> are classified as </a:t>
            </a:r>
            <a:r>
              <a:rPr lang="en-US" sz="2000" b="1" dirty="0">
                <a:solidFill>
                  <a:schemeClr val="bg1"/>
                </a:solidFill>
                <a:latin typeface="Times New Roman" panose="02020603050405020304" pitchFamily="18" charset="0"/>
                <a:cs typeface="Times New Roman" panose="02020603050405020304" pitchFamily="18" charset="0"/>
              </a:rPr>
              <a:t>pure</a:t>
            </a:r>
            <a:r>
              <a:rPr lang="en-US" sz="2000" dirty="0">
                <a:solidFill>
                  <a:schemeClr val="bg1"/>
                </a:solidFill>
                <a:latin typeface="Times New Roman" panose="02020603050405020304" pitchFamily="18" charset="0"/>
                <a:cs typeface="Times New Roman" panose="02020603050405020304" pitchFamily="18" charset="0"/>
              </a:rPr>
              <a:t> or </a:t>
            </a:r>
            <a:r>
              <a:rPr lang="en-US" sz="2000" b="1" dirty="0">
                <a:solidFill>
                  <a:schemeClr val="bg1"/>
                </a:solidFill>
                <a:latin typeface="Times New Roman" panose="02020603050405020304" pitchFamily="18" charset="0"/>
                <a:cs typeface="Times New Roman" panose="02020603050405020304" pitchFamily="18" charset="0"/>
              </a:rPr>
              <a:t>impure</a:t>
            </a:r>
            <a:endParaRPr lang="en-US"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b="1" dirty="0">
                <a:solidFill>
                  <a:schemeClr val="bg1"/>
                </a:solidFill>
                <a:latin typeface="Times New Roman" panose="02020603050405020304" pitchFamily="18" charset="0"/>
                <a:cs typeface="Times New Roman" panose="02020603050405020304" pitchFamily="18" charset="0"/>
              </a:rPr>
              <a:t>Packages</a:t>
            </a:r>
            <a:r>
              <a:rPr lang="en-US" sz="2000" dirty="0">
                <a:solidFill>
                  <a:schemeClr val="bg1"/>
                </a:solidFill>
                <a:latin typeface="Times New Roman" panose="02020603050405020304" pitchFamily="18" charset="0"/>
                <a:cs typeface="Times New Roman" panose="02020603050405020304" pitchFamily="18" charset="0"/>
              </a:rPr>
              <a:t> separate the declarations and bodies of these subprograms, allowing common resources to be shared</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None/>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810BBE1D-446D-314E-5CED-1DF84ADE15D0}"/>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en-GB" sz="4000" b="1" dirty="0">
                <a:solidFill>
                  <a:schemeClr val="bg1"/>
                </a:solidFill>
                <a:latin typeface="Tw Cen MT (Body)"/>
                <a:cs typeface="Times New Roman" panose="02020603050405020304" pitchFamily="18" charset="0"/>
              </a:rPr>
              <a:t>GENERAL</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75C15BFC-1311-F12E-C683-B1F6A6B8705C}"/>
              </a:ext>
            </a:extLst>
          </p:cNvPr>
          <p:cNvSpPr txBox="1">
            <a:spLocks/>
          </p:cNvSpPr>
          <p:nvPr/>
        </p:nvSpPr>
        <p:spPr bwMode="auto">
          <a:xfrm>
            <a:off x="1168" y="35705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DECLERAT</a:t>
            </a:r>
            <a:r>
              <a:rPr lang="en-GB" sz="4000" b="1">
                <a:solidFill>
                  <a:schemeClr val="bg1"/>
                </a:solidFill>
                <a:latin typeface="Tw Cen MT (Body)"/>
                <a:ea typeface="+mj-ea"/>
                <a:cs typeface="Times New Roman" panose="02020603050405020304" pitchFamily="18" charset="0"/>
              </a:rPr>
              <a:t>I</a:t>
            </a:r>
            <a:r>
              <a:rPr lang="tr-TR" sz="4000" b="1">
                <a:solidFill>
                  <a:schemeClr val="bg1"/>
                </a:solidFill>
                <a:latin typeface="Tw Cen MT (Body)"/>
                <a:ea typeface="+mj-ea"/>
                <a:cs typeface="Times New Roman" panose="02020603050405020304" pitchFamily="18" charset="0"/>
              </a:rPr>
              <a:t>ONS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57BB7024-1D02-2C03-E3DE-CD75404BD9C7}"/>
              </a:ext>
            </a:extLst>
          </p:cNvPr>
          <p:cNvSpPr txBox="1">
            <a:spLocks/>
          </p:cNvSpPr>
          <p:nvPr/>
        </p:nvSpPr>
        <p:spPr>
          <a:xfrm>
            <a:off x="733292" y="4112968"/>
            <a:ext cx="10724247" cy="248560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Subprogram declarations define procedures or functions by specifying their designator, parameters, generics (if any), and for functions, the return type and whether it is pure or impure</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Procedures are always identified by a name, while functions can also be identified by operator symbols, enabling operator overloading</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Functions return a value, whereas procedures execute actions without returning any value and can modify external variables or signals</a:t>
            </a:r>
            <a:endParaRPr 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899891329"/>
      </p:ext>
    </p:extLst>
  </p:cSld>
  <p:clrMapOvr>
    <a:masterClrMapping/>
  </p:clrMapOvr>
  <p:extLst>
    <p:ext uri="{6950BFC3-D8DA-4A85-94F7-54DA5524770B}">
      <p188:commentRel xmlns:p188="http://schemas.microsoft.com/office/powerpoint/2018/8/main" r:id="rId2"/>
    </p:ext>
  </p:extLst>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04BFCBA6-C07A-E6E1-659A-88F57EFB475B}"/>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38BECE6-FD41-7A6C-FB44-C8FD9EB7D06A}"/>
              </a:ext>
            </a:extLst>
          </p:cNvPr>
          <p:cNvSpPr txBox="1"/>
          <p:nvPr/>
        </p:nvSpPr>
        <p:spPr>
          <a:xfrm>
            <a:off x="1953113" y="630795"/>
            <a:ext cx="4441825" cy="6294031"/>
          </a:xfrm>
          <a:prstGeom prst="rect">
            <a:avLst/>
          </a:prstGeom>
          <a:noFill/>
        </p:spPr>
        <p:txBody>
          <a:bodyPr wrap="square">
            <a:spAutoFit/>
          </a:bodyPr>
          <a:lstStyle/>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library</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a:solidFill>
                  <a:srgbClr val="800000"/>
                </a:solidFill>
                <a:highlight>
                  <a:srgbClr val="000000"/>
                </a:highlight>
                <a:latin typeface="Times New Roman" panose="02020603050405020304" pitchFamily="18" charset="0"/>
                <a:cs typeface="Times New Roman" panose="02020603050405020304" pitchFamily="18" charset="0"/>
              </a:rPr>
              <a:t>std_logic_1164</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std_logic_unsigned</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err="1">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use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ieee</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0" dirty="0" err="1">
                <a:solidFill>
                  <a:srgbClr val="800000"/>
                </a:solidFill>
                <a:highlight>
                  <a:srgbClr val="000000"/>
                </a:highlight>
                <a:latin typeface="Times New Roman" panose="02020603050405020304" pitchFamily="18" charset="0"/>
                <a:cs typeface="Times New Roman" panose="02020603050405020304" pitchFamily="18" charset="0"/>
              </a:rPr>
              <a:t>numeric_std</a:t>
            </a:r>
            <a:r>
              <a:rPr lang="en-US" sz="1300" b="1" dirty="0" err="1">
                <a:solidFill>
                  <a:srgbClr val="FFCC00"/>
                </a:solidFill>
                <a:highlight>
                  <a:srgbClr val="000000"/>
                </a:highlight>
                <a:latin typeface="Times New Roman" panose="02020603050405020304" pitchFamily="18" charset="0"/>
                <a:cs typeface="Times New Roman" panose="02020603050405020304" pitchFamily="18" charset="0"/>
              </a:rPr>
              <a:t>.</a:t>
            </a:r>
            <a:r>
              <a:rPr lang="en-US" sz="1300" b="1" dirty="0" err="1">
                <a:solidFill>
                  <a:srgbClr val="FF6600"/>
                </a:solidFill>
                <a:highlight>
                  <a:srgbClr val="000000"/>
                </a:highlight>
                <a:latin typeface="Times New Roman" panose="02020603050405020304" pitchFamily="18" charset="0"/>
                <a:cs typeface="Times New Roman" panose="02020603050405020304" pitchFamily="18" charset="0"/>
              </a:rPr>
              <a:t>all</a:t>
            </a:r>
            <a:r>
              <a:rPr lang="en-US"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Loop_Statement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entity</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architecture</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sim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of</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FFFFFF"/>
                </a:solidFill>
                <a:highlight>
                  <a:srgbClr val="000000"/>
                </a:highlight>
                <a:latin typeface="Times New Roman" panose="02020603050405020304" pitchFamily="18" charset="0"/>
                <a:cs typeface="Times New Roman" panose="02020603050405020304" pitchFamily="18" charset="0"/>
              </a:rPr>
              <a:t>Loop_Statement</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for_process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for</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err="1">
                <a:solidFill>
                  <a:srgbClr val="FFFFFF"/>
                </a:solidFill>
                <a:highlight>
                  <a:srgbClr val="000000"/>
                </a:highlight>
                <a:latin typeface="Times New Roman" panose="02020603050405020304" pitchFamily="18" charset="0"/>
                <a:cs typeface="Times New Roman" panose="02020603050405020304" pitchFamily="18" charset="0"/>
              </a:rPr>
              <a:t>i</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in</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FF8000"/>
                </a:solidFill>
                <a:highlight>
                  <a:srgbClr val="000000"/>
                </a:highlight>
                <a:latin typeface="Times New Roman" panose="02020603050405020304" pitchFamily="18" charset="0"/>
                <a:cs typeface="Times New Roman" panose="02020603050405020304" pitchFamily="18" charset="0"/>
              </a:rPr>
              <a:t>1</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to</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en-US"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300" b="1" dirty="0">
                <a:solidFill>
                  <a:srgbClr val="FF6600"/>
                </a:solidFill>
                <a:highlight>
                  <a:srgbClr val="000000"/>
                </a:highlight>
                <a:latin typeface="Times New Roman" panose="02020603050405020304" pitchFamily="18" charset="0"/>
                <a:cs typeface="Times New Roman" panose="02020603050405020304" pitchFamily="18" charset="0"/>
              </a:rPr>
              <a:t>loop</a:t>
            </a:r>
            <a:endParaRPr lang="en-US"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66FF00"/>
                </a:solidFill>
                <a:highlight>
                  <a:srgbClr val="000000"/>
                </a:highlight>
                <a:latin typeface="Times New Roman" panose="02020603050405020304" pitchFamily="18" charset="0"/>
                <a:cs typeface="Times New Roman" panose="02020603050405020304" pitchFamily="18" charset="0"/>
              </a:rPr>
              <a:t>"i = "</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3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i</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while_process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6600"/>
                </a:solidFill>
                <a:highlight>
                  <a:srgbClr val="000000"/>
                </a:highlight>
                <a:latin typeface="Times New Roman" panose="02020603050405020304" pitchFamily="18" charset="0"/>
                <a:cs typeface="Times New Roman" panose="02020603050405020304" pitchFamily="18" charset="0"/>
              </a:rPr>
              <a:t>is</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variable</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0</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begin</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while</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&lt;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10</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report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66FF00"/>
                </a:solidFill>
                <a:highlight>
                  <a:srgbClr val="000000"/>
                </a:highlight>
                <a:latin typeface="Times New Roman" panose="02020603050405020304" pitchFamily="18" charset="0"/>
                <a:cs typeface="Times New Roman" panose="02020603050405020304" pitchFamily="18" charset="0"/>
              </a:rPr>
              <a:t>"j = "</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&amp;</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err="1">
                <a:solidFill>
                  <a:srgbClr val="66FF00"/>
                </a:solidFill>
                <a:highlight>
                  <a:srgbClr val="000000"/>
                </a:highlight>
                <a:latin typeface="Times New Roman" panose="02020603050405020304" pitchFamily="18" charset="0"/>
                <a:cs typeface="Times New Roman" panose="02020603050405020304" pitchFamily="18" charset="0"/>
              </a:rPr>
              <a:t>integer</a:t>
            </a:r>
            <a:r>
              <a:rPr lang="tr-TR" sz="1300" b="0" dirty="0" err="1">
                <a:solidFill>
                  <a:srgbClr val="FFFFFF"/>
                </a:solidFill>
                <a:highlight>
                  <a:srgbClr val="000000"/>
                </a:highlight>
                <a:latin typeface="Times New Roman" panose="02020603050405020304" pitchFamily="18" charset="0"/>
                <a:cs typeface="Times New Roman" panose="02020603050405020304" pitchFamily="18" charset="0"/>
              </a:rPr>
              <a:t>'</a:t>
            </a:r>
            <a:r>
              <a:rPr lang="tr-TR" sz="1300" b="1" dirty="0" err="1">
                <a:solidFill>
                  <a:srgbClr val="FFCC00"/>
                </a:solidFill>
                <a:highlight>
                  <a:srgbClr val="000000"/>
                </a:highlight>
                <a:latin typeface="Times New Roman" panose="02020603050405020304" pitchFamily="18" charset="0"/>
                <a:cs typeface="Times New Roman" panose="02020603050405020304" pitchFamily="18" charset="0"/>
              </a:rPr>
              <a:t>image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j</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j </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0" dirty="0">
                <a:solidFill>
                  <a:srgbClr val="FF8000"/>
                </a:solidFill>
                <a:highlight>
                  <a:srgbClr val="000000"/>
                </a:highlight>
                <a:latin typeface="Times New Roman" panose="02020603050405020304" pitchFamily="18" charset="0"/>
                <a:cs typeface="Times New Roman" panose="02020603050405020304" pitchFamily="18" charset="0"/>
              </a:rPr>
              <a:t>2</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wait</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process</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p>
          <a:p>
            <a:endParaRPr lang="tr-TR" sz="1300" b="0" dirty="0">
              <a:solidFill>
                <a:srgbClr val="FFFFFF"/>
              </a:solidFill>
              <a:highlight>
                <a:srgbClr val="000000"/>
              </a:highlight>
              <a:latin typeface="Times New Roman" panose="02020603050405020304" pitchFamily="18" charset="0"/>
              <a:cs typeface="Times New Roman" panose="02020603050405020304" pitchFamily="18" charset="0"/>
            </a:endParaRPr>
          </a:p>
          <a:p>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300" b="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300" b="1" dirty="0" err="1">
                <a:solidFill>
                  <a:srgbClr val="FF6600"/>
                </a:solidFill>
                <a:highlight>
                  <a:srgbClr val="000000"/>
                </a:highlight>
                <a:latin typeface="Times New Roman" panose="02020603050405020304" pitchFamily="18" charset="0"/>
                <a:cs typeface="Times New Roman" panose="02020603050405020304" pitchFamily="18" charset="0"/>
              </a:rPr>
              <a:t>architecture</a:t>
            </a:r>
            <a:r>
              <a:rPr lang="tr-TR" sz="1300" b="1"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300" dirty="0">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0FF28F90-3DAA-75D4-8A6A-7C648D11F834}"/>
              </a:ext>
            </a:extLst>
          </p:cNvPr>
          <p:cNvSpPr txBox="1">
            <a:spLocks/>
          </p:cNvSpPr>
          <p:nvPr/>
        </p:nvSpPr>
        <p:spPr bwMode="auto">
          <a:xfrm>
            <a:off x="1" y="5660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40062762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4A5BEAB-67D5-A079-BD9F-DE2E5BC941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AFAB68-6B60-FEEE-C734-C06205D18CE1}"/>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a:t>
            </a:r>
            <a:r>
              <a:rPr lang="en-GB" b="1" dirty="0">
                <a:solidFill>
                  <a:srgbClr val="FF0000"/>
                </a:solidFill>
              </a:rPr>
              <a:t>11</a:t>
            </a:r>
            <a:r>
              <a:rPr lang="tr-TR" b="1" dirty="0"/>
              <a:t> </a:t>
            </a:r>
            <a:r>
              <a:rPr lang="tr-TR" b="1" dirty="0" err="1">
                <a:solidFill>
                  <a:schemeClr val="bg1"/>
                </a:solidFill>
              </a:rPr>
              <a:t>next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7" name="Rectangle 3">
            <a:extLst>
              <a:ext uri="{FF2B5EF4-FFF2-40B4-BE49-F238E27FC236}">
                <a16:creationId xmlns:a16="http://schemas.microsoft.com/office/drawing/2014/main" id="{33FB5E8A-166D-F8CC-8049-5791281295A6}"/>
              </a:ext>
            </a:extLst>
          </p:cNvPr>
          <p:cNvSpPr>
            <a:spLocks noChangeArrowheads="1"/>
          </p:cNvSpPr>
          <p:nvPr/>
        </p:nvSpPr>
        <p:spPr bwMode="auto">
          <a:xfrm>
            <a:off x="288343" y="650675"/>
            <a:ext cx="11849100" cy="3508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GB" altLang="tr-TR" sz="1600" b="0" i="1" u="none" strike="noStrike" cap="none" normalizeH="0" baseline="0" dirty="0">
                <a:ln>
                  <a:noFill/>
                </a:ln>
                <a:solidFill>
                  <a:srgbClr val="000000"/>
                </a:solidFill>
                <a:effectLst/>
                <a:latin typeface="+mn-lt"/>
                <a:cs typeface="Arial" panose="020B0604020202020204" pitchFamily="34" charset="0"/>
              </a:rPr>
              <a:t>C</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omplete</a:t>
            </a:r>
            <a:r>
              <a:rPr kumimoji="0" lang="en-GB" altLang="tr-TR" sz="1600" b="0" i="1" u="none" strike="noStrike" cap="none" normalizeH="0" baseline="0" dirty="0">
                <a:ln>
                  <a:noFill/>
                </a:ln>
                <a:solidFill>
                  <a:srgbClr val="000000"/>
                </a:solidFill>
                <a:effectLst/>
                <a:latin typeface="+mn-lt"/>
                <a:cs typeface="Arial" panose="020B0604020202020204" pitchFamily="34" charset="0"/>
              </a:rPr>
              <a:t>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execution</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of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one</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of 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iterations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of an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enclosing</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loop</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making</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it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jump</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back</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the top of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that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loop</a:t>
            </a:r>
            <a:endParaRPr lang="en-GB" altLang="tr-TR" sz="1600" i="1" dirty="0">
              <a:solidFill>
                <a:srgbClr val="000000"/>
              </a:solidFill>
              <a:latin typeface="+mn-lt"/>
              <a:cs typeface="Arial" panose="020B0604020202020204" pitchFamily="34" charset="0"/>
            </a:endParaRPr>
          </a:p>
          <a:p>
            <a:pPr marL="742950" lvl="1" indent="-285750" algn="just" defTabSz="914400">
              <a:buFont typeface="Courier New" panose="02070309020205020404" pitchFamily="49" charset="0"/>
              <a:buChar char="o"/>
            </a:pPr>
            <a:r>
              <a:rPr kumimoji="0" lang="tr-TR" altLang="tr-TR" sz="1600" b="0" i="1"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completion</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conditional</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includes</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condition</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mn-lt"/>
              </a:rPr>
              <a:t>[ </a:t>
            </a:r>
            <a:r>
              <a:rPr kumimoji="0" lang="tr-TR" altLang="tr-TR" sz="1600" b="0" i="0" u="sng"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a:t>
            </a:r>
            <a:r>
              <a:rPr kumimoji="0" lang="tr-TR" altLang="tr-TR" sz="1600" b="1" i="0" u="none" strike="noStrike" cap="none" normalizeH="0" baseline="0" dirty="0" err="1">
                <a:ln>
                  <a:noFill/>
                </a:ln>
                <a:solidFill>
                  <a:srgbClr val="000000"/>
                </a:solidFill>
                <a:effectLst/>
                <a:latin typeface="+mn-lt"/>
              </a:rPr>
              <a:t>next</a:t>
            </a:r>
            <a:r>
              <a:rPr kumimoji="0" lang="tr-TR" altLang="tr-TR" sz="1600" b="0" i="0" u="none" strike="noStrike" cap="none" normalizeH="0" baseline="0" dirty="0">
                <a:ln>
                  <a:noFill/>
                </a:ln>
                <a:solidFill>
                  <a:srgbClr val="000000"/>
                </a:solidFill>
                <a:effectLst/>
                <a:latin typeface="+mn-lt"/>
              </a:rPr>
              <a:t> [ </a:t>
            </a:r>
            <a:r>
              <a:rPr kumimoji="0" lang="tr-TR" altLang="tr-TR" sz="1600" b="0" i="0" u="none" strike="noStrike" cap="none" normalizeH="0" baseline="0" dirty="0" err="1">
                <a:ln>
                  <a:noFill/>
                </a:ln>
                <a:solidFill>
                  <a:srgbClr val="000000"/>
                </a:solidFill>
                <a:effectLst/>
                <a:latin typeface="+mn-lt"/>
              </a:rPr>
              <a:t>loop_label</a:t>
            </a:r>
            <a:r>
              <a:rPr kumimoji="0" lang="tr-TR" altLang="tr-TR" sz="1600" b="0" i="0" u="none" strike="noStrike" cap="none" normalizeH="0" baseline="0" dirty="0">
                <a:ln>
                  <a:noFill/>
                </a:ln>
                <a:solidFill>
                  <a:srgbClr val="000000"/>
                </a:solidFill>
                <a:effectLst/>
                <a:latin typeface="+mn-lt"/>
              </a:rPr>
              <a:t> ] [ </a:t>
            </a:r>
            <a:r>
              <a:rPr kumimoji="0" lang="tr-TR" altLang="tr-TR" sz="1600" b="1" i="0" u="none" strike="noStrike" cap="none" normalizeH="0" baseline="0" dirty="0" err="1">
                <a:ln>
                  <a:noFill/>
                </a:ln>
                <a:solidFill>
                  <a:srgbClr val="000000"/>
                </a:solidFill>
                <a:effectLst/>
                <a:latin typeface="+mn-lt"/>
              </a:rPr>
              <a:t>when</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condition</a:t>
            </a:r>
            <a:r>
              <a:rPr kumimoji="0" lang="tr-TR" altLang="tr-TR" sz="1600" b="0" i="0" u="none" strike="noStrike" cap="none" normalizeH="0" baseline="0" dirty="0">
                <a:ln>
                  <a:noFill/>
                </a:ln>
                <a:solidFill>
                  <a:srgbClr val="000000"/>
                </a:solidFill>
                <a:effectLst/>
                <a:latin typeface="+mn-lt"/>
              </a:rPr>
              <a:t> ];</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tr-TR" altLang="tr-TR" sz="1600" b="0" i="0" u="none" strike="noStrike" cap="none" normalizeH="0" baseline="0" dirty="0">
                <a:ln>
                  <a:noFill/>
                </a:ln>
                <a:solidFill>
                  <a:srgbClr val="000000"/>
                </a:solidFill>
                <a:effectLst/>
                <a:latin typeface="+mn-lt"/>
                <a:cs typeface="Arial" panose="020B0604020202020204" pitchFamily="34" charset="0"/>
              </a:rPr>
              <a:t>The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next</a:t>
            </a:r>
            <a:r>
              <a:rPr kumimoji="0" lang="tr-TR" altLang="tr-TR" sz="1600" b="0" i="1" u="none" strike="noStrike" cap="none" normalizeH="0" baseline="0" dirty="0">
                <a:ln>
                  <a:noFill/>
                </a:ln>
                <a:solidFill>
                  <a:srgbClr val="000000"/>
                </a:solidFill>
                <a:effectLst/>
                <a:latin typeface="+mn-lt"/>
                <a:cs typeface="Arial" panose="020B0604020202020204" pitchFamily="34" charset="0"/>
              </a:rPr>
              <a:t> </a:t>
            </a:r>
            <a:r>
              <a:rPr kumimoji="0" lang="tr-TR" altLang="tr-TR" sz="1600" b="0" i="1"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allows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skip</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part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of an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iteration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loop</a:t>
            </a:r>
            <a:endParaRPr kumimoji="0" lang="en-GB" altLang="tr-TR" sz="1600" b="0" i="0" u="none" strike="noStrike" cap="none" normalizeH="0" baseline="0" dirty="0">
              <a:ln>
                <a:noFill/>
              </a:ln>
              <a:solidFill>
                <a:srgbClr val="000000"/>
              </a:solidFill>
              <a:effectLst/>
              <a:latin typeface="+mn-lt"/>
              <a:cs typeface="Arial" panose="020B0604020202020204" pitchFamily="34" charset="0"/>
            </a:endParaRPr>
          </a:p>
          <a:p>
            <a:pPr marL="742950" lvl="1" indent="-285750" algn="just" defTabSz="914400">
              <a:buFont typeface="Courier New" panose="02070309020205020404" pitchFamily="49" charset="0"/>
              <a:buChar char="o"/>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specified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after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when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reserved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word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true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or</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there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condition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executed</a:t>
            </a:r>
            <a:endParaRPr lang="en-GB" altLang="tr-TR" sz="1600" dirty="0">
              <a:solidFill>
                <a:srgbClr val="000000"/>
              </a:solidFill>
              <a:latin typeface="+mn-lt"/>
              <a:cs typeface="Arial" panose="020B0604020202020204" pitchFamily="34" charset="0"/>
            </a:endParaRPr>
          </a:p>
          <a:p>
            <a:pPr marL="742950" lvl="1" indent="-285750" algn="just" defTabSz="914400">
              <a:buFont typeface="Courier New" panose="02070309020205020404" pitchFamily="49" charset="0"/>
              <a:buChar char="o"/>
            </a:pP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This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results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skipping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all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below</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until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of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and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passing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control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first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in the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next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iteration</a:t>
            </a:r>
            <a:endParaRPr kumimoji="0" lang="tr-TR" altLang="tr-TR" sz="1600" b="0" i="0" u="none" strike="noStrike" cap="none" normalizeH="0" baseline="0" dirty="0">
              <a:ln>
                <a:noFill/>
              </a:ln>
              <a:solidFill>
                <a:schemeClr val="tx1"/>
              </a:solidFill>
              <a:effectLst/>
              <a:latin typeface="+mn-l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tr-TR" altLang="tr-TR" sz="1600" b="0" i="0" u="none" strike="noStrike" cap="none" normalizeH="0" baseline="0" dirty="0">
                <a:ln>
                  <a:noFill/>
                </a:ln>
                <a:solidFill>
                  <a:srgbClr val="000000"/>
                </a:solidFill>
                <a:effectLst/>
                <a:latin typeface="+mn-lt"/>
                <a:cs typeface="Arial" panose="020B0604020202020204" pitchFamily="34" charset="0"/>
              </a:rPr>
              <a:t>A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next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may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specify</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name of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expected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influence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If</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no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label</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is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supported</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then</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statement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applies</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to</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the</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innermost</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enclosing</a:t>
            </a:r>
            <a:r>
              <a:rPr kumimoji="0" lang="tr-TR" altLang="tr-TR" sz="1600" b="0" i="0" u="none" strike="noStrike" cap="none" normalizeH="0" baseline="0" dirty="0">
                <a:ln>
                  <a:noFill/>
                </a:ln>
                <a:solidFill>
                  <a:srgbClr val="000000"/>
                </a:solidFill>
                <a:effectLst/>
                <a:latin typeface="+mn-lt"/>
                <a:cs typeface="Arial" panose="020B0604020202020204" pitchFamily="34" charset="0"/>
              </a:rPr>
              <a:t> </a:t>
            </a:r>
            <a:r>
              <a:rPr kumimoji="0" lang="tr-TR" altLang="tr-TR" sz="1600" b="0" i="0" u="none" strike="noStrike" cap="none" normalizeH="0" baseline="0" dirty="0" err="1">
                <a:ln>
                  <a:noFill/>
                </a:ln>
                <a:solidFill>
                  <a:srgbClr val="000000"/>
                </a:solidFill>
                <a:effectLst/>
                <a:latin typeface="+mn-lt"/>
                <a:cs typeface="Arial" panose="020B0604020202020204" pitchFamily="34" charset="0"/>
              </a:rPr>
              <a:t>loop</a:t>
            </a:r>
            <a:r>
              <a:rPr kumimoji="0" lang="tr-TR" altLang="tr-TR" sz="1600" b="0" i="0" u="none" strike="noStrike" cap="none" normalizeH="0" baseline="0" dirty="0">
                <a:ln>
                  <a:noFill/>
                </a:ln>
                <a:solidFill>
                  <a:srgbClr val="000000"/>
                </a:solidFill>
                <a:effectLst/>
                <a:latin typeface="+mn-lt"/>
                <a:cs typeface="Arial" panose="020B0604020202020204" pitchFamily="34" charset="0"/>
              </a:rPr>
              <a:t>.</a:t>
            </a:r>
          </a:p>
          <a:p>
            <a:pPr algn="just"/>
            <a:r>
              <a:rPr lang="en-US" sz="1600" b="1" i="0" dirty="0">
                <a:solidFill>
                  <a:srgbClr val="E04C10"/>
                </a:solidFill>
                <a:effectLst/>
                <a:latin typeface="+mn-lt"/>
              </a:rPr>
              <a:t>Note:</a:t>
            </a:r>
          </a:p>
          <a:p>
            <a:pPr algn="just">
              <a:buFont typeface="Arial" panose="020B0604020202020204" pitchFamily="34" charset="0"/>
              <a:buChar char="•"/>
            </a:pPr>
            <a:r>
              <a:rPr lang="en-US" sz="1600" b="0" i="0" dirty="0">
                <a:solidFill>
                  <a:srgbClr val="000000"/>
                </a:solidFill>
                <a:effectLst/>
                <a:latin typeface="+mn-lt"/>
              </a:rPr>
              <a:t> Often confused with the exit statement</a:t>
            </a:r>
            <a:endParaRPr lang="en-US" sz="1600" dirty="0">
              <a:solidFill>
                <a:srgbClr val="000000"/>
              </a:solidFill>
              <a:latin typeface="+mn-lt"/>
            </a:endParaRPr>
          </a:p>
          <a:p>
            <a:pPr marL="742950" lvl="1" indent="-285750" algn="just">
              <a:buFont typeface="Courier New" panose="02070309020205020404" pitchFamily="49" charset="0"/>
              <a:buChar char="o"/>
            </a:pPr>
            <a:r>
              <a:rPr lang="en-US" sz="1600" b="0" i="0" dirty="0">
                <a:solidFill>
                  <a:srgbClr val="000000"/>
                </a:solidFill>
                <a:effectLst/>
                <a:latin typeface="+mn-lt"/>
              </a:rPr>
              <a:t>The difference is that the exit statement "exits" the loop entirely, while the next statement skips to the "next" loop iteration</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mn-lt"/>
            </a:endParaRPr>
          </a:p>
        </p:txBody>
      </p:sp>
      <p:grpSp>
        <p:nvGrpSpPr>
          <p:cNvPr id="5" name="Group 4">
            <a:extLst>
              <a:ext uri="{FF2B5EF4-FFF2-40B4-BE49-F238E27FC236}">
                <a16:creationId xmlns:a16="http://schemas.microsoft.com/office/drawing/2014/main" id="{8B0AC96C-00EE-EE19-A9F2-68D07EF956EA}"/>
              </a:ext>
            </a:extLst>
          </p:cNvPr>
          <p:cNvGrpSpPr/>
          <p:nvPr/>
        </p:nvGrpSpPr>
        <p:grpSpPr>
          <a:xfrm>
            <a:off x="-3170940" y="3831663"/>
            <a:ext cx="12192000" cy="3065416"/>
            <a:chOff x="-3205283" y="3007411"/>
            <a:chExt cx="12192000" cy="3065416"/>
          </a:xfrm>
        </p:grpSpPr>
        <p:sp>
          <p:nvSpPr>
            <p:cNvPr id="9" name="TextBox 8">
              <a:extLst>
                <a:ext uri="{FF2B5EF4-FFF2-40B4-BE49-F238E27FC236}">
                  <a16:creationId xmlns:a16="http://schemas.microsoft.com/office/drawing/2014/main" id="{EFCD1068-2116-3F8A-C97E-F561A12915E4}"/>
                </a:ext>
              </a:extLst>
            </p:cNvPr>
            <p:cNvSpPr txBox="1"/>
            <p:nvPr/>
          </p:nvSpPr>
          <p:spPr>
            <a:xfrm>
              <a:off x="1454150" y="3610614"/>
              <a:ext cx="7153275" cy="2462213"/>
            </a:xfrm>
            <a:prstGeom prst="rect">
              <a:avLst/>
            </a:prstGeom>
            <a:noFill/>
          </p:spPr>
          <p:txBody>
            <a:bodyPr wrap="square">
              <a:spAutoFit/>
            </a:bodyPr>
            <a:lstStyle/>
            <a:p>
              <a:r>
                <a:rPr lang="tr-TR" sz="1400" dirty="0">
                  <a:solidFill>
                    <a:srgbClr val="FFFFFF"/>
                  </a:solidFill>
                  <a:highlight>
                    <a:srgbClr val="000000"/>
                  </a:highlight>
                  <a:latin typeface="Courier New" panose="02070309020205020404" pitchFamily="49" charset="0"/>
                </a:rPr>
                <a:t>L1</a:t>
              </a:r>
              <a:r>
                <a:rPr lang="tr-TR" sz="1400" b="1" dirty="0">
                  <a:solidFill>
                    <a:srgbClr val="FFCC00"/>
                  </a:solidFill>
                  <a:highlight>
                    <a:srgbClr val="000000"/>
                  </a:highlight>
                  <a:latin typeface="Courier New" panose="02070309020205020404" pitchFamily="49" charset="0"/>
                </a:rPr>
                <a:t>:</a:t>
              </a:r>
              <a:r>
                <a:rPr lang="tr-TR" sz="1400" b="0" dirty="0">
                  <a:solidFill>
                    <a:srgbClr val="FFFFFF"/>
                  </a:solidFill>
                  <a:highlight>
                    <a:srgbClr val="000000"/>
                  </a:highlight>
                  <a:latin typeface="Courier New" panose="02070309020205020404" pitchFamily="49" charset="0"/>
                </a:rPr>
                <a:t> </a:t>
              </a:r>
              <a:r>
                <a:rPr lang="tr-TR" sz="1400" b="1" dirty="0" err="1">
                  <a:solidFill>
                    <a:srgbClr val="FF6600"/>
                  </a:solidFill>
                  <a:highlight>
                    <a:srgbClr val="000000"/>
                  </a:highlight>
                  <a:latin typeface="Courier New" panose="02070309020205020404" pitchFamily="49" charset="0"/>
                </a:rPr>
                <a:t>loop</a:t>
              </a:r>
              <a:r>
                <a:rPr lang="tr-TR" sz="1400" b="0" dirty="0">
                  <a:solidFill>
                    <a:srgbClr val="FFFFFF"/>
                  </a:solidFill>
                  <a:highlight>
                    <a:srgbClr val="000000"/>
                  </a:highlight>
                  <a:latin typeface="Courier New" panose="02070309020205020404" pitchFamily="49" charset="0"/>
                </a:rPr>
                <a:t> </a:t>
              </a:r>
            </a:p>
            <a:p>
              <a:r>
                <a:rPr lang="tr-TR" sz="1400" b="0" dirty="0">
                  <a:solidFill>
                    <a:srgbClr val="FFFFFF"/>
                  </a:solidFill>
                  <a:highlight>
                    <a:srgbClr val="000000"/>
                  </a:highlight>
                  <a:latin typeface="Courier New" panose="02070309020205020404" pitchFamily="49" charset="0"/>
                </a:rPr>
                <a:t>  k</a:t>
              </a:r>
              <a:r>
                <a:rPr lang="tr-TR" sz="1400" b="1" dirty="0">
                  <a:solidFill>
                    <a:srgbClr val="FFCC00"/>
                  </a:solidFill>
                  <a:highlight>
                    <a:srgbClr val="000000"/>
                  </a:highlight>
                  <a:latin typeface="Courier New" panose="02070309020205020404" pitchFamily="49" charset="0"/>
                </a:rPr>
                <a:t>:=</a:t>
              </a:r>
              <a:r>
                <a:rPr lang="tr-TR" sz="1400" b="0" dirty="0">
                  <a:solidFill>
                    <a:srgbClr val="FFFFFF"/>
                  </a:solidFill>
                  <a:highlight>
                    <a:srgbClr val="000000"/>
                  </a:highlight>
                  <a:latin typeface="Courier New" panose="02070309020205020404" pitchFamily="49" charset="0"/>
                </a:rPr>
                <a:t> </a:t>
              </a:r>
              <a:r>
                <a:rPr lang="tr-TR" sz="1400" b="0" dirty="0">
                  <a:solidFill>
                    <a:srgbClr val="FF8000"/>
                  </a:solidFill>
                  <a:highlight>
                    <a:srgbClr val="000000"/>
                  </a:highlight>
                  <a:latin typeface="Courier New" panose="02070309020205020404" pitchFamily="49" charset="0"/>
                </a:rPr>
                <a:t>0</a:t>
              </a:r>
              <a:r>
                <a:rPr lang="tr-TR" sz="1400" b="1" dirty="0">
                  <a:solidFill>
                    <a:srgbClr val="FFCC00"/>
                  </a:solidFill>
                  <a:highlight>
                    <a:srgbClr val="000000"/>
                  </a:highlight>
                  <a:latin typeface="Courier New" panose="02070309020205020404" pitchFamily="49" charset="0"/>
                </a:rPr>
                <a:t>;</a:t>
              </a:r>
              <a:endParaRPr lang="tr-TR" sz="1400" b="0" dirty="0">
                <a:solidFill>
                  <a:srgbClr val="FFFFFF"/>
                </a:solidFill>
                <a:highlight>
                  <a:srgbClr val="000000"/>
                </a:highlight>
                <a:latin typeface="Courier New" panose="02070309020205020404" pitchFamily="49" charset="0"/>
              </a:endParaRPr>
            </a:p>
            <a:p>
              <a:r>
                <a:rPr lang="en-US" sz="1400" b="0" dirty="0">
                  <a:solidFill>
                    <a:srgbClr val="FFFFFF"/>
                  </a:solidFill>
                  <a:highlight>
                    <a:srgbClr val="000000"/>
                  </a:highlight>
                  <a:latin typeface="Courier New" panose="02070309020205020404" pitchFamily="49" charset="0"/>
                </a:rPr>
                <a:t>  L2</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for</a:t>
              </a:r>
              <a:r>
                <a:rPr lang="en-US" sz="1400" b="0" dirty="0">
                  <a:solidFill>
                    <a:srgbClr val="FFFFFF"/>
                  </a:solidFill>
                  <a:highlight>
                    <a:srgbClr val="000000"/>
                  </a:highlight>
                  <a:latin typeface="Courier New" panose="02070309020205020404" pitchFamily="49" charset="0"/>
                </a:rPr>
                <a:t> </a:t>
              </a:r>
              <a:r>
                <a:rPr lang="en-US" sz="1400" b="0" dirty="0" err="1">
                  <a:solidFill>
                    <a:srgbClr val="FFFFFF"/>
                  </a:solidFill>
                  <a:highlight>
                    <a:srgbClr val="000000"/>
                  </a:highlight>
                  <a:latin typeface="Courier New" panose="02070309020205020404" pitchFamily="49" charset="0"/>
                </a:rPr>
                <a:t>CountValue</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in</a:t>
              </a:r>
              <a:r>
                <a:rPr lang="en-US" sz="1400" b="0" dirty="0">
                  <a:solidFill>
                    <a:srgbClr val="FFFFFF"/>
                  </a:solidFill>
                  <a:highlight>
                    <a:srgbClr val="000000"/>
                  </a:highlight>
                  <a:latin typeface="Courier New" panose="02070309020205020404" pitchFamily="49" charset="0"/>
                </a:rPr>
                <a:t> </a:t>
              </a:r>
              <a:r>
                <a:rPr lang="en-US" sz="1400" b="0" dirty="0">
                  <a:solidFill>
                    <a:srgbClr val="FF8000"/>
                  </a:solidFill>
                  <a:highlight>
                    <a:srgbClr val="000000"/>
                  </a:highlight>
                  <a:latin typeface="Courier New" panose="02070309020205020404" pitchFamily="49" charset="0"/>
                </a:rPr>
                <a:t>1</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to</a:t>
              </a:r>
              <a:r>
                <a:rPr lang="en-US" sz="1400" b="0" dirty="0">
                  <a:solidFill>
                    <a:srgbClr val="FFFFFF"/>
                  </a:solidFill>
                  <a:highlight>
                    <a:srgbClr val="000000"/>
                  </a:highlight>
                  <a:latin typeface="Courier New" panose="02070309020205020404" pitchFamily="49" charset="0"/>
                </a:rPr>
                <a:t> </a:t>
              </a:r>
              <a:r>
                <a:rPr lang="en-US" sz="1400" b="0" dirty="0">
                  <a:solidFill>
                    <a:srgbClr val="FF8000"/>
                  </a:solidFill>
                  <a:highlight>
                    <a:srgbClr val="000000"/>
                  </a:highlight>
                  <a:latin typeface="Courier New" panose="02070309020205020404" pitchFamily="49" charset="0"/>
                </a:rPr>
                <a:t>8</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loop</a:t>
              </a:r>
              <a:endParaRPr lang="en-US" sz="1400" b="0" dirty="0">
                <a:solidFill>
                  <a:srgbClr val="FFFFFF"/>
                </a:solidFill>
                <a:highlight>
                  <a:srgbClr val="000000"/>
                </a:highlight>
                <a:latin typeface="Courier New" panose="02070309020205020404" pitchFamily="49" charset="0"/>
              </a:endParaRPr>
            </a:p>
            <a:p>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next</a:t>
              </a:r>
              <a:r>
                <a:rPr lang="en-US" sz="1400" b="0" dirty="0">
                  <a:solidFill>
                    <a:srgbClr val="FFFFFF"/>
                  </a:solidFill>
                  <a:highlight>
                    <a:srgbClr val="000000"/>
                  </a:highlight>
                  <a:latin typeface="Courier New" panose="02070309020205020404" pitchFamily="49" charset="0"/>
                </a:rPr>
                <a:t> </a:t>
              </a:r>
              <a:r>
                <a:rPr lang="en-US" sz="1400" b="1" dirty="0">
                  <a:solidFill>
                    <a:srgbClr val="FF6600"/>
                  </a:solidFill>
                  <a:highlight>
                    <a:srgbClr val="000000"/>
                  </a:highlight>
                  <a:latin typeface="Courier New" panose="02070309020205020404" pitchFamily="49" charset="0"/>
                </a:rPr>
                <a:t>when</a:t>
              </a:r>
              <a:r>
                <a:rPr lang="en-US" sz="1400" b="0" dirty="0">
                  <a:solidFill>
                    <a:srgbClr val="FFFFFF"/>
                  </a:solidFill>
                  <a:highlight>
                    <a:srgbClr val="000000"/>
                  </a:highlight>
                  <a:latin typeface="Courier New" panose="02070309020205020404" pitchFamily="49" charset="0"/>
                </a:rPr>
                <a:t> </a:t>
              </a:r>
              <a:r>
                <a:rPr lang="en-US" sz="1400" b="0" dirty="0" err="1">
                  <a:solidFill>
                    <a:srgbClr val="FFFFFF"/>
                  </a:solidFill>
                  <a:highlight>
                    <a:srgbClr val="000000"/>
                  </a:highlight>
                  <a:latin typeface="Courier New" panose="02070309020205020404" pitchFamily="49" charset="0"/>
                </a:rPr>
                <a:t>CountValue</a:t>
              </a:r>
              <a:r>
                <a:rPr lang="en-US" sz="1400" b="0" dirty="0">
                  <a:solidFill>
                    <a:srgbClr val="FFFFFF"/>
                  </a:solidFill>
                  <a:highlight>
                    <a:srgbClr val="000000"/>
                  </a:highlight>
                  <a:latin typeface="Courier New" panose="02070309020205020404" pitchFamily="49" charset="0"/>
                </a:rPr>
                <a:t> </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N</a:t>
              </a:r>
              <a:r>
                <a:rPr lang="en-US" sz="1400" b="1" dirty="0">
                  <a:solidFill>
                    <a:srgbClr val="FFCC00"/>
                  </a:solidFill>
                  <a:highlight>
                    <a:srgbClr val="000000"/>
                  </a:highlight>
                  <a:latin typeface="Courier New" panose="02070309020205020404" pitchFamily="49" charset="0"/>
                </a:rPr>
                <a:t>;</a:t>
              </a:r>
              <a:r>
                <a:rPr lang="en-US" sz="1400" b="0" dirty="0">
                  <a:solidFill>
                    <a:srgbClr val="FFFFFF"/>
                  </a:solidFill>
                  <a:highlight>
                    <a:srgbClr val="000000"/>
                  </a:highlight>
                  <a:latin typeface="Courier New" panose="02070309020205020404" pitchFamily="49" charset="0"/>
                </a:rPr>
                <a:t>    </a:t>
              </a:r>
              <a:r>
                <a:rPr lang="en-US" sz="1400" b="0" i="0" dirty="0">
                  <a:solidFill>
                    <a:srgbClr val="FF00FF"/>
                  </a:solidFill>
                  <a:highlight>
                    <a:srgbClr val="000000"/>
                  </a:highlight>
                  <a:latin typeface="Courier New" panose="02070309020205020404" pitchFamily="49" charset="0"/>
                </a:rPr>
                <a:t>-- jump to next </a:t>
              </a:r>
              <a:r>
                <a:rPr lang="en-US" sz="1400" b="0" i="0" dirty="0" err="1">
                  <a:solidFill>
                    <a:srgbClr val="FF00FF"/>
                  </a:solidFill>
                  <a:highlight>
                    <a:srgbClr val="000000"/>
                  </a:highlight>
                  <a:latin typeface="Courier New" panose="02070309020205020404" pitchFamily="49" charset="0"/>
                </a:rPr>
                <a:t>itteration</a:t>
              </a:r>
              <a:r>
                <a:rPr lang="en-US" sz="1400" b="0" i="0" dirty="0">
                  <a:solidFill>
                    <a:srgbClr val="FF00FF"/>
                  </a:solidFill>
                  <a:highlight>
                    <a:srgbClr val="000000"/>
                  </a:highlight>
                  <a:latin typeface="Courier New" panose="02070309020205020404" pitchFamily="49" charset="0"/>
                </a:rPr>
                <a:t> of loop L2</a:t>
              </a:r>
              <a:endParaRPr lang="en-US" sz="1400" b="0" i="0" dirty="0">
                <a:solidFill>
                  <a:srgbClr val="FFFFFF"/>
                </a:solidFill>
                <a:highlight>
                  <a:srgbClr val="000000"/>
                </a:highlight>
                <a:latin typeface="Courier New" panose="02070309020205020404" pitchFamily="49" charset="0"/>
              </a:endParaRPr>
            </a:p>
            <a:p>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if</a:t>
              </a:r>
              <a:r>
                <a:rPr lang="en-US" sz="1400" b="0" i="0" dirty="0">
                  <a:solidFill>
                    <a:srgbClr val="FFFFFF"/>
                  </a:solidFill>
                  <a:highlight>
                    <a:srgbClr val="000000"/>
                  </a:highlight>
                  <a:latin typeface="Courier New" panose="02070309020205020404" pitchFamily="49" charset="0"/>
                </a:rPr>
                <a:t> A</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k</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 </a:t>
              </a:r>
              <a:r>
                <a:rPr lang="en-US" sz="1400" b="0" i="0" dirty="0">
                  <a:solidFill>
                    <a:srgbClr val="66FF00"/>
                  </a:solidFill>
                  <a:highlight>
                    <a:srgbClr val="000000"/>
                  </a:highlight>
                  <a:latin typeface="Courier New" panose="02070309020205020404" pitchFamily="49" charset="0"/>
                </a:rPr>
                <a:t>'U'</a:t>
              </a:r>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then</a:t>
              </a:r>
              <a:endParaRPr lang="en-US" sz="1400" b="0" i="0" dirty="0">
                <a:solidFill>
                  <a:srgbClr val="FFFFFF"/>
                </a:solidFill>
                <a:highlight>
                  <a:srgbClr val="000000"/>
                </a:highlight>
                <a:latin typeface="Courier New" panose="02070309020205020404" pitchFamily="49" charset="0"/>
              </a:endParaRPr>
            </a:p>
            <a:p>
              <a:r>
                <a:rPr lang="en-US" sz="1400" b="0" i="0" dirty="0">
                  <a:solidFill>
                    <a:srgbClr val="FFFFFF"/>
                  </a:solidFill>
                  <a:highlight>
                    <a:srgbClr val="000000"/>
                  </a:highlight>
                  <a:latin typeface="Courier New" panose="02070309020205020404" pitchFamily="49" charset="0"/>
                </a:rPr>
                <a:t>      </a:t>
              </a:r>
              <a:r>
                <a:rPr lang="en-US" sz="1400" b="1" i="0" dirty="0">
                  <a:solidFill>
                    <a:srgbClr val="FF6600"/>
                  </a:solidFill>
                  <a:highlight>
                    <a:srgbClr val="000000"/>
                  </a:highlight>
                  <a:latin typeface="Courier New" panose="02070309020205020404" pitchFamily="49" charset="0"/>
                </a:rPr>
                <a:t>next</a:t>
              </a:r>
              <a:r>
                <a:rPr lang="en-US" sz="1400" b="0" i="0" dirty="0">
                  <a:solidFill>
                    <a:srgbClr val="FFFFFF"/>
                  </a:solidFill>
                  <a:highlight>
                    <a:srgbClr val="000000"/>
                  </a:highlight>
                  <a:latin typeface="Courier New" panose="02070309020205020404" pitchFamily="49" charset="0"/>
                </a:rPr>
                <a:t> L1</a:t>
              </a:r>
              <a:r>
                <a:rPr lang="en-US" sz="1400" b="1" i="0" dirty="0">
                  <a:solidFill>
                    <a:srgbClr val="FFCC00"/>
                  </a:solidFill>
                  <a:highlight>
                    <a:srgbClr val="000000"/>
                  </a:highlight>
                  <a:latin typeface="Courier New" panose="02070309020205020404" pitchFamily="49" charset="0"/>
                </a:rPr>
                <a:t>;</a:t>
              </a:r>
              <a:r>
                <a:rPr lang="en-US" sz="1400" b="0" i="0" dirty="0">
                  <a:solidFill>
                    <a:srgbClr val="FFFFFF"/>
                  </a:solidFill>
                  <a:highlight>
                    <a:srgbClr val="000000"/>
                  </a:highlight>
                  <a:latin typeface="Courier New" panose="02070309020205020404" pitchFamily="49" charset="0"/>
                </a:rPr>
                <a:t>                   </a:t>
              </a:r>
              <a:r>
                <a:rPr lang="en-US" sz="1400" b="0" i="0" dirty="0">
                  <a:solidFill>
                    <a:srgbClr val="FF00FF"/>
                  </a:solidFill>
                  <a:highlight>
                    <a:srgbClr val="000000"/>
                  </a:highlight>
                  <a:latin typeface="Courier New" panose="02070309020205020404" pitchFamily="49" charset="0"/>
                </a:rPr>
                <a:t>-- jump to top of loop L1</a:t>
              </a:r>
              <a:endParaRPr lang="en-US"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if</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k</a:t>
              </a:r>
              <a:r>
                <a:rPr lang="tr-TR" sz="1400" b="1" i="0" dirty="0">
                  <a:solidFill>
                    <a:srgbClr val="FFCC00"/>
                  </a:solidFill>
                  <a:highlight>
                    <a:srgbClr val="000000"/>
                  </a:highlight>
                  <a:latin typeface="Courier New" panose="02070309020205020404" pitchFamily="49" charset="0"/>
                </a:rPr>
                <a:t>:=</a:t>
              </a:r>
              <a:r>
                <a:rPr lang="tr-TR" sz="1400" b="0" i="0" dirty="0">
                  <a:solidFill>
                    <a:srgbClr val="FFFFFF"/>
                  </a:solidFill>
                  <a:highlight>
                    <a:srgbClr val="000000"/>
                  </a:highlight>
                  <a:latin typeface="Courier New" panose="02070309020205020404" pitchFamily="49" charset="0"/>
                </a:rPr>
                <a:t> k </a:t>
              </a:r>
              <a:r>
                <a:rPr lang="tr-TR" sz="1400" b="1" i="0" dirty="0">
                  <a:solidFill>
                    <a:srgbClr val="FFCC00"/>
                  </a:solidFill>
                  <a:highlight>
                    <a:srgbClr val="000000"/>
                  </a:highlight>
                  <a:latin typeface="Courier New" panose="02070309020205020404" pitchFamily="49" charset="0"/>
                </a:rPr>
                <a:t>+</a:t>
              </a:r>
              <a:r>
                <a:rPr lang="tr-TR" sz="1400" b="0" i="0" dirty="0">
                  <a:solidFill>
                    <a:srgbClr val="FFFFFF"/>
                  </a:solidFill>
                  <a:highlight>
                    <a:srgbClr val="000000"/>
                  </a:highlight>
                  <a:latin typeface="Courier New" panose="02070309020205020404" pitchFamily="49" charset="0"/>
                </a:rPr>
                <a:t> </a:t>
              </a:r>
              <a:r>
                <a:rPr lang="tr-TR" sz="1400" b="0" i="0" dirty="0">
                  <a:solidFill>
                    <a:srgbClr val="FF8000"/>
                  </a:solidFill>
                  <a:highlight>
                    <a:srgbClr val="000000"/>
                  </a:highlight>
                  <a:latin typeface="Courier New" panose="02070309020205020404" pitchFamily="49" charset="0"/>
                </a:rPr>
                <a:t>1</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loop</a:t>
              </a:r>
              <a:r>
                <a:rPr lang="tr-TR" sz="1400" b="0" i="0" dirty="0">
                  <a:solidFill>
                    <a:srgbClr val="FFFFFF"/>
                  </a:solidFill>
                  <a:highlight>
                    <a:srgbClr val="000000"/>
                  </a:highlight>
                  <a:latin typeface="Courier New" panose="02070309020205020404" pitchFamily="49" charset="0"/>
                </a:rPr>
                <a:t> L2</a:t>
              </a:r>
              <a:r>
                <a:rPr lang="tr-TR" sz="1400" b="1" i="0" dirty="0">
                  <a:solidFill>
                    <a:srgbClr val="FFCC00"/>
                  </a:solidFill>
                  <a:highlight>
                    <a:srgbClr val="000000"/>
                  </a:highlight>
                  <a:latin typeface="Courier New" panose="02070309020205020404" pitchFamily="49" charset="0"/>
                </a:rPr>
                <a:t>;</a:t>
              </a:r>
              <a:endParaRPr lang="tr-TR" sz="1400" b="0" i="0" dirty="0">
                <a:solidFill>
                  <a:srgbClr val="FFFFFF"/>
                </a:solidFill>
                <a:highlight>
                  <a:srgbClr val="000000"/>
                </a:highlight>
                <a:latin typeface="Courier New" panose="02070309020205020404" pitchFamily="49" charset="0"/>
              </a:endParaRPr>
            </a:p>
            <a:p>
              <a:r>
                <a:rPr lang="tr-TR" sz="1400" b="1" i="0" dirty="0" err="1">
                  <a:solidFill>
                    <a:srgbClr val="FF6600"/>
                  </a:solidFill>
                  <a:highlight>
                    <a:srgbClr val="000000"/>
                  </a:highlight>
                  <a:latin typeface="Courier New" panose="02070309020205020404" pitchFamily="49" charset="0"/>
                </a:rPr>
                <a:t>end</a:t>
              </a:r>
              <a:r>
                <a:rPr lang="tr-TR" sz="1400" b="0" i="0" dirty="0">
                  <a:solidFill>
                    <a:srgbClr val="FFFFFF"/>
                  </a:solidFill>
                  <a:highlight>
                    <a:srgbClr val="000000"/>
                  </a:highlight>
                  <a:latin typeface="Courier New" panose="02070309020205020404" pitchFamily="49" charset="0"/>
                </a:rPr>
                <a:t> </a:t>
              </a:r>
              <a:r>
                <a:rPr lang="tr-TR" sz="1400" b="1" i="0" dirty="0" err="1">
                  <a:solidFill>
                    <a:srgbClr val="FF6600"/>
                  </a:solidFill>
                  <a:highlight>
                    <a:srgbClr val="000000"/>
                  </a:highlight>
                  <a:latin typeface="Courier New" panose="02070309020205020404" pitchFamily="49" charset="0"/>
                </a:rPr>
                <a:t>loop</a:t>
              </a:r>
              <a:r>
                <a:rPr lang="tr-TR" sz="1400" b="0" i="0" dirty="0">
                  <a:solidFill>
                    <a:srgbClr val="FFFFFF"/>
                  </a:solidFill>
                  <a:highlight>
                    <a:srgbClr val="000000"/>
                  </a:highlight>
                  <a:latin typeface="Courier New" panose="02070309020205020404" pitchFamily="49" charset="0"/>
                </a:rPr>
                <a:t> L1</a:t>
              </a:r>
              <a:r>
                <a:rPr lang="tr-TR" sz="1400" b="1" i="0" dirty="0">
                  <a:solidFill>
                    <a:srgbClr val="FFCC00"/>
                  </a:solidFill>
                  <a:highlight>
                    <a:srgbClr val="000000"/>
                  </a:highlight>
                  <a:latin typeface="Courier New" panose="02070309020205020404" pitchFamily="49" charset="0"/>
                </a:rPr>
                <a:t>;</a:t>
              </a:r>
              <a:endParaRPr lang="tr-TR" sz="1400" dirty="0"/>
            </a:p>
          </p:txBody>
        </p:sp>
        <p:sp>
          <p:nvSpPr>
            <p:cNvPr id="4" name="Content Placeholder 2">
              <a:extLst>
                <a:ext uri="{FF2B5EF4-FFF2-40B4-BE49-F238E27FC236}">
                  <a16:creationId xmlns:a16="http://schemas.microsoft.com/office/drawing/2014/main" id="{EA32BA60-31AA-ECE2-596C-3062CE68B972}"/>
                </a:ext>
              </a:extLst>
            </p:cNvPr>
            <p:cNvSpPr txBox="1">
              <a:spLocks/>
            </p:cNvSpPr>
            <p:nvPr/>
          </p:nvSpPr>
          <p:spPr bwMode="auto">
            <a:xfrm>
              <a:off x="-3205283" y="3007411"/>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grpSp>
    </p:spTree>
    <p:extLst>
      <p:ext uri="{BB962C8B-B14F-4D97-AF65-F5344CB8AC3E}">
        <p14:creationId xmlns:p14="http://schemas.microsoft.com/office/powerpoint/2010/main" val="25914637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9633D4F-7926-0C70-CD84-1C056022B2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CC454E-659B-B9DB-F463-866D63BB6D98}"/>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10.1</a:t>
            </a:r>
            <a:r>
              <a:rPr lang="en-GB" b="1" dirty="0">
                <a:solidFill>
                  <a:srgbClr val="FF0000"/>
                </a:solidFill>
              </a:rPr>
              <a:t>2</a:t>
            </a:r>
            <a:r>
              <a:rPr lang="tr-TR" b="1" dirty="0"/>
              <a:t> </a:t>
            </a:r>
            <a:r>
              <a:rPr lang="tr-TR" b="1" dirty="0" err="1">
                <a:solidFill>
                  <a:schemeClr val="bg1"/>
                </a:solidFill>
              </a:rPr>
              <a:t>Exıt</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grpSp>
        <p:nvGrpSpPr>
          <p:cNvPr id="7" name="Group 6">
            <a:extLst>
              <a:ext uri="{FF2B5EF4-FFF2-40B4-BE49-F238E27FC236}">
                <a16:creationId xmlns:a16="http://schemas.microsoft.com/office/drawing/2014/main" id="{D87CF391-421A-1F8E-F439-0732634F392B}"/>
              </a:ext>
            </a:extLst>
          </p:cNvPr>
          <p:cNvGrpSpPr/>
          <p:nvPr/>
        </p:nvGrpSpPr>
        <p:grpSpPr>
          <a:xfrm>
            <a:off x="-3414289" y="654050"/>
            <a:ext cx="15169757" cy="5909310"/>
            <a:chOff x="-3205283" y="654050"/>
            <a:chExt cx="15169757" cy="5909310"/>
          </a:xfrm>
        </p:grpSpPr>
        <p:sp>
          <p:nvSpPr>
            <p:cNvPr id="5" name="Rectangle 3">
              <a:extLst>
                <a:ext uri="{FF2B5EF4-FFF2-40B4-BE49-F238E27FC236}">
                  <a16:creationId xmlns:a16="http://schemas.microsoft.com/office/drawing/2014/main" id="{42DE929A-5D1F-3BC5-899F-C078524F0D6E}"/>
                </a:ext>
              </a:extLst>
            </p:cNvPr>
            <p:cNvSpPr>
              <a:spLocks noChangeArrowheads="1"/>
            </p:cNvSpPr>
            <p:nvPr/>
          </p:nvSpPr>
          <p:spPr bwMode="auto">
            <a:xfrm>
              <a:off x="666206" y="654050"/>
              <a:ext cx="11298268"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tr-TR" sz="1600" i="1" dirty="0">
                  <a:solidFill>
                    <a:srgbClr val="000000"/>
                  </a:solidFill>
                  <a:latin typeface="+mn-lt"/>
                  <a:cs typeface="Arial" panose="020B0604020202020204" pitchFamily="34" charset="0"/>
                </a:rPr>
                <a:t>F</a:t>
              </a:r>
              <a:r>
                <a:rPr kumimoji="0" lang="en-US" altLang="tr-TR" sz="1600" b="0" i="1" u="none" strike="noStrike" cap="none" normalizeH="0" baseline="0" dirty="0">
                  <a:ln>
                    <a:noFill/>
                  </a:ln>
                  <a:solidFill>
                    <a:srgbClr val="000000"/>
                  </a:solidFill>
                  <a:effectLst/>
                  <a:latin typeface="+mn-lt"/>
                  <a:cs typeface="Arial" panose="020B0604020202020204" pitchFamily="34" charset="0"/>
                </a:rPr>
                <a:t>inishes or exits the execution of an enclosing loop statement</a:t>
              </a:r>
              <a:endParaRPr kumimoji="0" lang="tr-TR" altLang="tr-TR" sz="1600" b="0" i="1"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algn="just" defTabSz="914400"/>
              <a:r>
                <a:rPr kumimoji="0" lang="tr-TR" altLang="tr-TR" sz="1600" b="0" i="0" u="none" strike="noStrike" cap="none" normalizeH="0" baseline="0" dirty="0">
                  <a:ln>
                    <a:noFill/>
                  </a:ln>
                  <a:solidFill>
                    <a:srgbClr val="000000"/>
                  </a:solidFill>
                  <a:effectLst/>
                  <a:latin typeface="+mn-lt"/>
                </a:rPr>
                <a:t>[ </a:t>
              </a:r>
              <a:r>
                <a:rPr kumimoji="0" lang="tr-TR" altLang="tr-TR" sz="1600" b="0" i="0" u="sng"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a:t>
              </a:r>
              <a:r>
                <a:rPr kumimoji="0" lang="tr-TR" altLang="tr-TR" sz="1600" b="1" i="0" u="none" strike="noStrike" cap="none" normalizeH="0" baseline="0" dirty="0" err="1">
                  <a:ln>
                    <a:noFill/>
                  </a:ln>
                  <a:solidFill>
                    <a:srgbClr val="000000"/>
                  </a:solidFill>
                  <a:effectLst/>
                  <a:latin typeface="+mn-lt"/>
                </a:rPr>
                <a:t>exit</a:t>
              </a:r>
              <a:r>
                <a:rPr kumimoji="0" lang="tr-TR" altLang="tr-TR" sz="1600" b="0" i="0" u="none" strike="noStrike" cap="none" normalizeH="0" baseline="0" dirty="0">
                  <a:ln>
                    <a:noFill/>
                  </a:ln>
                  <a:solidFill>
                    <a:srgbClr val="000000"/>
                  </a:solidFill>
                  <a:effectLst/>
                  <a:latin typeface="+mn-lt"/>
                </a:rPr>
                <a:t> [ </a:t>
              </a:r>
              <a:r>
                <a:rPr kumimoji="0" lang="tr-TR" altLang="tr-TR" sz="1600" b="0" i="0" u="none" strike="noStrike" cap="none" normalizeH="0" baseline="0" dirty="0" err="1">
                  <a:ln>
                    <a:noFill/>
                  </a:ln>
                  <a:solidFill>
                    <a:srgbClr val="000000"/>
                  </a:solidFill>
                  <a:effectLst/>
                  <a:latin typeface="+mn-lt"/>
                </a:rPr>
                <a:t>loop_label</a:t>
              </a:r>
              <a:r>
                <a:rPr kumimoji="0" lang="tr-TR" altLang="tr-TR" sz="1600" b="0" i="0" u="none" strike="noStrike" cap="none" normalizeH="0" baseline="0" dirty="0">
                  <a:ln>
                    <a:noFill/>
                  </a:ln>
                  <a:solidFill>
                    <a:srgbClr val="000000"/>
                  </a:solidFill>
                  <a:effectLst/>
                  <a:latin typeface="+mn-lt"/>
                </a:rPr>
                <a:t> ] [ </a:t>
              </a:r>
              <a:r>
                <a:rPr kumimoji="0" lang="tr-TR" altLang="tr-TR" sz="1600" b="1" i="0" u="none" strike="noStrike" cap="none" normalizeH="0" baseline="0" dirty="0" err="1">
                  <a:ln>
                    <a:noFill/>
                  </a:ln>
                  <a:solidFill>
                    <a:srgbClr val="000000"/>
                  </a:solidFill>
                  <a:effectLst/>
                  <a:latin typeface="+mn-lt"/>
                </a:rPr>
                <a:t>when</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condition</a:t>
              </a: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a:ln>
                    <a:noFill/>
                  </a:ln>
                  <a:solidFill>
                    <a:schemeClr val="tx1"/>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Terminates entirely the execution of the loop in which it is located</a:t>
              </a:r>
              <a:endParaRPr lang="en-US" altLang="tr-TR" sz="1600" dirty="0">
                <a:solidFill>
                  <a:srgbClr val="000000"/>
                </a:solidFill>
                <a:latin typeface="+mn-lt"/>
                <a:cs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If a condition is placed on the exit statement, then the execution of the exit statement depends on the condition placed at the end of the statement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When the condition is true (or if there is no condition at all) the exit statement is executed, and the control is passed to the first statement after the end loop</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tr-TR" sz="1400" b="0" i="0"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tr-TR" sz="1400" b="0" i="0"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rgbClr val="000000"/>
                </a:solidFill>
                <a:effectLst/>
                <a:latin typeface="+mn-lt"/>
                <a:cs typeface="Arial" panose="020B0604020202020204" pitchFamily="34" charset="0"/>
              </a:endParaRP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L1</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L2</a:t>
              </a:r>
              <a:r>
                <a:rPr lang="en-US"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for</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I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in</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8000"/>
                  </a:solidFill>
                  <a:highlight>
                    <a:srgbClr val="000000"/>
                  </a:highlight>
                  <a:latin typeface="Times New Roman" panose="02020603050405020304" pitchFamily="18" charset="0"/>
                  <a:cs typeface="Times New Roman" panose="02020603050405020304" pitchFamily="18" charset="0"/>
                </a:rPr>
                <a:t>0</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to</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8000"/>
                  </a:solidFill>
                  <a:highlight>
                    <a:srgbClr val="000000"/>
                  </a:highlight>
                  <a:latin typeface="Times New Roman" panose="02020603050405020304" pitchFamily="18" charset="0"/>
                  <a:cs typeface="Times New Roman" panose="02020603050405020304" pitchFamily="18" charset="0"/>
                </a:rPr>
                <a:t>7</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loop</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if</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B</a:t>
              </a:r>
              <a:r>
                <a:rPr lang="en-US"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I</a:t>
              </a:r>
              <a:r>
                <a:rPr lang="en-US"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66FF00"/>
                  </a:solidFill>
                  <a:highlight>
                    <a:srgbClr val="000000"/>
                  </a:highlight>
                  <a:latin typeface="Times New Roman" panose="02020603050405020304" pitchFamily="18" charset="0"/>
                  <a:cs typeface="Times New Roman" panose="02020603050405020304" pitchFamily="18" charset="0"/>
                </a:rPr>
                <a:t>'U'</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en-US" sz="1400" dirty="0">
                  <a:solidFill>
                    <a:srgbClr val="FF6600"/>
                  </a:solidFill>
                  <a:highlight>
                    <a:srgbClr val="000000"/>
                  </a:highlight>
                  <a:latin typeface="Times New Roman" panose="02020603050405020304" pitchFamily="18" charset="0"/>
                  <a:cs typeface="Times New Roman" panose="02020603050405020304" pitchFamily="18" charset="0"/>
                </a:rPr>
                <a:t>then</a:t>
              </a:r>
              <a:r>
                <a:rPr lang="en-US"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exit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L1</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if</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exit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when</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I </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M</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L2</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p>
            <a:p>
              <a:pPr lvl="1"/>
              <a:r>
                <a:rPr lang="tr-TR" sz="14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4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tr-TR" sz="1400" dirty="0">
                <a:solidFill>
                  <a:srgbClr val="FFFFFF"/>
                </a:solidFill>
                <a:highlight>
                  <a:srgbClr val="000000"/>
                </a:highlight>
                <a:latin typeface="Times New Roman" panose="02020603050405020304" pitchFamily="18" charset="0"/>
                <a:cs typeface="Times New Roman" panose="02020603050405020304" pitchFamily="18" charset="0"/>
              </a:endParaRPr>
            </a:p>
            <a:p>
              <a:pPr lvl="1"/>
              <a:r>
                <a:rPr lang="tr-TR" sz="1600" dirty="0" err="1">
                  <a:solidFill>
                    <a:srgbClr val="FF6600"/>
                  </a:solidFill>
                  <a:highlight>
                    <a:srgbClr val="000000"/>
                  </a:highlight>
                  <a:latin typeface="Times New Roman" panose="02020603050405020304" pitchFamily="18" charset="0"/>
                  <a:cs typeface="Times New Roman" panose="02020603050405020304" pitchFamily="18" charset="0"/>
                </a:rPr>
                <a:t>end</a:t>
              </a:r>
              <a:r>
                <a:rPr lang="tr-TR" sz="1600" dirty="0">
                  <a:solidFill>
                    <a:srgbClr val="FFFFFF"/>
                  </a:solidFill>
                  <a:highlight>
                    <a:srgbClr val="000000"/>
                  </a:highlight>
                  <a:latin typeface="Times New Roman" panose="02020603050405020304" pitchFamily="18" charset="0"/>
                  <a:cs typeface="Times New Roman" panose="02020603050405020304" pitchFamily="18" charset="0"/>
                </a:rPr>
                <a:t> </a:t>
              </a:r>
              <a:r>
                <a:rPr lang="tr-TR" sz="1600" dirty="0" err="1">
                  <a:solidFill>
                    <a:srgbClr val="FF6600"/>
                  </a:solidFill>
                  <a:highlight>
                    <a:srgbClr val="000000"/>
                  </a:highlight>
                  <a:latin typeface="Times New Roman" panose="02020603050405020304" pitchFamily="18" charset="0"/>
                  <a:cs typeface="Times New Roman" panose="02020603050405020304" pitchFamily="18" charset="0"/>
                </a:rPr>
                <a:t>loop</a:t>
              </a:r>
              <a:r>
                <a:rPr lang="tr-TR" sz="1600" dirty="0">
                  <a:solidFill>
                    <a:srgbClr val="FFFFFF"/>
                  </a:solidFill>
                  <a:highlight>
                    <a:srgbClr val="000000"/>
                  </a:highlight>
                  <a:latin typeface="Times New Roman" panose="02020603050405020304" pitchFamily="18" charset="0"/>
                  <a:cs typeface="Times New Roman" panose="02020603050405020304" pitchFamily="18" charset="0"/>
                </a:rPr>
                <a:t> L1</a:t>
              </a:r>
              <a:r>
                <a:rPr lang="tr-TR" sz="1600" dirty="0">
                  <a:solidFill>
                    <a:srgbClr val="FFCC00"/>
                  </a:solidFill>
                  <a:highlight>
                    <a:srgbClr val="000000"/>
                  </a:highlight>
                  <a:latin typeface="Times New Roman" panose="02020603050405020304" pitchFamily="18" charset="0"/>
                  <a:cs typeface="Times New Roman" panose="02020603050405020304" pitchFamily="18" charset="0"/>
                </a:rPr>
                <a:t>;</a:t>
              </a:r>
              <a:endParaRPr lang="en-GB" sz="1600" dirty="0">
                <a:solidFill>
                  <a:srgbClr val="FFCC00"/>
                </a:solidFill>
                <a:highlight>
                  <a:srgbClr val="000000"/>
                </a:highlight>
                <a:latin typeface="Times New Roman" panose="02020603050405020304" pitchFamily="18" charset="0"/>
                <a:cs typeface="Times New Roman" panose="02020603050405020304" pitchFamily="18" charset="0"/>
              </a:endParaRPr>
            </a:p>
            <a:p>
              <a:pPr lvl="2"/>
              <a:endParaRPr kumimoji="0" lang="en-US" altLang="tr-TR" sz="160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600" b="1" i="0" dirty="0">
                  <a:solidFill>
                    <a:srgbClr val="E04C10"/>
                  </a:solidFill>
                  <a:effectLst/>
                  <a:latin typeface="+mn-lt"/>
                </a:rPr>
                <a:t>Note: </a:t>
              </a:r>
              <a:r>
                <a:rPr lang="en-US" sz="1600" b="0" i="0" dirty="0">
                  <a:solidFill>
                    <a:srgbClr val="000000"/>
                  </a:solidFill>
                  <a:effectLst/>
                  <a:latin typeface="+mn-lt"/>
                </a:rPr>
                <a:t>The exit statement is often confused with the next statement, </a:t>
              </a:r>
              <a:r>
                <a:rPr lang="en-US" sz="1600" dirty="0">
                  <a:solidFill>
                    <a:srgbClr val="000000"/>
                  </a:solidFill>
                  <a:latin typeface="+mn-lt"/>
                </a:rPr>
                <a:t>t</a:t>
              </a:r>
              <a:r>
                <a:rPr lang="en-US" sz="1600" b="0" i="0" dirty="0">
                  <a:solidFill>
                    <a:srgbClr val="000000"/>
                  </a:solidFill>
                  <a:effectLst/>
                  <a:latin typeface="+mn-lt"/>
                </a:rPr>
                <a:t>he difference between the two is that the exit statement "exits" the loop entirely, while the next statement skips to the "next" loop iteration (in other words, "exits" only the current iteration of the loop)</a:t>
              </a:r>
              <a:endParaRPr kumimoji="0" lang="tr-TR" altLang="tr-TR" sz="1600" b="0" i="0" u="none" strike="noStrike" cap="none" normalizeH="0" baseline="0" dirty="0">
                <a:ln>
                  <a:noFill/>
                </a:ln>
                <a:solidFill>
                  <a:schemeClr val="tx1"/>
                </a:solidFill>
                <a:effectLst/>
                <a:latin typeface="+mn-lt"/>
              </a:endParaRPr>
            </a:p>
          </p:txBody>
        </p:sp>
        <p:sp>
          <p:nvSpPr>
            <p:cNvPr id="6" name="Content Placeholder 2">
              <a:extLst>
                <a:ext uri="{FF2B5EF4-FFF2-40B4-BE49-F238E27FC236}">
                  <a16:creationId xmlns:a16="http://schemas.microsoft.com/office/drawing/2014/main" id="{342C7EC5-B365-ECF7-647A-1E6E3E254E49}"/>
                </a:ext>
              </a:extLst>
            </p:cNvPr>
            <p:cNvSpPr txBox="1">
              <a:spLocks/>
            </p:cNvSpPr>
            <p:nvPr/>
          </p:nvSpPr>
          <p:spPr bwMode="auto">
            <a:xfrm>
              <a:off x="-3205283" y="318771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grpSp>
    </p:spTree>
    <p:extLst>
      <p:ext uri="{BB962C8B-B14F-4D97-AF65-F5344CB8AC3E}">
        <p14:creationId xmlns:p14="http://schemas.microsoft.com/office/powerpoint/2010/main" val="37329875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2CE253F-7DD3-C079-80AB-7F13F05F93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2D874D-AD9B-C54E-53F4-77EFE185C701}"/>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10.1</a:t>
            </a:r>
            <a:r>
              <a:rPr lang="en-GB" b="1" dirty="0">
                <a:solidFill>
                  <a:srgbClr val="FF0000"/>
                </a:solidFill>
              </a:rPr>
              <a:t>3</a:t>
            </a:r>
            <a:r>
              <a:rPr lang="tr-TR" b="1" dirty="0"/>
              <a:t> </a:t>
            </a:r>
            <a:r>
              <a:rPr lang="tr-TR" b="1" dirty="0">
                <a:solidFill>
                  <a:schemeClr val="bg1"/>
                </a:solidFill>
              </a:rPr>
              <a:t>Return </a:t>
            </a:r>
            <a:r>
              <a:rPr lang="tr-TR" b="1" dirty="0" err="1">
                <a:solidFill>
                  <a:schemeClr val="bg1"/>
                </a:solidFill>
              </a:rPr>
              <a:t>statement</a:t>
            </a:r>
            <a:endParaRPr lang="tr-TR" b="1" dirty="0">
              <a:solidFill>
                <a:schemeClr val="bg1"/>
              </a:solidFill>
            </a:endParaRPr>
          </a:p>
        </p:txBody>
      </p:sp>
      <p:grpSp>
        <p:nvGrpSpPr>
          <p:cNvPr id="6" name="Group 5">
            <a:extLst>
              <a:ext uri="{FF2B5EF4-FFF2-40B4-BE49-F238E27FC236}">
                <a16:creationId xmlns:a16="http://schemas.microsoft.com/office/drawing/2014/main" id="{AD81BABC-6E80-AD9E-DE29-86748A7B9AC0}"/>
              </a:ext>
            </a:extLst>
          </p:cNvPr>
          <p:cNvGrpSpPr/>
          <p:nvPr/>
        </p:nvGrpSpPr>
        <p:grpSpPr>
          <a:xfrm>
            <a:off x="-3200930" y="530940"/>
            <a:ext cx="15656236" cy="3293209"/>
            <a:chOff x="-3213993" y="900271"/>
            <a:chExt cx="15656236" cy="3293209"/>
          </a:xfrm>
        </p:grpSpPr>
        <p:sp>
          <p:nvSpPr>
            <p:cNvPr id="7" name="Rectangle 3">
              <a:extLst>
                <a:ext uri="{FF2B5EF4-FFF2-40B4-BE49-F238E27FC236}">
                  <a16:creationId xmlns:a16="http://schemas.microsoft.com/office/drawing/2014/main" id="{E8C5AD56-E0CA-AD51-7DE2-6992DA51C930}"/>
                </a:ext>
              </a:extLst>
            </p:cNvPr>
            <p:cNvSpPr>
              <a:spLocks noChangeArrowheads="1"/>
            </p:cNvSpPr>
            <p:nvPr/>
          </p:nvSpPr>
          <p:spPr bwMode="auto">
            <a:xfrm>
              <a:off x="593143" y="900271"/>
              <a:ext cx="11849100"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600" i="1" dirty="0">
                  <a:solidFill>
                    <a:srgbClr val="000000"/>
                  </a:solidFill>
                  <a:latin typeface="+mn-lt"/>
                </a:rPr>
                <a:t>C</a:t>
              </a:r>
              <a:r>
                <a:rPr lang="en-US" sz="1600" b="0" i="1" dirty="0">
                  <a:solidFill>
                    <a:srgbClr val="000000"/>
                  </a:solidFill>
                  <a:effectLst/>
                  <a:latin typeface="+mn-lt"/>
                </a:rPr>
                <a:t>ompletes the execution of the innermost enclosing function or procedure body</a:t>
              </a:r>
              <a:endParaRPr lang="tr-TR" sz="1600" b="0" i="1" dirty="0">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a:t>
              </a:r>
              <a:r>
                <a:rPr kumimoji="0" lang="tr-TR" altLang="tr-TR" sz="1600" b="0" i="0" u="none" strike="noStrike" cap="none" normalizeH="0" baseline="0" dirty="0" err="1">
                  <a:ln>
                    <a:noFill/>
                  </a:ln>
                  <a:solidFill>
                    <a:srgbClr val="000000"/>
                  </a:solidFill>
                  <a:effectLst/>
                  <a:latin typeface="+mn-lt"/>
                </a:rPr>
                <a:t>return</a:t>
              </a:r>
              <a:r>
                <a:rPr kumimoji="0" lang="tr-TR" altLang="tr-TR" sz="1600" b="0" i="0" u="none" strike="noStrike" cap="none" normalizeH="0" baseline="0" dirty="0">
                  <a:ln>
                    <a:noFill/>
                  </a:ln>
                  <a:solidFill>
                    <a:srgbClr val="000000"/>
                  </a:solidFill>
                  <a:effectLst/>
                  <a:latin typeface="+mn-lt"/>
                </a:rPr>
                <a:t> [ </a:t>
              </a:r>
              <a:r>
                <a:rPr kumimoji="0" lang="tr-TR" altLang="tr-TR" sz="1600" b="0" i="0" u="none" strike="noStrike" cap="none" normalizeH="0" baseline="0" dirty="0" err="1">
                  <a:ln>
                    <a:noFill/>
                  </a:ln>
                  <a:solidFill>
                    <a:srgbClr val="000000"/>
                  </a:solidFill>
                  <a:effectLst/>
                  <a:latin typeface="+mn-lt"/>
                </a:rPr>
                <a:t>expression</a:t>
              </a:r>
              <a:r>
                <a:rPr kumimoji="0" lang="tr-TR" altLang="tr-TR" sz="1600" b="0" i="0" u="none" strike="noStrike" cap="none" normalizeH="0" baseline="0" dirty="0">
                  <a:ln>
                    <a:noFill/>
                  </a:ln>
                  <a:solidFill>
                    <a:srgbClr val="000000"/>
                  </a:solidFill>
                  <a:effectLst/>
                  <a:latin typeface="+mn-lt"/>
                </a:rPr>
                <a:t> ];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Ends the execution of a subprogram (procedure or function) in which it appears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tr-TR" sz="1600" dirty="0">
                  <a:solidFill>
                    <a:srgbClr val="000000"/>
                  </a:solidFill>
                  <a:latin typeface="+mn-lt"/>
                  <a:cs typeface="Arial" panose="020B0604020202020204" pitchFamily="34" charset="0"/>
                </a:rPr>
                <a:t>C</a:t>
              </a:r>
              <a:r>
                <a:rPr kumimoji="0" lang="en-US" altLang="tr-TR" sz="1600" b="0" i="0" u="none" strike="noStrike" cap="none" normalizeH="0" baseline="0" dirty="0">
                  <a:ln>
                    <a:noFill/>
                  </a:ln>
                  <a:solidFill>
                    <a:srgbClr val="000000"/>
                  </a:solidFill>
                  <a:effectLst/>
                  <a:latin typeface="+mn-lt"/>
                  <a:cs typeface="Arial" panose="020B0604020202020204" pitchFamily="34" charset="0"/>
                </a:rPr>
                <a:t>auses an unconditional jump to the end of the subprogram</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Only allowed in a procedure or function body</a:t>
              </a:r>
              <a:endParaRPr lang="en-US" altLang="tr-TR" sz="1600" dirty="0">
                <a:solidFill>
                  <a:srgbClr val="000000"/>
                </a:solidFill>
                <a:latin typeface="+mn-lt"/>
                <a:cs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I</a:t>
              </a:r>
              <a:r>
                <a:rPr lang="en-US" altLang="tr-TR" sz="1600" dirty="0">
                  <a:solidFill>
                    <a:srgbClr val="000000"/>
                  </a:solidFill>
                  <a:latin typeface="+mn-lt"/>
                  <a:cs typeface="Arial" panose="020B0604020202020204" pitchFamily="34" charset="0"/>
                </a:rPr>
                <a:t>n</a:t>
              </a:r>
              <a:r>
                <a:rPr kumimoji="0" lang="en-US" altLang="tr-TR" sz="1600" b="0" i="0" u="none" strike="noStrike" cap="none" normalizeH="0" baseline="0" dirty="0">
                  <a:ln>
                    <a:noFill/>
                  </a:ln>
                  <a:solidFill>
                    <a:srgbClr val="000000"/>
                  </a:solidFill>
                  <a:effectLst/>
                  <a:latin typeface="+mn-lt"/>
                  <a:cs typeface="Arial" panose="020B0604020202020204" pitchFamily="34" charset="0"/>
                </a:rPr>
                <a:t> a procedure it may not return any value, while a return in a function must return a value consistent with the return type of the function</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GB" altLang="tr-TR" sz="800" b="1" dirty="0">
                <a:solidFill>
                  <a:srgbClr val="E04C10"/>
                </a:solidFill>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tr-TR" sz="1600" b="1" i="0" u="none" strike="noStrike" cap="none" normalizeH="0" baseline="0" dirty="0">
                <a:ln>
                  <a:noFill/>
                </a:ln>
                <a:solidFill>
                  <a:srgbClr val="E04C1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tr-TR" sz="1600" b="1" i="0" u="none" strike="noStrike" cap="none" normalizeH="0" baseline="0" dirty="0">
                  <a:ln>
                    <a:noFill/>
                  </a:ln>
                  <a:solidFill>
                    <a:srgbClr val="000000"/>
                  </a:solidFill>
                  <a:effectLst/>
                  <a:latin typeface="+mn-lt"/>
                  <a:cs typeface="Arial" panose="020B0604020202020204" pitchFamily="34" charset="0"/>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tr-TR" sz="1600" b="1" i="0" u="none" strike="noStrike" cap="none" normalizeH="0" baseline="0" dirty="0">
                  <a:ln>
                    <a:noFill/>
                  </a:ln>
                  <a:solidFill>
                    <a:srgbClr val="000000"/>
                  </a:solidFill>
                  <a:effectLst/>
                  <a:latin typeface="+mn-lt"/>
                  <a:cs typeface="Arial" panose="020B0604020202020204" pitchFamily="34" charset="0"/>
                </a:rPr>
                <a:t>          </a:t>
              </a:r>
              <a:r>
                <a:rPr kumimoji="0" lang="tr-TR" altLang="tr-TR" sz="1600" b="1" i="0" u="none" strike="noStrike" cap="none" normalizeH="0" baseline="0" dirty="0" err="1">
                  <a:ln>
                    <a:noFill/>
                  </a:ln>
                  <a:solidFill>
                    <a:srgbClr val="000000"/>
                  </a:solidFill>
                  <a:effectLst/>
                  <a:latin typeface="+mn-lt"/>
                  <a:cs typeface="Arial" panose="020B0604020202020204" pitchFamily="34" charset="0"/>
                </a:rPr>
                <a:t>return</a:t>
              </a:r>
              <a:r>
                <a:rPr kumimoji="0" lang="tr-TR" altLang="tr-TR" sz="1600" b="1" i="0" u="none" strike="noStrike" cap="none" normalizeH="0" baseline="0" dirty="0">
                  <a:ln>
                    <a:noFill/>
                  </a:ln>
                  <a:solidFill>
                    <a:srgbClr val="000000"/>
                  </a:solidFill>
                  <a:effectLst/>
                  <a:latin typeface="+mn-lt"/>
                  <a:cs typeface="Arial" panose="020B0604020202020204" pitchFamily="34" charset="0"/>
                </a:rPr>
                <a:t> X + Y; </a:t>
              </a:r>
            </a:p>
          </p:txBody>
        </p:sp>
        <p:sp>
          <p:nvSpPr>
            <p:cNvPr id="4" name="Content Placeholder 2">
              <a:extLst>
                <a:ext uri="{FF2B5EF4-FFF2-40B4-BE49-F238E27FC236}">
                  <a16:creationId xmlns:a16="http://schemas.microsoft.com/office/drawing/2014/main" id="{236D7344-47D1-F5DE-F349-9854E4FFF3C0}"/>
                </a:ext>
              </a:extLst>
            </p:cNvPr>
            <p:cNvSpPr txBox="1">
              <a:spLocks/>
            </p:cNvSpPr>
            <p:nvPr/>
          </p:nvSpPr>
          <p:spPr bwMode="auto">
            <a:xfrm>
              <a:off x="-3213993" y="3255877"/>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ctr">
                <a:spcAft>
                  <a:spcPts val="1200"/>
                </a:spcAft>
                <a:buNone/>
              </a:pPr>
              <a:r>
                <a:rPr lang="tr-TR" sz="4000" b="1" dirty="0">
                  <a:solidFill>
                    <a:srgbClr val="FF0000"/>
                  </a:solidFill>
                  <a:latin typeface="Tw Cen MT (Headings)"/>
                  <a:ea typeface="+mj-ea"/>
                  <a:cs typeface="+mj-cs"/>
                </a:rPr>
                <a:t>CODE EXAMPLE</a:t>
              </a:r>
              <a:endParaRPr lang="en-GB" sz="4000" b="1" i="1" dirty="0">
                <a:solidFill>
                  <a:schemeClr val="bg1"/>
                </a:solidFill>
                <a:latin typeface="Tw Cen MT (Body)"/>
                <a:cs typeface="Times New Roman" panose="02020603050405020304" pitchFamily="18" charset="0"/>
              </a:endParaRPr>
            </a:p>
          </p:txBody>
        </p:sp>
      </p:grpSp>
    </p:spTree>
    <p:extLst>
      <p:ext uri="{BB962C8B-B14F-4D97-AF65-F5344CB8AC3E}">
        <p14:creationId xmlns:p14="http://schemas.microsoft.com/office/powerpoint/2010/main" val="32117311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CB09258-643D-D1F9-936F-5FB3D89AE1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8CE8ED-D3E5-D099-1ADC-BD1EF325B5FF}"/>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10.1</a:t>
            </a:r>
            <a:r>
              <a:rPr lang="en-GB" b="1" dirty="0">
                <a:solidFill>
                  <a:srgbClr val="FF0000"/>
                </a:solidFill>
              </a:rPr>
              <a:t>4</a:t>
            </a:r>
            <a:r>
              <a:rPr lang="tr-TR" b="1" dirty="0"/>
              <a:t> </a:t>
            </a:r>
            <a:r>
              <a:rPr lang="tr-TR" b="1" dirty="0" err="1">
                <a:solidFill>
                  <a:schemeClr val="bg1"/>
                </a:solidFill>
              </a:rPr>
              <a:t>null</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7" name="Rectangle 3">
            <a:extLst>
              <a:ext uri="{FF2B5EF4-FFF2-40B4-BE49-F238E27FC236}">
                <a16:creationId xmlns:a16="http://schemas.microsoft.com/office/drawing/2014/main" id="{97E78D4F-22B8-E098-946C-2DACE7AECF59}"/>
              </a:ext>
            </a:extLst>
          </p:cNvPr>
          <p:cNvSpPr>
            <a:spLocks noChangeArrowheads="1"/>
          </p:cNvSpPr>
          <p:nvPr/>
        </p:nvSpPr>
        <p:spPr bwMode="auto">
          <a:xfrm>
            <a:off x="554626" y="654050"/>
            <a:ext cx="118491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1" u="none" strike="noStrike" cap="none" normalizeH="0" baseline="0" dirty="0">
                <a:ln>
                  <a:noFill/>
                </a:ln>
                <a:solidFill>
                  <a:srgbClr val="000000"/>
                </a:solidFill>
                <a:effectLst/>
                <a:latin typeface="+mn-lt"/>
                <a:cs typeface="Arial" panose="020B0604020202020204" pitchFamily="34" charset="0"/>
              </a:rPr>
              <a:t>A null statement performs no action</a:t>
            </a:r>
            <a:endParaRPr kumimoji="0" lang="tr-TR" altLang="tr-TR" sz="1600" b="0" i="1"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mn-lt"/>
              </a:rPr>
              <a:t>[ </a:t>
            </a:r>
            <a:r>
              <a:rPr kumimoji="0" lang="tr-TR" altLang="tr-TR" sz="1600" b="0" i="0" u="none" strike="noStrike" cap="none" normalizeH="0" baseline="0" dirty="0" err="1">
                <a:ln>
                  <a:noFill/>
                </a:ln>
                <a:solidFill>
                  <a:srgbClr val="000000"/>
                </a:solidFill>
                <a:effectLst/>
                <a:latin typeface="+mn-lt"/>
              </a:rPr>
              <a:t>label</a:t>
            </a:r>
            <a:r>
              <a:rPr kumimoji="0" lang="tr-TR" altLang="tr-TR" sz="1600" b="0" i="0" u="none" strike="noStrike" cap="none" normalizeH="0" baseline="0" dirty="0">
                <a:ln>
                  <a:noFill/>
                </a:ln>
                <a:solidFill>
                  <a:srgbClr val="000000"/>
                </a:solidFill>
                <a:effectLst/>
                <a:latin typeface="+mn-lt"/>
              </a:rPr>
              <a:t> : ] </a:t>
            </a:r>
            <a:r>
              <a:rPr kumimoji="0" lang="tr-TR" altLang="tr-TR" sz="1600" b="1" i="0" u="none" strike="noStrike" cap="none" normalizeH="0" baseline="0" dirty="0" err="1">
                <a:ln>
                  <a:noFill/>
                </a:ln>
                <a:solidFill>
                  <a:srgbClr val="000000"/>
                </a:solidFill>
                <a:effectLst/>
                <a:latin typeface="+mn-lt"/>
              </a:rPr>
              <a:t>null</a:t>
            </a:r>
            <a:r>
              <a:rPr kumimoji="0" lang="tr-TR"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6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The execution of the null statement has no effect other than to pass on to the next statement</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p:txBody>
      </p:sp>
    </p:spTree>
    <p:extLst>
      <p:ext uri="{BB962C8B-B14F-4D97-AF65-F5344CB8AC3E}">
        <p14:creationId xmlns:p14="http://schemas.microsoft.com/office/powerpoint/2010/main" val="20112995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25A026F-306E-E6F3-9F8A-4F23D86F52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A88297-44A7-F6F7-3C60-886CE85DE58D}"/>
              </a:ext>
            </a:extLst>
          </p:cNvPr>
          <p:cNvSpPr>
            <a:spLocks noGrp="1"/>
          </p:cNvSpPr>
          <p:nvPr>
            <p:ph type="title"/>
          </p:nvPr>
        </p:nvSpPr>
        <p:spPr>
          <a:xfrm>
            <a:off x="1141413" y="34318"/>
            <a:ext cx="9905998" cy="619732"/>
          </a:xfrm>
        </p:spPr>
        <p:txBody>
          <a:bodyPr>
            <a:normAutofit/>
          </a:bodyPr>
          <a:lstStyle/>
          <a:p>
            <a:r>
              <a:rPr lang="tr-TR" b="1" dirty="0">
                <a:solidFill>
                  <a:srgbClr val="FF0000"/>
                </a:solidFill>
              </a:rPr>
              <a:t>10.1</a:t>
            </a:r>
            <a:r>
              <a:rPr lang="en-GB" b="1" dirty="0">
                <a:solidFill>
                  <a:srgbClr val="FF0000"/>
                </a:solidFill>
              </a:rPr>
              <a:t>5</a:t>
            </a:r>
            <a:r>
              <a:rPr lang="tr-TR" b="1" dirty="0"/>
              <a:t> </a:t>
            </a:r>
            <a:r>
              <a:rPr lang="en-GB" b="1" dirty="0">
                <a:solidFill>
                  <a:schemeClr val="bg1"/>
                </a:solidFill>
              </a:rPr>
              <a:t>SEQUENTIAL BLOCK</a:t>
            </a:r>
            <a:r>
              <a:rPr lang="tr-TR" b="1" dirty="0">
                <a:solidFill>
                  <a:schemeClr val="bg1"/>
                </a:solidFill>
              </a:rPr>
              <a:t> </a:t>
            </a:r>
            <a:r>
              <a:rPr lang="tr-TR" b="1" dirty="0" err="1">
                <a:solidFill>
                  <a:schemeClr val="bg1"/>
                </a:solidFill>
              </a:rPr>
              <a:t>statement</a:t>
            </a:r>
            <a:endParaRPr lang="tr-TR" b="1" dirty="0">
              <a:solidFill>
                <a:schemeClr val="bg1"/>
              </a:solidFill>
            </a:endParaRPr>
          </a:p>
        </p:txBody>
      </p:sp>
      <p:sp>
        <p:nvSpPr>
          <p:cNvPr id="7" name="Rectangle 3">
            <a:extLst>
              <a:ext uri="{FF2B5EF4-FFF2-40B4-BE49-F238E27FC236}">
                <a16:creationId xmlns:a16="http://schemas.microsoft.com/office/drawing/2014/main" id="{B000E7CF-D6B0-9208-C612-31763EA9BD24}"/>
              </a:ext>
            </a:extLst>
          </p:cNvPr>
          <p:cNvSpPr>
            <a:spLocks noChangeArrowheads="1"/>
          </p:cNvSpPr>
          <p:nvPr/>
        </p:nvSpPr>
        <p:spPr bwMode="auto">
          <a:xfrm>
            <a:off x="621030" y="654050"/>
            <a:ext cx="10739301"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1" u="none" strike="noStrike" cap="none" normalizeH="0" baseline="0" dirty="0">
                <a:ln>
                  <a:noFill/>
                </a:ln>
                <a:solidFill>
                  <a:srgbClr val="000000"/>
                </a:solidFill>
                <a:effectLst/>
                <a:latin typeface="+mn-lt"/>
                <a:cs typeface="Arial" panose="020B0604020202020204" pitchFamily="34" charset="0"/>
              </a:rPr>
              <a:t>Encloses a sequence of sequential statements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1" u="none" strike="noStrike" cap="none" normalizeH="0" baseline="0" dirty="0">
                <a:ln>
                  <a:noFill/>
                </a:ln>
                <a:solidFill>
                  <a:srgbClr val="000000"/>
                </a:solidFill>
                <a:effectLst/>
                <a:latin typeface="+mn-lt"/>
                <a:cs typeface="Arial" panose="020B0604020202020204" pitchFamily="34" charset="0"/>
              </a:rPr>
              <a:t>Could be nested</a:t>
            </a:r>
            <a:endParaRPr kumimoji="0" lang="tr-TR" altLang="tr-TR" sz="1600" b="0" i="1" u="none" strike="noStrike" cap="none" normalizeH="0" baseline="0" dirty="0">
              <a:ln>
                <a:noFill/>
              </a:ln>
              <a:solidFill>
                <a:srgbClr val="000000"/>
              </a:solidFill>
              <a:effectLst/>
              <a:latin typeface="+mn-l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Syntax</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err="1">
                <a:ln>
                  <a:noFill/>
                </a:ln>
                <a:solidFill>
                  <a:srgbClr val="000000"/>
                </a:solidFill>
                <a:effectLst/>
                <a:latin typeface="+mn-lt"/>
              </a:rPr>
              <a:t>sequential_block_statement</a:t>
            </a:r>
            <a:r>
              <a:rPr kumimoji="0" lang="en-US"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a:ln>
                  <a:noFill/>
                </a:ln>
                <a:solidFill>
                  <a:srgbClr val="000000"/>
                </a:solidFill>
                <a:effectLst/>
                <a:latin typeface="+mn-lt"/>
              </a:rPr>
              <a:t>[ </a:t>
            </a:r>
            <a:r>
              <a:rPr kumimoji="0" lang="en-US" altLang="tr-TR" sz="1600" b="0" i="0" u="none" strike="noStrike" cap="none" normalizeH="0" baseline="0" dirty="0" err="1">
                <a:ln>
                  <a:noFill/>
                </a:ln>
                <a:solidFill>
                  <a:srgbClr val="000000"/>
                </a:solidFill>
                <a:effectLst/>
                <a:latin typeface="+mn-lt"/>
              </a:rPr>
              <a:t>sequential_block_label</a:t>
            </a:r>
            <a:r>
              <a:rPr kumimoji="0" lang="en-US" altLang="tr-TR" sz="1600" b="0" i="0" u="none" strike="noStrike" cap="none" normalizeH="0" baseline="0" dirty="0">
                <a:ln>
                  <a:noFill/>
                </a:ln>
                <a:solidFill>
                  <a:srgbClr val="000000"/>
                </a:solidFill>
                <a:effectLst/>
                <a:latin typeface="+mn-lt"/>
              </a:rPr>
              <a:t> : ] block [ is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err="1">
                <a:ln>
                  <a:noFill/>
                </a:ln>
                <a:solidFill>
                  <a:srgbClr val="000000"/>
                </a:solidFill>
                <a:effectLst/>
                <a:latin typeface="+mn-lt"/>
              </a:rPr>
              <a:t>sequential_block_declarative_part</a:t>
            </a:r>
            <a:endParaRPr kumimoji="0" lang="en-US" altLang="tr-TR" sz="16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a:ln>
                  <a:noFill/>
                </a:ln>
                <a:solidFill>
                  <a:srgbClr val="000000"/>
                </a:solidFill>
                <a:effectLst/>
                <a:latin typeface="+mn-lt"/>
              </a:rPr>
              <a:t>begin</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err="1">
                <a:ln>
                  <a:noFill/>
                </a:ln>
                <a:solidFill>
                  <a:srgbClr val="000000"/>
                </a:solidFill>
                <a:effectLst/>
                <a:latin typeface="+mn-lt"/>
              </a:rPr>
              <a:t>sequential_block_statement_part</a:t>
            </a:r>
            <a:endParaRPr kumimoji="0" lang="en-US" altLang="tr-TR" sz="16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a:ln>
                  <a:noFill/>
                </a:ln>
                <a:solidFill>
                  <a:srgbClr val="000000"/>
                </a:solidFill>
                <a:effectLst/>
                <a:latin typeface="+mn-lt"/>
              </a:rPr>
              <a:t>end [ block ] [ </a:t>
            </a:r>
            <a:r>
              <a:rPr kumimoji="0" lang="en-US" altLang="tr-TR" sz="1600" b="0" i="0" u="none" strike="noStrike" cap="none" normalizeH="0" baseline="0" dirty="0" err="1">
                <a:ln>
                  <a:noFill/>
                </a:ln>
                <a:solidFill>
                  <a:srgbClr val="000000"/>
                </a:solidFill>
                <a:effectLst/>
                <a:latin typeface="+mn-lt"/>
              </a:rPr>
              <a:t>sequential_block_label</a:t>
            </a:r>
            <a:r>
              <a:rPr kumimoji="0" lang="en-US" altLang="tr-TR" sz="1600" b="0" i="0" u="none" strike="noStrike" cap="none" normalizeH="0" baseline="0" dirty="0">
                <a:ln>
                  <a:noFill/>
                </a:ln>
                <a:solidFill>
                  <a:srgbClr val="000000"/>
                </a:solidFill>
                <a:effectLst/>
                <a:latin typeface="+mn-lt"/>
              </a:rPr>
              <a:t> ]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tr-TR" sz="8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err="1">
                <a:ln>
                  <a:noFill/>
                </a:ln>
                <a:solidFill>
                  <a:srgbClr val="000000"/>
                </a:solidFill>
                <a:effectLst/>
                <a:latin typeface="+mn-lt"/>
              </a:rPr>
              <a:t>sequential_block_declarative_part</a:t>
            </a:r>
            <a:r>
              <a:rPr kumimoji="0" lang="en-US"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a:ln>
                  <a:noFill/>
                </a:ln>
                <a:solidFill>
                  <a:srgbClr val="000000"/>
                </a:solidFill>
                <a:effectLst/>
                <a:latin typeface="+mn-lt"/>
              </a:rPr>
              <a:t>{ </a:t>
            </a:r>
            <a:r>
              <a:rPr kumimoji="0" lang="en-US" altLang="tr-TR" sz="1600" b="0" i="0" u="none" strike="noStrike" cap="none" normalizeH="0" baseline="0" dirty="0" err="1">
                <a:ln>
                  <a:noFill/>
                </a:ln>
                <a:solidFill>
                  <a:srgbClr val="000000"/>
                </a:solidFill>
                <a:effectLst/>
                <a:latin typeface="+mn-lt"/>
              </a:rPr>
              <a:t>process_declarative_item</a:t>
            </a:r>
            <a:r>
              <a:rPr kumimoji="0" lang="en-US"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tr-TR" sz="8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err="1">
                <a:ln>
                  <a:noFill/>
                </a:ln>
                <a:solidFill>
                  <a:srgbClr val="000000"/>
                </a:solidFill>
                <a:effectLst/>
                <a:latin typeface="+mn-lt"/>
              </a:rPr>
              <a:t>sequential_block_statement_part</a:t>
            </a:r>
            <a:r>
              <a:rPr kumimoji="0" lang="en-US"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tr-TR" sz="1600" b="0" i="0" u="none" strike="noStrike" cap="none" normalizeH="0" baseline="0" dirty="0">
                <a:ln>
                  <a:noFill/>
                </a:ln>
                <a:solidFill>
                  <a:srgbClr val="000000"/>
                </a:solidFill>
                <a:effectLst/>
                <a:latin typeface="+mn-lt"/>
              </a:rPr>
              <a:t>{ </a:t>
            </a:r>
            <a:r>
              <a:rPr kumimoji="0" lang="en-US" altLang="tr-TR" sz="1600" b="0" i="0" u="none" strike="noStrike" cap="none" normalizeH="0" baseline="0" dirty="0" err="1">
                <a:ln>
                  <a:noFill/>
                </a:ln>
                <a:solidFill>
                  <a:srgbClr val="000000"/>
                </a:solidFill>
                <a:effectLst/>
                <a:latin typeface="+mn-lt"/>
              </a:rPr>
              <a:t>sequential_statement</a:t>
            </a:r>
            <a:r>
              <a:rPr kumimoji="0" lang="en-US" altLang="tr-TR" sz="16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tr-TR" sz="16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rgbClr val="E04C10"/>
                </a:solidFill>
                <a:effectLst/>
                <a:latin typeface="+mn-lt"/>
                <a:cs typeface="Arial" panose="020B0604020202020204" pitchFamily="34" charset="0"/>
              </a:rPr>
              <a:t>Description</a:t>
            </a:r>
            <a:r>
              <a:rPr kumimoji="0" lang="tr-TR" altLang="tr-TR" sz="1600" b="1" i="0" u="none" strike="noStrike" cap="none" normalizeH="0" baseline="0" dirty="0">
                <a:ln>
                  <a:noFill/>
                </a:ln>
                <a:solidFill>
                  <a:srgbClr val="E04C10"/>
                </a:solidFill>
                <a:effectLst/>
                <a:latin typeface="+mn-lt"/>
                <a:cs typeface="Arial" panose="020B0604020202020204" pitchFamily="34" charset="0"/>
              </a:rPr>
              <a:t>:</a:t>
            </a:r>
            <a:endParaRPr kumimoji="0" lang="en-GB" altLang="tr-TR" sz="1600" b="1" i="0" u="none" strike="noStrike" cap="none" normalizeH="0" baseline="0" dirty="0">
              <a:ln>
                <a:noFill/>
              </a:ln>
              <a:solidFill>
                <a:srgbClr val="E04C10"/>
              </a:solidFill>
              <a:effectLst/>
              <a:latin typeface="+mn-lt"/>
              <a:cs typeface="Arial" panose="020B0604020202020204" pitchFamily="34" charset="0"/>
            </a:endParaRPr>
          </a:p>
          <a:p>
            <a:pPr marL="285750" indent="-285750" algn="just" defTabSz="914400">
              <a:buFont typeface="Arial" panose="020B0604020202020204" pitchFamily="34" charset="0"/>
              <a:buChar char="•"/>
            </a:pPr>
            <a:r>
              <a:rPr kumimoji="0" lang="en-US" altLang="tr-TR" sz="1600" b="0" i="0" u="none" strike="noStrike" cap="none" normalizeH="0" baseline="0" dirty="0">
                <a:ln>
                  <a:noFill/>
                </a:ln>
                <a:solidFill>
                  <a:srgbClr val="000000"/>
                </a:solidFill>
                <a:effectLst/>
                <a:latin typeface="+mn-lt"/>
                <a:cs typeface="Arial" panose="020B0604020202020204" pitchFamily="34" charset="0"/>
              </a:rPr>
              <a:t>The execution of a sequential block statement consists of the elaboration of the sequential block declarative part followed by the execution of the statements in the sequential block statement part</a:t>
            </a:r>
            <a:endParaRPr kumimoji="0" lang="tr-TR" altLang="tr-TR" sz="1600" b="1" i="0" u="none" strike="noStrike" cap="none" normalizeH="0" baseline="0" dirty="0">
              <a:ln>
                <a:noFill/>
              </a:ln>
              <a:solidFill>
                <a:srgbClr val="E04C10"/>
              </a:solidFill>
              <a:effectLst/>
              <a:latin typeface="+mn-lt"/>
              <a:cs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If a label appears at the end of a sequential block statement, it shall repeat the sequential block label</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tr-TR" sz="1600" b="0" i="0" u="none" strike="noStrike" cap="none" normalizeH="0" baseline="0" dirty="0">
                <a:ln>
                  <a:noFill/>
                </a:ln>
                <a:solidFill>
                  <a:srgbClr val="000000"/>
                </a:solidFill>
                <a:effectLst/>
                <a:latin typeface="+mn-lt"/>
                <a:cs typeface="Arial" panose="020B0604020202020204" pitchFamily="34" charset="0"/>
              </a:rPr>
              <a:t>It is an error if a variable declaration in a process declarative part declares a shared variable</a:t>
            </a:r>
            <a:endParaRPr kumimoji="0" lang="tr-TR" altLang="tr-TR" sz="1600" b="0" i="0" u="none" strike="noStrike" cap="none" normalizeH="0" baseline="0" dirty="0">
              <a:ln>
                <a:noFill/>
              </a:ln>
              <a:solidFill>
                <a:srgbClr val="000000"/>
              </a:solidFill>
              <a:effectLst/>
              <a:latin typeface="+mn-lt"/>
              <a:cs typeface="Arial" panose="020B0604020202020204" pitchFamily="34" charset="0"/>
            </a:endParaRPr>
          </a:p>
        </p:txBody>
      </p:sp>
    </p:spTree>
    <p:extLst>
      <p:ext uri="{BB962C8B-B14F-4D97-AF65-F5344CB8AC3E}">
        <p14:creationId xmlns:p14="http://schemas.microsoft.com/office/powerpoint/2010/main" val="39483766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1" y="514766"/>
            <a:ext cx="6284889" cy="2740597"/>
          </a:xfrm>
        </p:spPr>
        <p:txBody>
          <a:bodyPr>
            <a:noAutofit/>
          </a:bodyPr>
          <a:lstStyle/>
          <a:p>
            <a:pPr marL="0" indent="0">
              <a:lnSpc>
                <a:spcPct val="110000"/>
              </a:lnSpc>
              <a:buNone/>
            </a:pPr>
            <a:r>
              <a:rPr lang="tr-TR" b="1" dirty="0">
                <a:solidFill>
                  <a:srgbClr val="FF0000"/>
                </a:solidFill>
              </a:rPr>
              <a:t>   11.1 </a:t>
            </a:r>
            <a:r>
              <a:rPr lang="en-GB" b="1" dirty="0">
                <a:solidFill>
                  <a:schemeClr val="bg1"/>
                </a:solidFill>
              </a:rPr>
              <a:t>General</a:t>
            </a:r>
          </a:p>
          <a:p>
            <a:pPr marL="0" indent="0">
              <a:lnSpc>
                <a:spcPct val="110000"/>
              </a:lnSpc>
              <a:buNone/>
            </a:pPr>
            <a:r>
              <a:rPr lang="tr-TR" b="1" dirty="0">
                <a:solidFill>
                  <a:srgbClr val="FF0000"/>
                </a:solidFill>
              </a:rPr>
              <a:t>   11.2 </a:t>
            </a:r>
            <a:r>
              <a:rPr lang="tr-TR" b="1" dirty="0" err="1">
                <a:solidFill>
                  <a:schemeClr val="bg1"/>
                </a:solidFill>
              </a:rPr>
              <a:t>Block</a:t>
            </a:r>
            <a:r>
              <a:rPr lang="tr-TR" b="1" dirty="0">
                <a:solidFill>
                  <a:schemeClr val="bg1"/>
                </a:solidFill>
              </a:rPr>
              <a:t> Statement</a:t>
            </a:r>
          </a:p>
          <a:p>
            <a:pPr marL="0" indent="0">
              <a:lnSpc>
                <a:spcPct val="110000"/>
              </a:lnSpc>
              <a:buNone/>
            </a:pPr>
            <a:r>
              <a:rPr lang="tr-TR" b="1" dirty="0">
                <a:solidFill>
                  <a:srgbClr val="FF0000"/>
                </a:solidFill>
              </a:rPr>
              <a:t>   11.3 </a:t>
            </a:r>
            <a:r>
              <a:rPr lang="tr-TR" b="1" dirty="0" err="1">
                <a:solidFill>
                  <a:schemeClr val="bg1"/>
                </a:solidFill>
              </a:rPr>
              <a:t>Process</a:t>
            </a:r>
            <a:r>
              <a:rPr lang="tr-TR" b="1" dirty="0">
                <a:solidFill>
                  <a:schemeClr val="bg1"/>
                </a:solidFill>
              </a:rPr>
              <a:t> Statement</a:t>
            </a:r>
          </a:p>
          <a:p>
            <a:pPr marL="0" indent="0">
              <a:lnSpc>
                <a:spcPct val="110000"/>
              </a:lnSpc>
              <a:buNone/>
            </a:pPr>
            <a:r>
              <a:rPr lang="tr-TR" b="1" dirty="0">
                <a:solidFill>
                  <a:srgbClr val="FF0000"/>
                </a:solidFill>
              </a:rPr>
              <a:t>   11.4 </a:t>
            </a:r>
            <a:r>
              <a:rPr lang="tr-TR" b="1" dirty="0" err="1">
                <a:solidFill>
                  <a:schemeClr val="bg1"/>
                </a:solidFill>
              </a:rPr>
              <a:t>Concurrent</a:t>
            </a:r>
            <a:r>
              <a:rPr lang="tr-TR" b="1" dirty="0">
                <a:solidFill>
                  <a:schemeClr val="bg1"/>
                </a:solidFill>
              </a:rPr>
              <a:t> </a:t>
            </a:r>
            <a:r>
              <a:rPr lang="tr-TR" b="1" dirty="0" err="1">
                <a:solidFill>
                  <a:schemeClr val="bg1"/>
                </a:solidFill>
              </a:rPr>
              <a:t>Procedure</a:t>
            </a:r>
            <a:r>
              <a:rPr lang="tr-TR" b="1" dirty="0">
                <a:solidFill>
                  <a:schemeClr val="bg1"/>
                </a:solidFill>
              </a:rPr>
              <a:t> Call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11.5 </a:t>
            </a:r>
            <a:r>
              <a:rPr lang="tr-TR" b="1" dirty="0" err="1">
                <a:solidFill>
                  <a:schemeClr val="bg1"/>
                </a:solidFill>
              </a:rPr>
              <a:t>Concurrent</a:t>
            </a:r>
            <a:r>
              <a:rPr lang="tr-TR" b="1" dirty="0">
                <a:solidFill>
                  <a:schemeClr val="bg1"/>
                </a:solidFill>
              </a:rPr>
              <a:t> </a:t>
            </a:r>
            <a:r>
              <a:rPr lang="tr-TR" b="1" dirty="0" err="1">
                <a:solidFill>
                  <a:schemeClr val="bg1"/>
                </a:solidFill>
              </a:rPr>
              <a:t>Assertion</a:t>
            </a:r>
            <a:r>
              <a:rPr lang="tr-TR" b="1" dirty="0">
                <a:solidFill>
                  <a:schemeClr val="bg1"/>
                </a:solidFill>
              </a:rPr>
              <a:t> </a:t>
            </a:r>
            <a:r>
              <a:rPr lang="tr-TR" b="1" dirty="0" err="1">
                <a:solidFill>
                  <a:schemeClr val="bg1"/>
                </a:solidFill>
              </a:rPr>
              <a:t>Statments</a:t>
            </a:r>
            <a:endParaRPr lang="tr-TR" b="1" dirty="0">
              <a:solidFill>
                <a:schemeClr val="bg1"/>
              </a:solidFill>
            </a:endParaRPr>
          </a:p>
          <a:p>
            <a:pPr marL="0" indent="0">
              <a:lnSpc>
                <a:spcPct val="110000"/>
              </a:lnSpc>
              <a:buNone/>
            </a:pPr>
            <a:r>
              <a:rPr lang="tr-TR" b="1" dirty="0">
                <a:solidFill>
                  <a:srgbClr val="FF0000"/>
                </a:solidFill>
              </a:rPr>
              <a:t>   11.6 </a:t>
            </a:r>
            <a:r>
              <a:rPr lang="tr-TR" b="1" dirty="0" err="1">
                <a:solidFill>
                  <a:schemeClr val="bg1"/>
                </a:solidFill>
              </a:rPr>
              <a:t>Concurrent</a:t>
            </a:r>
            <a:r>
              <a:rPr lang="tr-TR" b="1" dirty="0">
                <a:solidFill>
                  <a:schemeClr val="bg1"/>
                </a:solidFill>
              </a:rPr>
              <a:t> </a:t>
            </a:r>
            <a:r>
              <a:rPr lang="tr-TR" b="1" dirty="0" err="1">
                <a:solidFill>
                  <a:schemeClr val="bg1"/>
                </a:solidFill>
              </a:rPr>
              <a:t>Signal</a:t>
            </a:r>
            <a:r>
              <a:rPr lang="tr-TR" b="1" dirty="0">
                <a:solidFill>
                  <a:schemeClr val="bg1"/>
                </a:solidFill>
              </a:rPr>
              <a:t> </a:t>
            </a:r>
            <a:r>
              <a:rPr lang="tr-TR" b="1" dirty="0" err="1">
                <a:solidFill>
                  <a:schemeClr val="bg1"/>
                </a:solidFill>
              </a:rPr>
              <a:t>Assignment</a:t>
            </a:r>
            <a:r>
              <a:rPr lang="tr-TR" b="1" dirty="0">
                <a:solidFill>
                  <a:schemeClr val="bg1"/>
                </a:solidFill>
              </a:rPr>
              <a:t>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11.7 </a:t>
            </a:r>
            <a:r>
              <a:rPr lang="tr-TR" b="1" dirty="0">
                <a:solidFill>
                  <a:schemeClr val="bg1"/>
                </a:solidFill>
              </a:rPr>
              <a:t>Component </a:t>
            </a:r>
            <a:r>
              <a:rPr lang="tr-TR" b="1" dirty="0" err="1">
                <a:solidFill>
                  <a:schemeClr val="bg1"/>
                </a:solidFill>
              </a:rPr>
              <a:t>Instantiation</a:t>
            </a:r>
            <a:r>
              <a:rPr lang="tr-TR" b="1" dirty="0">
                <a:solidFill>
                  <a:schemeClr val="bg1"/>
                </a:solidFill>
              </a:rPr>
              <a:t> </a:t>
            </a:r>
            <a:r>
              <a:rPr lang="tr-TR" b="1" dirty="0" err="1">
                <a:solidFill>
                  <a:schemeClr val="bg1"/>
                </a:solidFill>
              </a:rPr>
              <a:t>Statements</a:t>
            </a:r>
            <a:endParaRPr lang="tr-TR" b="1" dirty="0">
              <a:solidFill>
                <a:schemeClr val="bg1"/>
              </a:solidFill>
            </a:endParaRPr>
          </a:p>
          <a:p>
            <a:pPr marL="0" indent="0">
              <a:lnSpc>
                <a:spcPct val="110000"/>
              </a:lnSpc>
              <a:buNone/>
            </a:pPr>
            <a:r>
              <a:rPr lang="tr-TR" b="1" dirty="0">
                <a:solidFill>
                  <a:srgbClr val="FF0000"/>
                </a:solidFill>
              </a:rPr>
              <a:t>   11.8 </a:t>
            </a:r>
            <a:r>
              <a:rPr lang="en-GB" b="1" dirty="0">
                <a:solidFill>
                  <a:schemeClr val="bg1"/>
                </a:solidFill>
              </a:rPr>
              <a:t>G</a:t>
            </a:r>
            <a:r>
              <a:rPr lang="tr-TR" b="1" dirty="0" err="1">
                <a:solidFill>
                  <a:schemeClr val="bg1"/>
                </a:solidFill>
              </a:rPr>
              <a:t>enerate</a:t>
            </a:r>
            <a:r>
              <a:rPr lang="tr-TR" b="1" dirty="0">
                <a:solidFill>
                  <a:schemeClr val="bg1"/>
                </a:solidFill>
              </a:rPr>
              <a:t> </a:t>
            </a:r>
            <a:r>
              <a:rPr lang="tr-TR" b="1" dirty="0" err="1">
                <a:solidFill>
                  <a:schemeClr val="bg1"/>
                </a:solidFill>
              </a:rPr>
              <a:t>Statements</a:t>
            </a:r>
            <a:endParaRPr lang="en-US" b="1" dirty="0">
              <a:solidFill>
                <a:schemeClr val="bg1"/>
              </a:solidFill>
            </a:endParaRPr>
          </a:p>
          <a:p>
            <a:pPr marL="0" indent="0">
              <a:lnSpc>
                <a:spcPct val="110000"/>
              </a:lnSpc>
              <a:buNone/>
            </a:pP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11850"/>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11</a:t>
            </a:r>
            <a:r>
              <a:rPr lang="en-US" sz="2800" b="1" dirty="0">
                <a:solidFill>
                  <a:srgbClr val="FF0000"/>
                </a:solidFill>
              </a:rPr>
              <a:t>. </a:t>
            </a:r>
            <a:r>
              <a:rPr lang="tr-TR" sz="2800" b="1" dirty="0" err="1">
                <a:solidFill>
                  <a:srgbClr val="FF0000"/>
                </a:solidFill>
              </a:rPr>
              <a:t>Concurrent</a:t>
            </a:r>
            <a:r>
              <a:rPr lang="tr-TR" sz="2800" b="1" dirty="0">
                <a:solidFill>
                  <a:srgbClr val="FF0000"/>
                </a:solidFill>
              </a:rPr>
              <a:t> </a:t>
            </a:r>
            <a:r>
              <a:rPr lang="tr-TR" sz="2800" b="1" dirty="0" err="1">
                <a:solidFill>
                  <a:srgbClr val="FF0000"/>
                </a:solidFill>
              </a:rPr>
              <a:t>statements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11</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29689280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050B4D3-1FAC-2E6B-EFBC-C399A77892EB}"/>
              </a:ext>
            </a:extLst>
          </p:cNvPr>
          <p:cNvSpPr>
            <a:spLocks noGrp="1"/>
          </p:cNvSpPr>
          <p:nvPr>
            <p:ph idx="1"/>
          </p:nvPr>
        </p:nvSpPr>
        <p:spPr>
          <a:xfrm>
            <a:off x="658457" y="735723"/>
            <a:ext cx="10724247" cy="907973"/>
          </a:xfrm>
        </p:spPr>
        <p:txBody>
          <a:bodyPr>
            <a:noAutofit/>
          </a:bodyPr>
          <a:lstStyle/>
          <a:p>
            <a:pPr>
              <a:lnSpc>
                <a:spcPct val="110000"/>
              </a:lnSpc>
            </a:pPr>
            <a:r>
              <a:rPr lang="en-US" sz="2000" dirty="0">
                <a:solidFill>
                  <a:schemeClr val="bg1"/>
                </a:solidFill>
              </a:rPr>
              <a:t>A block statement defines an internal block representing a portion of a design</a:t>
            </a:r>
            <a:endParaRPr lang="en-US" sz="2000" b="1" dirty="0">
              <a:solidFill>
                <a:schemeClr val="bg1"/>
              </a:solidFill>
            </a:endParaRPr>
          </a:p>
        </p:txBody>
      </p:sp>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Block</a:t>
            </a:r>
            <a:r>
              <a:rPr lang="tr-TR" sz="4000" b="1" dirty="0">
                <a:solidFill>
                  <a:schemeClr val="bg1"/>
                </a:solidFill>
                <a:latin typeface="Tw Cen MT (Body)"/>
                <a:ea typeface="+mj-ea"/>
                <a:cs typeface="Times New Roman" panose="02020603050405020304" pitchFamily="18" charset="0"/>
              </a:rPr>
              <a:t> Statement</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9479FAE6-DC4C-4F88-BF22-A3B7A9BAC333}"/>
              </a:ext>
            </a:extLst>
          </p:cNvPr>
          <p:cNvSpPr txBox="1">
            <a:spLocks/>
          </p:cNvSpPr>
          <p:nvPr/>
        </p:nvSpPr>
        <p:spPr bwMode="auto">
          <a:xfrm>
            <a:off x="92747" y="122547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11</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Process</a:t>
            </a:r>
            <a:r>
              <a:rPr lang="tr-TR" sz="4000" b="1" dirty="0">
                <a:solidFill>
                  <a:schemeClr val="bg1"/>
                </a:solidFill>
                <a:latin typeface="Tw Cen MT (Body)"/>
                <a:ea typeface="+mj-ea"/>
                <a:cs typeface="Times New Roman" panose="02020603050405020304" pitchFamily="18" charset="0"/>
              </a:rPr>
              <a:t> Statement</a:t>
            </a:r>
            <a:endParaRPr lang="en-GB" sz="40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15774D0D-3555-4304-9466-B74A63196632}"/>
              </a:ext>
            </a:extLst>
          </p:cNvPr>
          <p:cNvSpPr txBox="1">
            <a:spLocks/>
          </p:cNvSpPr>
          <p:nvPr/>
        </p:nvSpPr>
        <p:spPr>
          <a:xfrm>
            <a:off x="658457" y="1921501"/>
            <a:ext cx="10724247"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dirty="0" err="1">
                <a:solidFill>
                  <a:schemeClr val="bg1"/>
                </a:solidFill>
              </a:rPr>
              <a:t>Processes</a:t>
            </a:r>
            <a:r>
              <a:rPr lang="tr-TR" sz="2000" dirty="0">
                <a:solidFill>
                  <a:schemeClr val="bg1"/>
                </a:solidFill>
              </a:rPr>
              <a:t> the </a:t>
            </a:r>
            <a:r>
              <a:rPr lang="tr-TR" sz="2000" dirty="0" err="1">
                <a:solidFill>
                  <a:schemeClr val="bg1"/>
                </a:solidFill>
              </a:rPr>
              <a:t>signals</a:t>
            </a:r>
            <a:r>
              <a:rPr lang="tr-TR" sz="2000" dirty="0">
                <a:solidFill>
                  <a:schemeClr val="bg1"/>
                </a:solidFill>
              </a:rPr>
              <a:t> </a:t>
            </a:r>
            <a:r>
              <a:rPr lang="tr-TR" sz="2000" dirty="0" err="1">
                <a:solidFill>
                  <a:schemeClr val="bg1"/>
                </a:solidFill>
              </a:rPr>
              <a:t>associated</a:t>
            </a:r>
            <a:r>
              <a:rPr lang="tr-TR" sz="2000" dirty="0">
                <a:solidFill>
                  <a:schemeClr val="bg1"/>
                </a:solidFill>
              </a:rPr>
              <a:t> </a:t>
            </a:r>
            <a:r>
              <a:rPr lang="tr-TR" sz="2000" dirty="0" err="1">
                <a:solidFill>
                  <a:schemeClr val="bg1"/>
                </a:solidFill>
              </a:rPr>
              <a:t>with</a:t>
            </a:r>
            <a:r>
              <a:rPr lang="tr-TR" sz="2000" dirty="0">
                <a:solidFill>
                  <a:schemeClr val="bg1"/>
                </a:solidFill>
              </a:rPr>
              <a:t> </a:t>
            </a:r>
            <a:r>
              <a:rPr lang="tr-TR" sz="2000" dirty="0" err="1">
                <a:solidFill>
                  <a:schemeClr val="bg1"/>
                </a:solidFill>
              </a:rPr>
              <a:t>architecture</a:t>
            </a:r>
            <a:endParaRPr lang="en-US" sz="2000" b="1" dirty="0">
              <a:solidFill>
                <a:schemeClr val="bg1"/>
              </a:solidFill>
            </a:endParaRPr>
          </a:p>
        </p:txBody>
      </p:sp>
      <p:sp>
        <p:nvSpPr>
          <p:cNvPr id="14" name="Content Placeholder 2">
            <a:extLst>
              <a:ext uri="{FF2B5EF4-FFF2-40B4-BE49-F238E27FC236}">
                <a16:creationId xmlns:a16="http://schemas.microsoft.com/office/drawing/2014/main" id="{C156FCC5-7CE3-4F61-AD59-A694206139D9}"/>
              </a:ext>
            </a:extLst>
          </p:cNvPr>
          <p:cNvSpPr txBox="1">
            <a:spLocks/>
          </p:cNvSpPr>
          <p:nvPr/>
        </p:nvSpPr>
        <p:spPr bwMode="auto">
          <a:xfrm>
            <a:off x="84083" y="260059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4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Procedure</a:t>
            </a:r>
            <a:r>
              <a:rPr lang="tr-TR" sz="4000" b="1" dirty="0">
                <a:solidFill>
                  <a:schemeClr val="bg1"/>
                </a:solidFill>
                <a:latin typeface="+mn-lt"/>
              </a:rPr>
              <a:t> Call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15" name="Content Placeholder 2">
            <a:extLst>
              <a:ext uri="{FF2B5EF4-FFF2-40B4-BE49-F238E27FC236}">
                <a16:creationId xmlns:a16="http://schemas.microsoft.com/office/drawing/2014/main" id="{02E74DD0-4C2A-44FB-A1DC-D1BAC98DE7B1}"/>
              </a:ext>
            </a:extLst>
          </p:cNvPr>
          <p:cNvSpPr txBox="1">
            <a:spLocks/>
          </p:cNvSpPr>
          <p:nvPr/>
        </p:nvSpPr>
        <p:spPr>
          <a:xfrm>
            <a:off x="649793" y="3296616"/>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tr-TR" sz="2000" dirty="0" err="1">
                <a:solidFill>
                  <a:schemeClr val="bg1"/>
                </a:solidFill>
              </a:rPr>
              <a:t>Procedures</a:t>
            </a:r>
            <a:r>
              <a:rPr lang="tr-TR" sz="2000" dirty="0">
                <a:solidFill>
                  <a:schemeClr val="bg1"/>
                </a:solidFill>
              </a:rPr>
              <a:t> can </a:t>
            </a:r>
            <a:r>
              <a:rPr lang="tr-TR" sz="2000" dirty="0" err="1">
                <a:solidFill>
                  <a:schemeClr val="bg1"/>
                </a:solidFill>
              </a:rPr>
              <a:t>also</a:t>
            </a:r>
            <a:r>
              <a:rPr lang="tr-TR" sz="2000" dirty="0">
                <a:solidFill>
                  <a:schemeClr val="bg1"/>
                </a:solidFill>
              </a:rPr>
              <a:t> be </a:t>
            </a:r>
            <a:r>
              <a:rPr lang="tr-TR" sz="2000" dirty="0" err="1">
                <a:solidFill>
                  <a:schemeClr val="bg1"/>
                </a:solidFill>
              </a:rPr>
              <a:t>used</a:t>
            </a:r>
            <a:r>
              <a:rPr lang="tr-TR" sz="2000" dirty="0">
                <a:solidFill>
                  <a:schemeClr val="bg1"/>
                </a:solidFill>
              </a:rPr>
              <a:t> </a:t>
            </a:r>
            <a:r>
              <a:rPr lang="tr-TR" sz="2000" dirty="0" err="1">
                <a:solidFill>
                  <a:schemeClr val="bg1"/>
                </a:solidFill>
              </a:rPr>
              <a:t>like</a:t>
            </a:r>
            <a:r>
              <a:rPr lang="tr-TR" sz="2000" dirty="0">
                <a:solidFill>
                  <a:schemeClr val="bg1"/>
                </a:solidFill>
              </a:rPr>
              <a:t> a </a:t>
            </a:r>
            <a:r>
              <a:rPr lang="tr-TR" sz="2000" dirty="0" err="1">
                <a:solidFill>
                  <a:schemeClr val="bg1"/>
                </a:solidFill>
              </a:rPr>
              <a:t>concurrent</a:t>
            </a:r>
            <a:r>
              <a:rPr lang="tr-TR" sz="2000" dirty="0">
                <a:solidFill>
                  <a:schemeClr val="bg1"/>
                </a:solidFill>
              </a:rPr>
              <a:t> </a:t>
            </a:r>
            <a:r>
              <a:rPr lang="tr-TR" sz="2000" dirty="0" err="1">
                <a:solidFill>
                  <a:schemeClr val="bg1"/>
                </a:solidFill>
              </a:rPr>
              <a:t>statement</a:t>
            </a:r>
            <a:r>
              <a:rPr lang="tr-TR" sz="2000" dirty="0">
                <a:solidFill>
                  <a:schemeClr val="bg1"/>
                </a:solidFill>
              </a:rPr>
              <a:t>, </a:t>
            </a:r>
            <a:r>
              <a:rPr lang="tr-TR" sz="2000" dirty="0" err="1">
                <a:solidFill>
                  <a:schemeClr val="bg1"/>
                </a:solidFill>
              </a:rPr>
              <a:t>when</a:t>
            </a:r>
            <a:r>
              <a:rPr lang="tr-TR" sz="2000" dirty="0">
                <a:solidFill>
                  <a:schemeClr val="bg1"/>
                </a:solidFill>
              </a:rPr>
              <a:t> it is </a:t>
            </a:r>
            <a:r>
              <a:rPr lang="tr-TR" sz="2000" dirty="0" err="1">
                <a:solidFill>
                  <a:schemeClr val="bg1"/>
                </a:solidFill>
              </a:rPr>
              <a:t>called</a:t>
            </a:r>
            <a:r>
              <a:rPr lang="tr-TR" sz="2000" dirty="0">
                <a:solidFill>
                  <a:schemeClr val="bg1"/>
                </a:solidFill>
              </a:rPr>
              <a:t> </a:t>
            </a:r>
            <a:r>
              <a:rPr lang="tr-TR" sz="2000" dirty="0" err="1">
                <a:solidFill>
                  <a:schemeClr val="bg1"/>
                </a:solidFill>
              </a:rPr>
              <a:t>from</a:t>
            </a:r>
            <a:r>
              <a:rPr lang="tr-TR" sz="2000" dirty="0">
                <a:solidFill>
                  <a:schemeClr val="bg1"/>
                </a:solidFill>
              </a:rPr>
              <a:t> a </a:t>
            </a:r>
            <a:r>
              <a:rPr lang="tr-TR" sz="2000" dirty="0" err="1">
                <a:solidFill>
                  <a:schemeClr val="bg1"/>
                </a:solidFill>
              </a:rPr>
              <a:t>concurrent</a:t>
            </a:r>
            <a:r>
              <a:rPr lang="tr-TR" sz="2000" dirty="0">
                <a:solidFill>
                  <a:schemeClr val="bg1"/>
                </a:solidFill>
              </a:rPr>
              <a:t> </a:t>
            </a:r>
            <a:r>
              <a:rPr lang="tr-TR" sz="2000" dirty="0" err="1">
                <a:solidFill>
                  <a:schemeClr val="bg1"/>
                </a:solidFill>
              </a:rPr>
              <a:t>code</a:t>
            </a:r>
            <a:r>
              <a:rPr lang="tr-TR" sz="2000" dirty="0">
                <a:solidFill>
                  <a:schemeClr val="bg1"/>
                </a:solidFill>
              </a:rPr>
              <a:t> </a:t>
            </a:r>
            <a:r>
              <a:rPr lang="tr-TR" sz="2000" dirty="0" err="1">
                <a:solidFill>
                  <a:schemeClr val="bg1"/>
                </a:solidFill>
              </a:rPr>
              <a:t>region</a:t>
            </a:r>
            <a:endParaRPr lang="en-US" sz="2000" b="1" dirty="0">
              <a:solidFill>
                <a:schemeClr val="bg1"/>
              </a:solidFill>
            </a:endParaRPr>
          </a:p>
        </p:txBody>
      </p:sp>
      <p:sp>
        <p:nvSpPr>
          <p:cNvPr id="17" name="Content Placeholder 2">
            <a:extLst>
              <a:ext uri="{FF2B5EF4-FFF2-40B4-BE49-F238E27FC236}">
                <a16:creationId xmlns:a16="http://schemas.microsoft.com/office/drawing/2014/main" id="{88CEEED4-7B43-44DC-B6C3-664D4B6B35E2}"/>
              </a:ext>
            </a:extLst>
          </p:cNvPr>
          <p:cNvSpPr txBox="1">
            <a:spLocks/>
          </p:cNvSpPr>
          <p:nvPr/>
        </p:nvSpPr>
        <p:spPr bwMode="auto">
          <a:xfrm>
            <a:off x="84083" y="4051168"/>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5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Assertion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18" name="Content Placeholder 2">
            <a:extLst>
              <a:ext uri="{FF2B5EF4-FFF2-40B4-BE49-F238E27FC236}">
                <a16:creationId xmlns:a16="http://schemas.microsoft.com/office/drawing/2014/main" id="{987163FE-27AD-492B-8D07-18CA6C2AF644}"/>
              </a:ext>
            </a:extLst>
          </p:cNvPr>
          <p:cNvSpPr txBox="1">
            <a:spLocks/>
          </p:cNvSpPr>
          <p:nvPr/>
        </p:nvSpPr>
        <p:spPr>
          <a:xfrm>
            <a:off x="649793" y="4747194"/>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concurrent assertion statement represents a passive process statement containing the specified assertion statement</a:t>
            </a:r>
            <a:endParaRPr lang="en-US" sz="2000" b="1" dirty="0">
              <a:solidFill>
                <a:schemeClr val="bg1"/>
              </a:solidFill>
            </a:endParaRPr>
          </a:p>
        </p:txBody>
      </p:sp>
    </p:spTree>
    <p:extLst>
      <p:ext uri="{BB962C8B-B14F-4D97-AF65-F5344CB8AC3E}">
        <p14:creationId xmlns:p14="http://schemas.microsoft.com/office/powerpoint/2010/main" val="15253024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A6332F58-C985-4378-B467-97C83D90647C}"/>
              </a:ext>
            </a:extLst>
          </p:cNvPr>
          <p:cNvSpPr txBox="1">
            <a:spLocks/>
          </p:cNvSpPr>
          <p:nvPr/>
        </p:nvSpPr>
        <p:spPr bwMode="auto">
          <a:xfrm>
            <a:off x="0" y="15417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6 </a:t>
            </a:r>
            <a:r>
              <a:rPr lang="tr-TR" sz="4000" b="1" dirty="0" err="1">
                <a:solidFill>
                  <a:schemeClr val="bg1"/>
                </a:solidFill>
                <a:latin typeface="+mn-lt"/>
              </a:rPr>
              <a:t>Concurrent</a:t>
            </a:r>
            <a:r>
              <a:rPr lang="tr-TR" sz="4000" b="1" dirty="0">
                <a:solidFill>
                  <a:schemeClr val="bg1"/>
                </a:solidFill>
                <a:latin typeface="+mn-lt"/>
              </a:rPr>
              <a:t> </a:t>
            </a:r>
            <a:r>
              <a:rPr lang="tr-TR" sz="4000" b="1" dirty="0" err="1">
                <a:solidFill>
                  <a:schemeClr val="bg1"/>
                </a:solidFill>
                <a:latin typeface="+mn-lt"/>
              </a:rPr>
              <a:t>Assertion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1" name="Content Placeholder 2">
            <a:extLst>
              <a:ext uri="{FF2B5EF4-FFF2-40B4-BE49-F238E27FC236}">
                <a16:creationId xmlns:a16="http://schemas.microsoft.com/office/drawing/2014/main" id="{D8764C29-2464-4CEC-9F4B-CA9FAC831FB0}"/>
              </a:ext>
            </a:extLst>
          </p:cNvPr>
          <p:cNvSpPr txBox="1">
            <a:spLocks/>
          </p:cNvSpPr>
          <p:nvPr/>
        </p:nvSpPr>
        <p:spPr>
          <a:xfrm>
            <a:off x="565710" y="850199"/>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A concurrent assertion statement represents a passive process statement containing the specified assertion statement.</a:t>
            </a:r>
            <a:endParaRPr lang="en-US" sz="2000" b="1" dirty="0">
              <a:solidFill>
                <a:schemeClr val="bg1"/>
              </a:solidFill>
            </a:endParaRPr>
          </a:p>
        </p:txBody>
      </p:sp>
      <p:sp>
        <p:nvSpPr>
          <p:cNvPr id="22" name="Content Placeholder 2">
            <a:extLst>
              <a:ext uri="{FF2B5EF4-FFF2-40B4-BE49-F238E27FC236}">
                <a16:creationId xmlns:a16="http://schemas.microsoft.com/office/drawing/2014/main" id="{F494D951-578D-4E3F-8881-AAF3CD83B468}"/>
              </a:ext>
            </a:extLst>
          </p:cNvPr>
          <p:cNvSpPr txBox="1">
            <a:spLocks/>
          </p:cNvSpPr>
          <p:nvPr/>
        </p:nvSpPr>
        <p:spPr bwMode="auto">
          <a:xfrm>
            <a:off x="0" y="1646642"/>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7 </a:t>
            </a:r>
            <a:r>
              <a:rPr lang="tr-TR" sz="4000" b="1" dirty="0">
                <a:solidFill>
                  <a:schemeClr val="bg1"/>
                </a:solidFill>
                <a:latin typeface="+mn-lt"/>
              </a:rPr>
              <a:t>Component </a:t>
            </a:r>
            <a:r>
              <a:rPr lang="tr-TR" sz="4000" b="1" dirty="0" err="1">
                <a:solidFill>
                  <a:schemeClr val="bg1"/>
                </a:solidFill>
                <a:latin typeface="+mn-lt"/>
              </a:rPr>
              <a:t>Instantiation</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3" name="Content Placeholder 2">
            <a:extLst>
              <a:ext uri="{FF2B5EF4-FFF2-40B4-BE49-F238E27FC236}">
                <a16:creationId xmlns:a16="http://schemas.microsoft.com/office/drawing/2014/main" id="{B5F6EE23-0A55-46EA-97AD-59D958BF4E4D}"/>
              </a:ext>
            </a:extLst>
          </p:cNvPr>
          <p:cNvSpPr txBox="1">
            <a:spLocks/>
          </p:cNvSpPr>
          <p:nvPr/>
        </p:nvSpPr>
        <p:spPr>
          <a:xfrm>
            <a:off x="565710" y="2342668"/>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Component instantiation allows you to instantiate one design unit (component) inside another design unit to create a hierarchically structured design description.</a:t>
            </a:r>
            <a:endParaRPr lang="en-US" sz="2000" b="1" dirty="0">
              <a:solidFill>
                <a:schemeClr val="bg1"/>
              </a:solidFill>
            </a:endParaRPr>
          </a:p>
        </p:txBody>
      </p:sp>
      <p:sp>
        <p:nvSpPr>
          <p:cNvPr id="24" name="Content Placeholder 2">
            <a:extLst>
              <a:ext uri="{FF2B5EF4-FFF2-40B4-BE49-F238E27FC236}">
                <a16:creationId xmlns:a16="http://schemas.microsoft.com/office/drawing/2014/main" id="{74AD22CF-D81A-4DCA-9B43-B3FCB11E9528}"/>
              </a:ext>
            </a:extLst>
          </p:cNvPr>
          <p:cNvSpPr txBox="1">
            <a:spLocks/>
          </p:cNvSpPr>
          <p:nvPr/>
        </p:nvSpPr>
        <p:spPr bwMode="auto">
          <a:xfrm>
            <a:off x="0" y="3312531"/>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mn-lt"/>
                <a:ea typeface="+mj-ea"/>
                <a:cs typeface="+mj-cs"/>
              </a:rPr>
              <a:t>			</a:t>
            </a:r>
            <a:r>
              <a:rPr lang="tr-TR" sz="4000" b="1" dirty="0">
                <a:solidFill>
                  <a:srgbClr val="FF0000"/>
                </a:solidFill>
                <a:latin typeface="+mn-lt"/>
                <a:ea typeface="+mj-ea"/>
                <a:cs typeface="+mj-cs"/>
              </a:rPr>
              <a:t>11</a:t>
            </a:r>
            <a:r>
              <a:rPr lang="en-GB" sz="4000" b="1" dirty="0">
                <a:solidFill>
                  <a:srgbClr val="FF0000"/>
                </a:solidFill>
                <a:latin typeface="+mn-lt"/>
                <a:ea typeface="+mj-ea"/>
                <a:cs typeface="+mj-cs"/>
              </a:rPr>
              <a:t>.</a:t>
            </a:r>
            <a:r>
              <a:rPr lang="tr-TR" sz="4000" b="1" dirty="0">
                <a:solidFill>
                  <a:srgbClr val="FF0000"/>
                </a:solidFill>
                <a:latin typeface="+mn-lt"/>
                <a:ea typeface="+mj-ea"/>
                <a:cs typeface="+mj-cs"/>
              </a:rPr>
              <a:t>8 </a:t>
            </a:r>
            <a:r>
              <a:rPr lang="tr-TR" sz="4000" b="1" dirty="0" err="1">
                <a:solidFill>
                  <a:schemeClr val="bg1"/>
                </a:solidFill>
                <a:latin typeface="+mn-lt"/>
                <a:ea typeface="+mj-ea"/>
                <a:cs typeface="+mj-cs"/>
              </a:rPr>
              <a:t>Generate</a:t>
            </a:r>
            <a:r>
              <a:rPr lang="tr-TR" sz="4000" b="1" dirty="0">
                <a:solidFill>
                  <a:schemeClr val="bg1"/>
                </a:solidFill>
                <a:latin typeface="+mn-lt"/>
              </a:rPr>
              <a:t> </a:t>
            </a:r>
            <a:r>
              <a:rPr lang="tr-TR" sz="4000" b="1" dirty="0" err="1">
                <a:solidFill>
                  <a:schemeClr val="bg1"/>
                </a:solidFill>
                <a:latin typeface="+mn-lt"/>
              </a:rPr>
              <a:t>Statements</a:t>
            </a:r>
            <a:endParaRPr lang="en-GB" sz="4000" b="1" i="1" dirty="0">
              <a:solidFill>
                <a:schemeClr val="bg1"/>
              </a:solidFill>
              <a:latin typeface="+mn-lt"/>
              <a:cs typeface="Times New Roman" panose="02020603050405020304" pitchFamily="18" charset="0"/>
            </a:endParaRPr>
          </a:p>
        </p:txBody>
      </p:sp>
      <p:sp>
        <p:nvSpPr>
          <p:cNvPr id="25" name="Content Placeholder 2">
            <a:extLst>
              <a:ext uri="{FF2B5EF4-FFF2-40B4-BE49-F238E27FC236}">
                <a16:creationId xmlns:a16="http://schemas.microsoft.com/office/drawing/2014/main" id="{8C5234C0-1BCB-4371-91CB-A9F9A966E110}"/>
              </a:ext>
            </a:extLst>
          </p:cNvPr>
          <p:cNvSpPr txBox="1">
            <a:spLocks/>
          </p:cNvSpPr>
          <p:nvPr/>
        </p:nvSpPr>
        <p:spPr>
          <a:xfrm>
            <a:off x="609259" y="4008557"/>
            <a:ext cx="10973481" cy="54245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2000" dirty="0">
                <a:solidFill>
                  <a:schemeClr val="bg1"/>
                </a:solidFill>
              </a:rPr>
              <a:t>Generate statements are used to accomplish one of two goals: </a:t>
            </a:r>
            <a:endParaRPr lang="tr-TR" sz="2000" dirty="0">
              <a:solidFill>
                <a:schemeClr val="bg1"/>
              </a:solidFill>
            </a:endParaRPr>
          </a:p>
          <a:p>
            <a:pPr marL="0" indent="0">
              <a:lnSpc>
                <a:spcPct val="110000"/>
              </a:lnSpc>
              <a:buNone/>
            </a:pPr>
            <a:r>
              <a:rPr lang="tr-TR" sz="2000" dirty="0">
                <a:solidFill>
                  <a:schemeClr val="bg1"/>
                </a:solidFill>
              </a:rPr>
              <a:t>  </a:t>
            </a:r>
            <a:r>
              <a:rPr lang="en-US" sz="2000" dirty="0">
                <a:solidFill>
                  <a:schemeClr val="bg1"/>
                </a:solidFill>
              </a:rPr>
              <a:t>– Replicating Logic in VHDL </a:t>
            </a:r>
            <a:endParaRPr lang="tr-TR" sz="2000" dirty="0">
              <a:solidFill>
                <a:schemeClr val="bg1"/>
              </a:solidFill>
            </a:endParaRPr>
          </a:p>
          <a:p>
            <a:pPr marL="0" indent="0">
              <a:lnSpc>
                <a:spcPct val="110000"/>
              </a:lnSpc>
              <a:buNone/>
            </a:pPr>
            <a:r>
              <a:rPr lang="tr-TR" sz="2000" dirty="0">
                <a:solidFill>
                  <a:schemeClr val="bg1"/>
                </a:solidFill>
              </a:rPr>
              <a:t>  </a:t>
            </a:r>
            <a:r>
              <a:rPr lang="en-US" sz="2000" dirty="0">
                <a:solidFill>
                  <a:schemeClr val="bg1"/>
                </a:solidFill>
              </a:rPr>
              <a:t>– Turning on/off blocks of logic in VHDL</a:t>
            </a:r>
            <a:endParaRPr lang="en-US" sz="2000" b="1" dirty="0">
              <a:solidFill>
                <a:schemeClr val="bg1"/>
              </a:solidFill>
            </a:endParaRPr>
          </a:p>
        </p:txBody>
      </p:sp>
    </p:spTree>
    <p:extLst>
      <p:ext uri="{BB962C8B-B14F-4D97-AF65-F5344CB8AC3E}">
        <p14:creationId xmlns:p14="http://schemas.microsoft.com/office/powerpoint/2010/main" val="19616101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599090" y="875380"/>
            <a:ext cx="3431627" cy="5693866"/>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effectLst/>
                <a:latin typeface="Times New Roman" panose="02020603050405020304" pitchFamily="18" charset="0"/>
                <a:cs typeface="Times New Roman" panose="02020603050405020304" pitchFamily="18" charset="0"/>
              </a:rPr>
              <a:t>Block</a:t>
            </a:r>
            <a:r>
              <a:rPr lang="tr-TR" sz="1400" b="1" dirty="0">
                <a:solidFill>
                  <a:srgbClr val="FFFF00"/>
                </a:solidFill>
                <a:effectLst/>
                <a:latin typeface="Times New Roman" panose="02020603050405020304" pitchFamily="18" charset="0"/>
                <a:cs typeface="Times New Roman" panose="02020603050405020304" pitchFamily="18" charset="0"/>
              </a:rPr>
              <a:t> Statement</a:t>
            </a:r>
          </a:p>
          <a:p>
            <a:r>
              <a:rPr lang="en-US" sz="1400" b="1" dirty="0">
                <a:solidFill>
                  <a:schemeClr val="bg1"/>
                </a:solidFill>
                <a:effectLst/>
                <a:latin typeface="Times New Roman" panose="02020603050405020304" pitchFamily="18" charset="0"/>
                <a:cs typeface="Times New Roman" panose="02020603050405020304" pitchFamily="18" charset="0"/>
              </a:rPr>
              <a:t>architecture </a:t>
            </a:r>
            <a:r>
              <a:rPr lang="en-US" sz="1400" b="1" dirty="0" err="1">
                <a:solidFill>
                  <a:schemeClr val="bg1"/>
                </a:solidFill>
                <a:effectLst/>
                <a:latin typeface="Times New Roman" panose="02020603050405020304" pitchFamily="18" charset="0"/>
                <a:cs typeface="Times New Roman" panose="02020603050405020304" pitchFamily="18" charset="0"/>
              </a:rPr>
              <a:t>rtl</a:t>
            </a:r>
            <a:r>
              <a:rPr lang="en-US" sz="1400" b="1" dirty="0">
                <a:solidFill>
                  <a:schemeClr val="bg1"/>
                </a:solidFill>
                <a:effectLst/>
                <a:latin typeface="Times New Roman" panose="02020603050405020304" pitchFamily="18" charset="0"/>
                <a:cs typeface="Times New Roman" panose="02020603050405020304" pitchFamily="18" charset="0"/>
              </a:rPr>
              <a:t> of </a:t>
            </a:r>
            <a:r>
              <a:rPr lang="en-US" sz="1400" b="1" dirty="0" err="1">
                <a:solidFill>
                  <a:schemeClr val="bg1"/>
                </a:solidFill>
                <a:effectLst/>
                <a:latin typeface="Times New Roman" panose="02020603050405020304" pitchFamily="18" charset="0"/>
                <a:cs typeface="Times New Roman" panose="02020603050405020304" pitchFamily="18" charset="0"/>
              </a:rPr>
              <a:t>dsp</a:t>
            </a:r>
            <a:r>
              <a:rPr lang="en-US" sz="1400" b="1" dirty="0">
                <a:solidFill>
                  <a:schemeClr val="bg1"/>
                </a:solidFill>
                <a:effectLst/>
                <a:latin typeface="Times New Roman" panose="02020603050405020304" pitchFamily="18" charset="0"/>
                <a:cs typeface="Times New Roman" panose="02020603050405020304" pitchFamily="18" charset="0"/>
              </a:rPr>
              <a:t> is</a:t>
            </a:r>
          </a:p>
          <a:p>
            <a:r>
              <a:rPr lang="en-US" sz="1400" b="1" dirty="0">
                <a:solidFill>
                  <a:schemeClr val="bg1"/>
                </a:solidFill>
                <a:effectLst/>
                <a:latin typeface="Times New Roman" panose="02020603050405020304" pitchFamily="18" charset="0"/>
                <a:cs typeface="Times New Roman" panose="02020603050405020304" pitchFamily="18" charset="0"/>
              </a:rPr>
              <a:t>  ...</a:t>
            </a:r>
          </a:p>
          <a:p>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mac_unit</a:t>
            </a:r>
            <a:r>
              <a:rPr lang="en-US" sz="1400" b="1" dirty="0">
                <a:solidFill>
                  <a:schemeClr val="bg1"/>
                </a:solidFill>
                <a:effectLst/>
                <a:latin typeface="Times New Roman" panose="02020603050405020304" pitchFamily="18" charset="0"/>
                <a:cs typeface="Times New Roman" panose="02020603050405020304" pitchFamily="18" charset="0"/>
              </a:rPr>
              <a:t>: block</a:t>
            </a:r>
          </a:p>
          <a:p>
            <a:r>
              <a:rPr lang="en-US" sz="1400" b="1" dirty="0">
                <a:solidFill>
                  <a:schemeClr val="bg1"/>
                </a:solidFill>
                <a:effectLst/>
                <a:latin typeface="Times New Roman" panose="02020603050405020304" pitchFamily="18" charset="0"/>
                <a:cs typeface="Times New Roman" panose="02020603050405020304" pitchFamily="18" charset="0"/>
              </a:rPr>
              <a:t>  port (a, b: in float32;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out float32);</a:t>
            </a:r>
          </a:p>
          <a:p>
            <a:r>
              <a:rPr lang="en-US" sz="1400" b="1" dirty="0">
                <a:solidFill>
                  <a:schemeClr val="bg1"/>
                </a:solidFill>
                <a:effectLst/>
                <a:latin typeface="Times New Roman" panose="02020603050405020304" pitchFamily="18" charset="0"/>
                <a:cs typeface="Times New Roman" panose="02020603050405020304" pitchFamily="18" charset="0"/>
              </a:rPr>
              <a:t>  port map (a = &gt; x, b = &gt; y,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 &gt; acc);</a:t>
            </a:r>
          </a:p>
          <a:p>
            <a:r>
              <a:rPr lang="en-US" sz="1400" b="1" dirty="0">
                <a:solidFill>
                  <a:schemeClr val="bg1"/>
                </a:solidFill>
                <a:effectLst/>
                <a:latin typeface="Times New Roman" panose="02020603050405020304" pitchFamily="18" charset="0"/>
                <a:cs typeface="Times New Roman" panose="02020603050405020304" pitchFamily="18" charset="0"/>
              </a:rPr>
              <a:t>  signal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float32;</a:t>
            </a:r>
          </a:p>
          <a:p>
            <a:r>
              <a:rPr lang="en-US" sz="1400" b="1" dirty="0">
                <a:solidFill>
                  <a:schemeClr val="bg1"/>
                </a:solidFill>
                <a:effectLst/>
                <a:latin typeface="Times New Roman" panose="02020603050405020304" pitchFamily="18" charset="0"/>
                <a:cs typeface="Times New Roman" panose="02020603050405020304" pitchFamily="18" charset="0"/>
              </a:rPr>
              <a:t>  signal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 float32 ;</a:t>
            </a:r>
          </a:p>
          <a:p>
            <a:br>
              <a:rPr lang="en-US" sz="1400" b="1" dirty="0">
                <a:solidFill>
                  <a:schemeClr val="bg1"/>
                </a:solidFill>
                <a:effectLst/>
                <a:latin typeface="Times New Roman" panose="02020603050405020304" pitchFamily="18" charset="0"/>
                <a:cs typeface="Times New Roman" panose="02020603050405020304" pitchFamily="18" charset="0"/>
              </a:rPr>
            </a:br>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&lt;= a * b;</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 &lt;= </a:t>
            </a:r>
            <a:r>
              <a:rPr lang="en-US" sz="1400" b="1" dirty="0" err="1">
                <a:solidFill>
                  <a:schemeClr val="bg1"/>
                </a:solidFill>
                <a:effectLst/>
                <a:latin typeface="Times New Roman" panose="02020603050405020304" pitchFamily="18" charset="0"/>
                <a:cs typeface="Times New Roman" panose="02020603050405020304" pitchFamily="18" charset="0"/>
              </a:rPr>
              <a:t>multiplier_out</a:t>
            </a:r>
            <a:r>
              <a:rPr lang="en-US" sz="1400" b="1" dirty="0">
                <a:solidFill>
                  <a:schemeClr val="bg1"/>
                </a:solidFill>
                <a:effectLst/>
                <a:latin typeface="Times New Roman" panose="02020603050405020304" pitchFamily="18" charset="0"/>
                <a:cs typeface="Times New Roman" panose="02020603050405020304" pitchFamily="18" charset="0"/>
              </a:rPr>
              <a:t> +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process (clock, reset) begin</a:t>
            </a:r>
          </a:p>
          <a:p>
            <a:r>
              <a:rPr lang="en-US" sz="1400" b="1" dirty="0">
                <a:solidFill>
                  <a:schemeClr val="bg1"/>
                </a:solidFill>
                <a:effectLst/>
                <a:latin typeface="Times New Roman" panose="02020603050405020304" pitchFamily="18" charset="0"/>
                <a:cs typeface="Times New Roman" panose="02020603050405020304" pitchFamily="18" charset="0"/>
              </a:rPr>
              <a:t>      if reset then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&lt;= ( others = &gt; '0');</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elsif</a:t>
            </a:r>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rising_edge</a:t>
            </a:r>
            <a:r>
              <a:rPr lang="en-US" sz="1400" b="1" dirty="0">
                <a:solidFill>
                  <a:schemeClr val="bg1"/>
                </a:solidFill>
                <a:effectLst/>
                <a:latin typeface="Times New Roman" panose="02020603050405020304" pitchFamily="18" charset="0"/>
                <a:cs typeface="Times New Roman" panose="02020603050405020304" pitchFamily="18" charset="0"/>
              </a:rPr>
              <a:t>(clock) then</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mac_out</a:t>
            </a:r>
            <a:r>
              <a:rPr lang="en-US" sz="1400" b="1" dirty="0">
                <a:solidFill>
                  <a:schemeClr val="bg1"/>
                </a:solidFill>
                <a:effectLst/>
                <a:latin typeface="Times New Roman" panose="02020603050405020304" pitchFamily="18" charset="0"/>
                <a:cs typeface="Times New Roman" panose="02020603050405020304" pitchFamily="18" charset="0"/>
              </a:rPr>
              <a:t> &lt;= </a:t>
            </a:r>
            <a:r>
              <a:rPr lang="en-US" sz="1400" b="1" dirty="0" err="1">
                <a:solidFill>
                  <a:schemeClr val="bg1"/>
                </a:solidFill>
                <a:effectLst/>
                <a:latin typeface="Times New Roman" panose="02020603050405020304" pitchFamily="18" charset="0"/>
                <a:cs typeface="Times New Roman" panose="02020603050405020304" pitchFamily="18" charset="0"/>
              </a:rPr>
              <a:t>adder_out</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end if ;</a:t>
            </a:r>
          </a:p>
          <a:p>
            <a:r>
              <a:rPr lang="en-US" sz="1400" b="1" dirty="0">
                <a:solidFill>
                  <a:schemeClr val="bg1"/>
                </a:solidFill>
                <a:effectLst/>
                <a:latin typeface="Times New Roman" panose="02020603050405020304" pitchFamily="18" charset="0"/>
                <a:cs typeface="Times New Roman" panose="02020603050405020304" pitchFamily="18" charset="0"/>
              </a:rPr>
              <a:t>    end process ;</a:t>
            </a:r>
          </a:p>
          <a:p>
            <a:r>
              <a:rPr lang="en-US" sz="1400" b="1" dirty="0">
                <a:solidFill>
                  <a:schemeClr val="bg1"/>
                </a:solidFill>
                <a:effectLst/>
                <a:latin typeface="Times New Roman" panose="02020603050405020304" pitchFamily="18" charset="0"/>
                <a:cs typeface="Times New Roman" panose="02020603050405020304" pitchFamily="18" charset="0"/>
              </a:rPr>
              <a:t>  end block ;</a:t>
            </a:r>
          </a:p>
          <a:p>
            <a:r>
              <a:rPr lang="en-US" sz="1400" b="1" dirty="0">
                <a:solidFill>
                  <a:schemeClr val="bg1"/>
                </a:solidFill>
                <a:effectLst/>
                <a:latin typeface="Times New Roman" panose="02020603050405020304" pitchFamily="18" charset="0"/>
                <a:cs typeface="Times New Roman" panose="02020603050405020304" pitchFamily="18" charset="0"/>
              </a:rPr>
              <a:t>    ...</a:t>
            </a:r>
          </a:p>
          <a:p>
            <a:r>
              <a:rPr lang="en-US" sz="1400" b="1" dirty="0">
                <a:solidFill>
                  <a:schemeClr val="bg1"/>
                </a:solidFill>
                <a:effectLst/>
                <a:latin typeface="Times New Roman" panose="02020603050405020304" pitchFamily="18" charset="0"/>
                <a:cs typeface="Times New Roman" panose="02020603050405020304" pitchFamily="18" charset="0"/>
              </a:rPr>
              <a:t>end architecture </a:t>
            </a:r>
            <a:r>
              <a:rPr lang="en-US" sz="1400" b="1" dirty="0" err="1">
                <a:solidFill>
                  <a:schemeClr val="bg1"/>
                </a:solidFill>
                <a:effectLst/>
                <a:latin typeface="Times New Roman" panose="02020603050405020304" pitchFamily="18" charset="0"/>
                <a:cs typeface="Times New Roman" panose="02020603050405020304" pitchFamily="18" charset="0"/>
              </a:rPr>
              <a:t>rtl</a:t>
            </a:r>
            <a:r>
              <a:rPr lang="en-US" sz="1400" b="1" dirty="0">
                <a:solidFill>
                  <a:schemeClr val="bg1"/>
                </a:solidFill>
                <a:effectLst/>
                <a:latin typeface="Times New Roman" panose="02020603050405020304" pitchFamily="18" charset="0"/>
                <a:cs typeface="Times New Roman" panose="02020603050405020304" pitchFamily="18" charset="0"/>
              </a:rPr>
              <a:t>;</a:t>
            </a:r>
          </a:p>
          <a:p>
            <a:endParaRPr lang="en-US" sz="14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4272845" y="875380"/>
            <a:ext cx="4125314" cy="4401205"/>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latin typeface="Times New Roman" panose="02020603050405020304" pitchFamily="18" charset="0"/>
                <a:cs typeface="Times New Roman" panose="02020603050405020304" pitchFamily="18" charset="0"/>
              </a:rPr>
              <a:t>Process</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statement</a:t>
            </a:r>
            <a:endParaRPr lang="tr-TR" sz="1400" b="1" dirty="0">
              <a:solidFill>
                <a:srgbClr val="FFFF00"/>
              </a:solidFill>
              <a:latin typeface="Times New Roman" panose="02020603050405020304" pitchFamily="18" charset="0"/>
              <a:cs typeface="Times New Roman" panose="02020603050405020304" pitchFamily="18" charset="0"/>
            </a:endParaRPr>
          </a:p>
          <a:p>
            <a:r>
              <a:rPr lang="tr-TR" sz="1400" b="1" dirty="0" err="1">
                <a:solidFill>
                  <a:schemeClr val="bg1"/>
                </a:solidFill>
                <a:effectLst/>
                <a:latin typeface="Times New Roman" panose="02020603050405020304" pitchFamily="18" charset="0"/>
                <a:cs typeface="Times New Roman" panose="02020603050405020304" pitchFamily="18" charset="0"/>
              </a:rPr>
              <a:t>library</a:t>
            </a:r>
            <a:r>
              <a:rPr lang="tr-TR" sz="1400" b="1" dirty="0">
                <a:solidFill>
                  <a:schemeClr val="bg1"/>
                </a:solidFill>
                <a:effectLst/>
                <a:latin typeface="Times New Roman" panose="02020603050405020304" pitchFamily="18" charset="0"/>
                <a:cs typeface="Times New Roman" panose="02020603050405020304" pitchFamily="18" charset="0"/>
              </a:rPr>
              <a:t> IEEE;</a:t>
            </a:r>
          </a:p>
          <a:p>
            <a:r>
              <a:rPr lang="tr-TR" sz="1400" b="1" dirty="0" err="1">
                <a:solidFill>
                  <a:schemeClr val="bg1"/>
                </a:solidFill>
                <a:effectLst/>
                <a:latin typeface="Times New Roman" panose="02020603050405020304" pitchFamily="18" charset="0"/>
                <a:cs typeface="Times New Roman" panose="02020603050405020304" pitchFamily="18" charset="0"/>
              </a:rPr>
              <a:t>use</a:t>
            </a:r>
            <a:r>
              <a:rPr lang="tr-TR" sz="1400" b="1" dirty="0">
                <a:solidFill>
                  <a:schemeClr val="bg1"/>
                </a:solidFill>
                <a:effectLst/>
                <a:latin typeface="Times New Roman" panose="02020603050405020304" pitchFamily="18" charset="0"/>
                <a:cs typeface="Times New Roman" panose="02020603050405020304" pitchFamily="18" charset="0"/>
              </a:rPr>
              <a:t> IEEE.std_logic_1164.all;</a:t>
            </a:r>
          </a:p>
          <a:p>
            <a:r>
              <a:rPr lang="tr-TR" sz="1400" b="1" dirty="0" err="1">
                <a:solidFill>
                  <a:schemeClr val="bg1"/>
                </a:solidFill>
                <a:effectLst/>
                <a:latin typeface="Times New Roman" panose="02020603050405020304" pitchFamily="18" charset="0"/>
                <a:cs typeface="Times New Roman" panose="02020603050405020304" pitchFamily="18" charset="0"/>
              </a:rPr>
              <a:t>use</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IEEE.numeric_std.all</a:t>
            </a:r>
            <a:r>
              <a:rPr lang="tr-TR" sz="1400" b="1" dirty="0">
                <a:solidFill>
                  <a:schemeClr val="bg1"/>
                </a:solidFill>
                <a:effectLst/>
                <a:latin typeface="Times New Roman" panose="02020603050405020304" pitchFamily="18" charset="0"/>
                <a:cs typeface="Times New Roman" panose="02020603050405020304" pitchFamily="18" charset="0"/>
              </a:rPr>
              <a:t>;</a:t>
            </a:r>
          </a:p>
          <a:p>
            <a:br>
              <a:rPr lang="tr-TR" sz="1400" b="1" dirty="0">
                <a:solidFill>
                  <a:schemeClr val="bg1"/>
                </a:solidFill>
                <a:effectLst/>
                <a:latin typeface="Times New Roman" panose="02020603050405020304" pitchFamily="18" charset="0"/>
                <a:cs typeface="Times New Roman" panose="02020603050405020304" pitchFamily="18" charset="0"/>
              </a:rPr>
            </a:br>
            <a:r>
              <a:rPr lang="tr-TR" sz="1400" b="1" dirty="0" err="1">
                <a:solidFill>
                  <a:schemeClr val="bg1"/>
                </a:solidFill>
                <a:effectLst/>
                <a:latin typeface="Times New Roman" panose="02020603050405020304" pitchFamily="18" charset="0"/>
                <a:cs typeface="Times New Roman" panose="02020603050405020304" pitchFamily="18" charset="0"/>
              </a:rPr>
              <a:t>entity</a:t>
            </a:r>
            <a:r>
              <a:rPr lang="tr-TR" sz="1400" b="1" dirty="0">
                <a:solidFill>
                  <a:schemeClr val="bg1"/>
                </a:solidFill>
                <a:effectLst/>
                <a:latin typeface="Times New Roman" panose="02020603050405020304" pitchFamily="18" charset="0"/>
                <a:cs typeface="Times New Roman" panose="02020603050405020304" pitchFamily="18" charset="0"/>
              </a:rPr>
              <a:t> D_FF is</a:t>
            </a:r>
          </a:p>
          <a:p>
            <a:r>
              <a:rPr lang="tr-TR" sz="1400" b="1" dirty="0">
                <a:solidFill>
                  <a:schemeClr val="bg1"/>
                </a:solidFill>
                <a:effectLst/>
                <a:latin typeface="Times New Roman" panose="02020603050405020304" pitchFamily="18" charset="0"/>
                <a:cs typeface="Times New Roman" panose="02020603050405020304" pitchFamily="18" charset="0"/>
              </a:rPr>
              <a:t>  port( </a:t>
            </a:r>
            <a:r>
              <a:rPr lang="tr-TR" sz="1400" b="1" dirty="0" err="1">
                <a:solidFill>
                  <a:schemeClr val="bg1"/>
                </a:solidFill>
                <a:effectLst/>
                <a:latin typeface="Times New Roman" panose="02020603050405020304" pitchFamily="18" charset="0"/>
                <a:cs typeface="Times New Roman" panose="02020603050405020304" pitchFamily="18" charset="0"/>
              </a:rPr>
              <a:t>d,clk</a:t>
            </a:r>
            <a:r>
              <a:rPr lang="tr-TR" sz="1400" b="1" dirty="0">
                <a:solidFill>
                  <a:schemeClr val="bg1"/>
                </a:solidFill>
                <a:effectLst/>
                <a:latin typeface="Times New Roman" panose="02020603050405020304" pitchFamily="18" charset="0"/>
                <a:cs typeface="Times New Roman" panose="02020603050405020304" pitchFamily="18" charset="0"/>
              </a:rPr>
              <a:t>: in </a:t>
            </a:r>
            <a:r>
              <a:rPr lang="tr-TR" sz="1400" b="1" dirty="0" err="1">
                <a:solidFill>
                  <a:schemeClr val="bg1"/>
                </a:solidFill>
                <a:effectLst/>
                <a:latin typeface="Times New Roman" panose="02020603050405020304" pitchFamily="18" charset="0"/>
                <a:cs typeface="Times New Roman" panose="02020603050405020304" pitchFamily="18" charset="0"/>
              </a:rPr>
              <a:t>std_logic</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q: </a:t>
            </a:r>
            <a:r>
              <a:rPr lang="tr-TR" sz="1400" b="1" dirty="0" err="1">
                <a:solidFill>
                  <a:schemeClr val="bg1"/>
                </a:solidFill>
                <a:effectLst/>
                <a:latin typeface="Times New Roman" panose="02020603050405020304" pitchFamily="18" charset="0"/>
                <a:cs typeface="Times New Roman" panose="02020603050405020304" pitchFamily="18" charset="0"/>
              </a:rPr>
              <a:t>out</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std_logic</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D_FF;</a:t>
            </a:r>
          </a:p>
          <a:p>
            <a:r>
              <a:rPr lang="tr-TR" sz="1400" b="1" dirty="0">
                <a:solidFill>
                  <a:schemeClr val="bg1"/>
                </a:solidFill>
                <a:effectLst/>
                <a:latin typeface="Times New Roman" panose="02020603050405020304" pitchFamily="18" charset="0"/>
                <a:cs typeface="Times New Roman" panose="02020603050405020304" pitchFamily="18" charset="0"/>
              </a:rPr>
              <a:t>   </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architecture</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bhv</a:t>
            </a:r>
            <a:r>
              <a:rPr lang="tr-TR" sz="1400" b="1" dirty="0">
                <a:solidFill>
                  <a:schemeClr val="bg1"/>
                </a:solidFill>
                <a:effectLst/>
                <a:latin typeface="Times New Roman" panose="02020603050405020304" pitchFamily="18" charset="0"/>
                <a:cs typeface="Times New Roman" panose="02020603050405020304" pitchFamily="18" charset="0"/>
              </a:rPr>
              <a:t> of D_FF is</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begin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process</a:t>
            </a:r>
            <a:r>
              <a:rPr lang="tr-TR" sz="1400" b="1" dirty="0">
                <a:solidFill>
                  <a:schemeClr val="bg1"/>
                </a:solidFill>
                <a:effectLst/>
                <a:latin typeface="Times New Roman" panose="02020603050405020304" pitchFamily="18" charset="0"/>
                <a:cs typeface="Times New Roman" panose="02020603050405020304" pitchFamily="18" charset="0"/>
              </a:rPr>
              <a:t>(</a:t>
            </a:r>
            <a:r>
              <a:rPr lang="tr-TR" sz="1400" b="1" dirty="0" err="1">
                <a:solidFill>
                  <a:schemeClr val="bg1"/>
                </a:solidFill>
                <a:effectLst/>
                <a:latin typeface="Times New Roman" panose="02020603050405020304" pitchFamily="18" charset="0"/>
                <a:cs typeface="Times New Roman" panose="02020603050405020304" pitchFamily="18" charset="0"/>
              </a:rPr>
              <a:t>clk</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begin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if</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rising_edge</a:t>
            </a:r>
            <a:r>
              <a:rPr lang="tr-TR" sz="1400" b="1" dirty="0">
                <a:solidFill>
                  <a:schemeClr val="bg1"/>
                </a:solidFill>
                <a:effectLst/>
                <a:latin typeface="Times New Roman" panose="02020603050405020304" pitchFamily="18" charset="0"/>
                <a:cs typeface="Times New Roman" panose="02020603050405020304" pitchFamily="18" charset="0"/>
              </a:rPr>
              <a:t>(</a:t>
            </a:r>
            <a:r>
              <a:rPr lang="tr-TR" sz="1400" b="1" dirty="0" err="1">
                <a:solidFill>
                  <a:schemeClr val="bg1"/>
                </a:solidFill>
                <a:effectLst/>
                <a:latin typeface="Times New Roman" panose="02020603050405020304" pitchFamily="18" charset="0"/>
                <a:cs typeface="Times New Roman" panose="02020603050405020304" pitchFamily="18" charset="0"/>
              </a:rPr>
              <a:t>clk</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then</a:t>
            </a:r>
            <a:endParaRPr lang="tr-TR" sz="1400" b="1" dirty="0">
              <a:solidFill>
                <a:schemeClr val="bg1"/>
              </a:solidFill>
              <a:effectLst/>
              <a:latin typeface="Times New Roman" panose="02020603050405020304" pitchFamily="18" charset="0"/>
              <a:cs typeface="Times New Roman" panose="02020603050405020304" pitchFamily="18" charset="0"/>
            </a:endParaRPr>
          </a:p>
          <a:p>
            <a:r>
              <a:rPr lang="tr-TR" sz="1400" b="1" dirty="0">
                <a:solidFill>
                  <a:schemeClr val="bg1"/>
                </a:solidFill>
                <a:effectLst/>
                <a:latin typeface="Times New Roman" panose="02020603050405020304" pitchFamily="18" charset="0"/>
                <a:cs typeface="Times New Roman" panose="02020603050405020304" pitchFamily="18" charset="0"/>
              </a:rPr>
              <a:t>    Q &lt;= D;</a:t>
            </a:r>
          </a:p>
          <a:p>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if</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process</a:t>
            </a:r>
            <a:r>
              <a:rPr lang="tr-TR" sz="1400" b="1" dirty="0">
                <a:solidFill>
                  <a:schemeClr val="bg1"/>
                </a:solidFill>
                <a:effectLst/>
                <a:latin typeface="Times New Roman" panose="02020603050405020304" pitchFamily="18" charset="0"/>
                <a:cs typeface="Times New Roman" panose="02020603050405020304" pitchFamily="18" charset="0"/>
              </a:rPr>
              <a:t>;</a:t>
            </a:r>
          </a:p>
          <a:p>
            <a:r>
              <a:rPr lang="tr-TR" sz="1400" b="1" dirty="0" err="1">
                <a:solidFill>
                  <a:schemeClr val="bg1"/>
                </a:solidFill>
                <a:effectLst/>
                <a:latin typeface="Times New Roman" panose="02020603050405020304" pitchFamily="18" charset="0"/>
                <a:cs typeface="Times New Roman" panose="02020603050405020304" pitchFamily="18" charset="0"/>
              </a:rPr>
              <a:t>end</a:t>
            </a:r>
            <a:r>
              <a:rPr lang="tr-TR" sz="1400" b="1" dirty="0">
                <a:solidFill>
                  <a:schemeClr val="bg1"/>
                </a:solidFill>
                <a:effectLst/>
                <a:latin typeface="Times New Roman" panose="02020603050405020304" pitchFamily="18" charset="0"/>
                <a:cs typeface="Times New Roman" panose="02020603050405020304" pitchFamily="18" charset="0"/>
              </a:rPr>
              <a:t> </a:t>
            </a:r>
            <a:r>
              <a:rPr lang="tr-TR" sz="1400" b="1" dirty="0" err="1">
                <a:solidFill>
                  <a:schemeClr val="bg1"/>
                </a:solidFill>
                <a:effectLst/>
                <a:latin typeface="Times New Roman" panose="02020603050405020304" pitchFamily="18" charset="0"/>
                <a:cs typeface="Times New Roman" panose="02020603050405020304" pitchFamily="18" charset="0"/>
              </a:rPr>
              <a:t>bhv</a:t>
            </a:r>
            <a:r>
              <a:rPr lang="tr-TR" sz="1400" b="1" dirty="0">
                <a:solidFill>
                  <a:schemeClr val="bg1"/>
                </a:solidFill>
                <a:effectLst/>
                <a:latin typeface="Times New Roman" panose="02020603050405020304" pitchFamily="18" charset="0"/>
                <a:cs typeface="Times New Roman" panose="02020603050405020304" pitchFamily="18" charset="0"/>
              </a:rPr>
              <a:t>;</a:t>
            </a:r>
          </a:p>
          <a:p>
            <a:endParaRPr lang="tr-TR" sz="1400" b="1" dirty="0">
              <a:solidFill>
                <a:srgbClr val="FFFF00"/>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7462738" y="875380"/>
            <a:ext cx="6148550" cy="3970318"/>
          </a:xfrm>
          <a:prstGeom prst="rect">
            <a:avLst/>
          </a:prstGeom>
          <a:noFill/>
        </p:spPr>
        <p:txBody>
          <a:bodyPr wrap="square">
            <a:spAutoFit/>
          </a:bodyPr>
          <a:lstStyle/>
          <a:p>
            <a:r>
              <a:rPr lang="tr-TR" sz="1400" b="1" dirty="0">
                <a:solidFill>
                  <a:srgbClr val="FFFF00"/>
                </a:solidFill>
                <a:effectLst/>
                <a:latin typeface="Times New Roman" panose="02020603050405020304" pitchFamily="18" charset="0"/>
                <a:cs typeface="Times New Roman" panose="02020603050405020304" pitchFamily="18" charset="0"/>
              </a:rPr>
              <a:t>--</a:t>
            </a:r>
            <a:r>
              <a:rPr lang="tr-TR" sz="1400" b="1" dirty="0" err="1">
                <a:solidFill>
                  <a:srgbClr val="FFFF00"/>
                </a:solidFill>
                <a:latin typeface="Times New Roman" panose="02020603050405020304" pitchFamily="18" charset="0"/>
                <a:cs typeface="Times New Roman" panose="02020603050405020304" pitchFamily="18" charset="0"/>
              </a:rPr>
              <a:t>Concurrent</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Signal</a:t>
            </a:r>
            <a:r>
              <a:rPr lang="tr-TR" sz="1400" b="1" dirty="0">
                <a:solidFill>
                  <a:srgbClr val="FFFF00"/>
                </a:solidFill>
                <a:latin typeface="Times New Roman" panose="02020603050405020304" pitchFamily="18" charset="0"/>
                <a:cs typeface="Times New Roman" panose="02020603050405020304" pitchFamily="18" charset="0"/>
              </a:rPr>
              <a:t> </a:t>
            </a:r>
            <a:r>
              <a:rPr lang="tr-TR" sz="1400" b="1" dirty="0" err="1">
                <a:solidFill>
                  <a:srgbClr val="FFFF00"/>
                </a:solidFill>
                <a:latin typeface="Times New Roman" panose="02020603050405020304" pitchFamily="18" charset="0"/>
                <a:cs typeface="Times New Roman" panose="02020603050405020304" pitchFamily="18" charset="0"/>
              </a:rPr>
              <a:t>Assignment</a:t>
            </a:r>
            <a:endParaRPr lang="tr-TR" sz="1400" b="1" dirty="0">
              <a:solidFill>
                <a:srgbClr val="FFFF00"/>
              </a:solidFill>
              <a:effectLst/>
              <a:latin typeface="Times New Roman" panose="02020603050405020304" pitchFamily="18" charset="0"/>
              <a:cs typeface="Times New Roman" panose="02020603050405020304" pitchFamily="18" charset="0"/>
            </a:endParaRPr>
          </a:p>
          <a:p>
            <a:r>
              <a:rPr lang="en-US" sz="1400" b="1" dirty="0">
                <a:solidFill>
                  <a:schemeClr val="bg1"/>
                </a:solidFill>
                <a:effectLst/>
                <a:latin typeface="Times New Roman" panose="02020603050405020304" pitchFamily="18" charset="0"/>
                <a:cs typeface="Times New Roman" panose="02020603050405020304" pitchFamily="18" charset="0"/>
              </a:rPr>
              <a:t>library IEEE;</a:t>
            </a:r>
          </a:p>
          <a:p>
            <a:r>
              <a:rPr lang="en-US" sz="1400" b="1" dirty="0">
                <a:solidFill>
                  <a:schemeClr val="bg1"/>
                </a:solidFill>
                <a:effectLst/>
                <a:latin typeface="Times New Roman" panose="02020603050405020304" pitchFamily="18" charset="0"/>
                <a:cs typeface="Times New Roman" panose="02020603050405020304" pitchFamily="18" charset="0"/>
              </a:rPr>
              <a:t>use IEEE.IEEE.std_logic_1164.all;</a:t>
            </a:r>
          </a:p>
          <a:p>
            <a:br>
              <a:rPr lang="en-US" sz="1400" b="1" dirty="0">
                <a:solidFill>
                  <a:schemeClr val="bg1"/>
                </a:solidFill>
                <a:effectLst/>
                <a:latin typeface="Times New Roman" panose="02020603050405020304" pitchFamily="18" charset="0"/>
                <a:cs typeface="Times New Roman" panose="02020603050405020304" pitchFamily="18" charset="0"/>
              </a:rPr>
            </a:br>
            <a:r>
              <a:rPr lang="en-US" sz="1400" b="1" dirty="0">
                <a:solidFill>
                  <a:schemeClr val="bg1"/>
                </a:solidFill>
                <a:effectLst/>
                <a:latin typeface="Times New Roman" panose="02020603050405020304" pitchFamily="18" charset="0"/>
                <a:cs typeface="Times New Roman" panose="02020603050405020304" pitchFamily="18" charset="0"/>
              </a:rPr>
              <a:t>entity add_1 is</a:t>
            </a:r>
          </a:p>
          <a:p>
            <a:r>
              <a:rPr lang="en-US" sz="1400" b="1" dirty="0">
                <a:solidFill>
                  <a:schemeClr val="bg1"/>
                </a:solidFill>
                <a:effectLst/>
                <a:latin typeface="Times New Roman" panose="02020603050405020304" pitchFamily="18" charset="0"/>
                <a:cs typeface="Times New Roman" panose="02020603050405020304" pitchFamily="18" charset="0"/>
              </a:rPr>
              <a:t>  port ( a, b,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 in bit;</a:t>
            </a:r>
          </a:p>
          <a:p>
            <a:r>
              <a:rPr lang="en-US" sz="1400" b="1" dirty="0">
                <a:solidFill>
                  <a:schemeClr val="bg1"/>
                </a:solidFill>
                <a:effectLst/>
                <a:latin typeface="Times New Roman" panose="02020603050405020304" pitchFamily="18" charset="0"/>
                <a:cs typeface="Times New Roman" panose="02020603050405020304" pitchFamily="18" charset="0"/>
              </a:rPr>
              <a:t>         s, </a:t>
            </a:r>
            <a:r>
              <a:rPr lang="en-US" sz="1400" b="1" dirty="0" err="1">
                <a:solidFill>
                  <a:schemeClr val="bg1"/>
                </a:solidFill>
                <a:effectLst/>
                <a:latin typeface="Times New Roman" panose="02020603050405020304" pitchFamily="18" charset="0"/>
                <a:cs typeface="Times New Roman" panose="02020603050405020304" pitchFamily="18" charset="0"/>
              </a:rPr>
              <a:t>cout</a:t>
            </a:r>
            <a:r>
              <a:rPr lang="en-US" sz="1400" b="1" dirty="0">
                <a:solidFill>
                  <a:schemeClr val="bg1"/>
                </a:solidFill>
                <a:effectLst/>
                <a:latin typeface="Times New Roman" panose="02020603050405020304" pitchFamily="18" charset="0"/>
                <a:cs typeface="Times New Roman" panose="02020603050405020304" pitchFamily="18" charset="0"/>
              </a:rPr>
              <a:t>: out bit);</a:t>
            </a:r>
          </a:p>
          <a:p>
            <a:r>
              <a:rPr lang="en-US" sz="1400" b="1" dirty="0">
                <a:solidFill>
                  <a:schemeClr val="bg1"/>
                </a:solidFill>
                <a:effectLst/>
                <a:latin typeface="Times New Roman" panose="02020603050405020304" pitchFamily="18" charset="0"/>
                <a:cs typeface="Times New Roman" panose="02020603050405020304" pitchFamily="18" charset="0"/>
              </a:rPr>
              <a:t> end add_1;</a:t>
            </a:r>
          </a:p>
          <a:p>
            <a:r>
              <a:rPr lang="en-US" sz="1400" b="1" dirty="0">
                <a:solidFill>
                  <a:schemeClr val="bg1"/>
                </a:solidFill>
                <a:effectLst/>
                <a:latin typeface="Times New Roman" panose="02020603050405020304" pitchFamily="18" charset="0"/>
                <a:cs typeface="Times New Roman" panose="02020603050405020304" pitchFamily="18" charset="0"/>
              </a:rPr>
              <a:t> architecture concurrent of add_1 is</a:t>
            </a:r>
          </a:p>
          <a:p>
            <a:r>
              <a:rPr lang="en-US" sz="1400" b="1" dirty="0">
                <a:solidFill>
                  <a:schemeClr val="bg1"/>
                </a:solidFill>
                <a:effectLst/>
                <a:latin typeface="Times New Roman" panose="02020603050405020304" pitchFamily="18" charset="0"/>
                <a:cs typeface="Times New Roman" panose="02020603050405020304" pitchFamily="18" charset="0"/>
              </a:rPr>
              <a:t>  signal s1, s2, s3, s4: bit;</a:t>
            </a:r>
          </a:p>
          <a:p>
            <a:r>
              <a:rPr lang="en-US" sz="1400" b="1" dirty="0">
                <a:solidFill>
                  <a:schemeClr val="bg1"/>
                </a:solidFill>
                <a:effectLst/>
                <a:latin typeface="Times New Roman" panose="02020603050405020304" pitchFamily="18" charset="0"/>
                <a:cs typeface="Times New Roman" panose="02020603050405020304" pitchFamily="18" charset="0"/>
              </a:rPr>
              <a:t> begin</a:t>
            </a:r>
          </a:p>
          <a:p>
            <a:r>
              <a:rPr lang="en-US" sz="1400" b="1" dirty="0">
                <a:solidFill>
                  <a:schemeClr val="bg1"/>
                </a:solidFill>
                <a:effectLst/>
                <a:latin typeface="Times New Roman" panose="02020603050405020304" pitchFamily="18" charset="0"/>
                <a:cs typeface="Times New Roman" panose="02020603050405020304" pitchFamily="18" charset="0"/>
              </a:rPr>
              <a:t>        s1 &lt;= b </a:t>
            </a:r>
            <a:r>
              <a:rPr lang="en-US" sz="1400" b="1" dirty="0" err="1">
                <a:solidFill>
                  <a:schemeClr val="bg1"/>
                </a:solidFill>
                <a:effectLst/>
                <a:latin typeface="Times New Roman" panose="02020603050405020304" pitchFamily="18" charset="0"/>
                <a:cs typeface="Times New Roman" panose="02020603050405020304" pitchFamily="18" charset="0"/>
              </a:rPr>
              <a:t>xor</a:t>
            </a:r>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s2 &lt;= a and b;</a:t>
            </a:r>
          </a:p>
          <a:p>
            <a:r>
              <a:rPr lang="en-US" sz="1400" b="1" dirty="0">
                <a:solidFill>
                  <a:schemeClr val="bg1"/>
                </a:solidFill>
                <a:effectLst/>
                <a:latin typeface="Times New Roman" panose="02020603050405020304" pitchFamily="18" charset="0"/>
                <a:cs typeface="Times New Roman" panose="02020603050405020304" pitchFamily="18" charset="0"/>
              </a:rPr>
              <a:t>        s3 &lt;= a and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s4 &lt;= b and </a:t>
            </a:r>
            <a:r>
              <a:rPr lang="en-US" sz="1400" b="1" dirty="0" err="1">
                <a:solidFill>
                  <a:schemeClr val="bg1"/>
                </a:solidFill>
                <a:effectLst/>
                <a:latin typeface="Times New Roman" panose="02020603050405020304" pitchFamily="18" charset="0"/>
                <a:cs typeface="Times New Roman" panose="02020603050405020304" pitchFamily="18" charset="0"/>
              </a:rPr>
              <a:t>cin</a:t>
            </a:r>
            <a:r>
              <a:rPr lang="en-US" sz="1400" b="1" dirty="0">
                <a:solidFill>
                  <a:schemeClr val="bg1"/>
                </a:solidFill>
                <a:effectLst/>
                <a:latin typeface="Times New Roman" panose="02020603050405020304" pitchFamily="18" charset="0"/>
                <a:cs typeface="Times New Roman" panose="02020603050405020304" pitchFamily="18" charset="0"/>
              </a:rPr>
              <a:t>;</a:t>
            </a:r>
          </a:p>
          <a:p>
            <a:r>
              <a:rPr lang="en-US" sz="1400" b="1" dirty="0">
                <a:solidFill>
                  <a:schemeClr val="bg1"/>
                </a:solidFill>
                <a:effectLst/>
                <a:latin typeface="Times New Roman" panose="02020603050405020304" pitchFamily="18" charset="0"/>
                <a:cs typeface="Times New Roman" panose="02020603050405020304" pitchFamily="18" charset="0"/>
              </a:rPr>
              <a:t>        s &lt;= a </a:t>
            </a:r>
            <a:r>
              <a:rPr lang="en-US" sz="1400" b="1" dirty="0" err="1">
                <a:solidFill>
                  <a:schemeClr val="bg1"/>
                </a:solidFill>
                <a:effectLst/>
                <a:latin typeface="Times New Roman" panose="02020603050405020304" pitchFamily="18" charset="0"/>
                <a:cs typeface="Times New Roman" panose="02020603050405020304" pitchFamily="18" charset="0"/>
              </a:rPr>
              <a:t>xor</a:t>
            </a:r>
            <a:r>
              <a:rPr lang="en-US" sz="1400" b="1" dirty="0">
                <a:solidFill>
                  <a:schemeClr val="bg1"/>
                </a:solidFill>
                <a:effectLst/>
                <a:latin typeface="Times New Roman" panose="02020603050405020304" pitchFamily="18" charset="0"/>
                <a:cs typeface="Times New Roman" panose="02020603050405020304" pitchFamily="18" charset="0"/>
              </a:rPr>
              <a:t> s1;</a:t>
            </a:r>
          </a:p>
          <a:p>
            <a:r>
              <a:rPr lang="en-US" sz="1400" b="1" dirty="0">
                <a:solidFill>
                  <a:schemeClr val="bg1"/>
                </a:solidFill>
                <a:effectLst/>
                <a:latin typeface="Times New Roman" panose="02020603050405020304" pitchFamily="18" charset="0"/>
                <a:cs typeface="Times New Roman" panose="02020603050405020304" pitchFamily="18" charset="0"/>
              </a:rPr>
              <a:t>        </a:t>
            </a:r>
            <a:r>
              <a:rPr lang="en-US" sz="1400" b="1" dirty="0" err="1">
                <a:solidFill>
                  <a:schemeClr val="bg1"/>
                </a:solidFill>
                <a:effectLst/>
                <a:latin typeface="Times New Roman" panose="02020603050405020304" pitchFamily="18" charset="0"/>
                <a:cs typeface="Times New Roman" panose="02020603050405020304" pitchFamily="18" charset="0"/>
              </a:rPr>
              <a:t>cout</a:t>
            </a:r>
            <a:r>
              <a:rPr lang="en-US" sz="1400" b="1" dirty="0">
                <a:solidFill>
                  <a:schemeClr val="bg1"/>
                </a:solidFill>
                <a:effectLst/>
                <a:latin typeface="Times New Roman" panose="02020603050405020304" pitchFamily="18" charset="0"/>
                <a:cs typeface="Times New Roman" panose="02020603050405020304" pitchFamily="18" charset="0"/>
              </a:rPr>
              <a:t> &lt;= s2 or s3 or s4;</a:t>
            </a:r>
          </a:p>
          <a:p>
            <a:r>
              <a:rPr lang="en-US" sz="1400" b="1" dirty="0">
                <a:solidFill>
                  <a:schemeClr val="bg1"/>
                </a:solidFill>
                <a:effectLst/>
                <a:latin typeface="Times New Roman" panose="02020603050405020304" pitchFamily="18" charset="0"/>
                <a:cs typeface="Times New Roman" panose="02020603050405020304" pitchFamily="18" charset="0"/>
              </a:rPr>
              <a:t> end concurrent;</a:t>
            </a:r>
          </a:p>
        </p:txBody>
      </p:sp>
      <p:sp>
        <p:nvSpPr>
          <p:cNvPr id="2" name="Content Placeholder 2">
            <a:extLst>
              <a:ext uri="{FF2B5EF4-FFF2-40B4-BE49-F238E27FC236}">
                <a16:creationId xmlns:a16="http://schemas.microsoft.com/office/drawing/2014/main" id="{ADAC1992-7DF2-7CF0-9DCF-589CDD9FBE24}"/>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588889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90BD45BD-CFC0-315A-F4AA-58FC467D88DB}"/>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F31319C-6FA6-48C0-68BC-4FB3A1676923}"/>
              </a:ext>
            </a:extLst>
          </p:cNvPr>
          <p:cNvSpPr txBox="1">
            <a:spLocks/>
          </p:cNvSpPr>
          <p:nvPr/>
        </p:nvSpPr>
        <p:spPr bwMode="auto">
          <a:xfrm>
            <a:off x="0" y="0"/>
            <a:ext cx="12192000"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			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6" name="İçerik Yer Tutucusu 6">
            <a:extLst>
              <a:ext uri="{FF2B5EF4-FFF2-40B4-BE49-F238E27FC236}">
                <a16:creationId xmlns:a16="http://schemas.microsoft.com/office/drawing/2014/main" id="{949B958B-378F-BE44-9921-369DF545C246}"/>
              </a:ext>
            </a:extLst>
          </p:cNvPr>
          <p:cNvSpPr>
            <a:spLocks noGrp="1"/>
          </p:cNvSpPr>
          <p:nvPr>
            <p:ph idx="1"/>
          </p:nvPr>
        </p:nvSpPr>
        <p:spPr>
          <a:xfrm>
            <a:off x="246375" y="709356"/>
            <a:ext cx="6917268" cy="5837171"/>
          </a:xfrm>
        </p:spPr>
        <p:txBody>
          <a:bodyPr>
            <a:noAutofit/>
          </a:bodyPr>
          <a:lstStyle/>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library</a:t>
            </a:r>
            <a:r>
              <a:rPr lang="tr-TR" sz="1200" b="1" dirty="0">
                <a:solidFill>
                  <a:schemeClr val="bg1"/>
                </a:solidFill>
                <a:latin typeface="Times New Roman" panose="02020603050405020304" pitchFamily="18" charset="0"/>
                <a:cs typeface="Times New Roman" panose="02020603050405020304" pitchFamily="18" charset="0"/>
              </a:rPr>
              <a:t> IEEE;</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use</a:t>
            </a:r>
            <a:r>
              <a:rPr lang="tr-TR" sz="1200" b="1" dirty="0">
                <a:solidFill>
                  <a:schemeClr val="bg1"/>
                </a:solidFill>
                <a:latin typeface="Times New Roman" panose="02020603050405020304" pitchFamily="18" charset="0"/>
                <a:cs typeface="Times New Roman" panose="02020603050405020304" pitchFamily="18" charset="0"/>
              </a:rPr>
              <a:t> IEEE.std_logic_1164.all;</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use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IEEE.numeric_std.all</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entity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reset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 in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out</a:t>
            </a:r>
            <a:r>
              <a:rPr lang="tr-TR" sz="1200" b="1" dirty="0">
                <a:solidFill>
                  <a:schemeClr val="bg1"/>
                </a:solidFill>
                <a:latin typeface="Times New Roman" panose="02020603050405020304" pitchFamily="18" charset="0"/>
                <a:cs typeface="Times New Roman" panose="02020603050405020304" pitchFamily="18" charset="0"/>
              </a:rPr>
              <a:t>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err="1">
                <a:solidFill>
                  <a:schemeClr val="bg1"/>
                </a:solidFill>
                <a:latin typeface="Times New Roman" panose="02020603050405020304" pitchFamily="18" charset="0"/>
                <a:cs typeface="Times New Roman" panose="02020603050405020304" pitchFamily="18" charset="0"/>
              </a:rPr>
              <a:t>architecture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behavioral</a:t>
            </a:r>
            <a:r>
              <a:rPr lang="tr-TR" sz="1200" b="1" dirty="0">
                <a:solidFill>
                  <a:schemeClr val="bg1"/>
                </a:solidFill>
                <a:latin typeface="Times New Roman" panose="02020603050405020304" pitchFamily="18" charset="0"/>
                <a:cs typeface="Times New Roman" panose="02020603050405020304" pitchFamily="18" charset="0"/>
              </a:rPr>
              <a:t> of </a:t>
            </a:r>
            <a:r>
              <a:rPr lang="tr-TR" sz="1200" b="1" dirty="0" err="1">
                <a:solidFill>
                  <a:schemeClr val="bg1"/>
                </a:solidFill>
                <a:latin typeface="Times New Roman" panose="02020603050405020304" pitchFamily="18" charset="0"/>
                <a:cs typeface="Times New Roman" panose="02020603050405020304" pitchFamily="18" charset="0"/>
              </a:rPr>
              <a:t>procedurewithclock</a:t>
            </a: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procedure </a:t>
            </a:r>
            <a:r>
              <a:rPr lang="tr-TR" sz="1200" b="1" dirty="0" err="1">
                <a:solidFill>
                  <a:schemeClr val="bg1"/>
                </a:solidFill>
                <a:latin typeface="Times New Roman" panose="02020603050405020304" pitchFamily="18" charset="0"/>
                <a:cs typeface="Times New Roman" panose="02020603050405020304" pitchFamily="18" charset="0"/>
              </a:rPr>
              <a:t>updatevalue</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reset : in </a:t>
            </a:r>
            <a:r>
              <a:rPr lang="tr-TR" sz="1200" b="1" dirty="0" err="1">
                <a:solidFill>
                  <a:schemeClr val="bg1"/>
                </a:solidFill>
                <a:latin typeface="Times New Roman" panose="02020603050405020304" pitchFamily="18" charset="0"/>
                <a:cs typeface="Times New Roman" panose="02020603050405020304" pitchFamily="18" charset="0"/>
              </a:rPr>
              <a:t>std_logic</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signal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 in std_logic_vector(7 downto 0);</a:t>
            </a: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variable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inout</a:t>
            </a:r>
            <a:r>
              <a:rPr lang="tr-TR" sz="1200" b="1" dirty="0">
                <a:solidFill>
                  <a:schemeClr val="bg1"/>
                </a:solidFill>
                <a:latin typeface="Times New Roman" panose="02020603050405020304" pitchFamily="18" charset="0"/>
                <a:cs typeface="Times New Roman" panose="02020603050405020304" pitchFamily="18" charset="0"/>
              </a:rPr>
              <a:t> std_logic_vector(7 downto 0)</a:t>
            </a:r>
            <a:endParaRPr lang="en-GB"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2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endParaRPr lang="tr-TR" sz="900" b="1" dirty="0">
              <a:solidFill>
                <a:schemeClr val="bg1"/>
              </a:solidFill>
              <a:latin typeface="Times New Roman" panose="02020603050405020304" pitchFamily="18" charset="0"/>
              <a:cs typeface="Times New Roman" panose="02020603050405020304" pitchFamily="18" charset="0"/>
            </a:endParaRPr>
          </a:p>
        </p:txBody>
      </p:sp>
      <p:pic>
        <p:nvPicPr>
          <p:cNvPr id="4" name="Resim 3" descr="metin, ekran görüntüsü, sayı, numara, yazı tipi içeren bir resim&#10;&#10;Açıklama otomatik olarak oluşturuldu">
            <a:extLst>
              <a:ext uri="{FF2B5EF4-FFF2-40B4-BE49-F238E27FC236}">
                <a16:creationId xmlns:a16="http://schemas.microsoft.com/office/drawing/2014/main" id="{F429AB43-EA01-E6B0-B51C-56705E1BCE50}"/>
              </a:ext>
            </a:extLst>
          </p:cNvPr>
          <p:cNvPicPr>
            <a:picLocks noChangeAspect="1"/>
          </p:cNvPicPr>
          <p:nvPr/>
        </p:nvPicPr>
        <p:blipFill>
          <a:blip r:embed="rId3"/>
          <a:stretch>
            <a:fillRect/>
          </a:stretch>
        </p:blipFill>
        <p:spPr>
          <a:xfrm>
            <a:off x="7819626" y="3115897"/>
            <a:ext cx="4372374" cy="3729105"/>
          </a:xfrm>
          <a:prstGeom prst="rect">
            <a:avLst/>
          </a:prstGeom>
        </p:spPr>
      </p:pic>
      <p:sp>
        <p:nvSpPr>
          <p:cNvPr id="3" name="İçerik Yer Tutucusu 6">
            <a:extLst>
              <a:ext uri="{FF2B5EF4-FFF2-40B4-BE49-F238E27FC236}">
                <a16:creationId xmlns:a16="http://schemas.microsoft.com/office/drawing/2014/main" id="{98C5010E-EAD6-B77B-7726-4094BD31C099}"/>
              </a:ext>
            </a:extLst>
          </p:cNvPr>
          <p:cNvSpPr txBox="1">
            <a:spLocks/>
          </p:cNvSpPr>
          <p:nvPr/>
        </p:nvSpPr>
        <p:spPr>
          <a:xfrm>
            <a:off x="3977615" y="709355"/>
            <a:ext cx="6917268" cy="583717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if</a:t>
            </a:r>
            <a:r>
              <a:rPr lang="tr-TR" sz="1200" b="1" dirty="0">
                <a:solidFill>
                  <a:schemeClr val="bg1"/>
                </a:solidFill>
                <a:latin typeface="Times New Roman" panose="02020603050405020304" pitchFamily="18" charset="0"/>
                <a:cs typeface="Times New Roman" panose="02020603050405020304" pitchFamily="18" charset="0"/>
              </a:rPr>
              <a:t> reset = '1' </a:t>
            </a:r>
            <a:r>
              <a:rPr lang="tr-TR" sz="1200" b="1" dirty="0" err="1">
                <a:solidFill>
                  <a:schemeClr val="bg1"/>
                </a:solidFill>
                <a:latin typeface="Times New Roman" panose="02020603050405020304" pitchFamily="18" charset="0"/>
                <a:cs typeface="Times New Roman" panose="02020603050405020304" pitchFamily="18" charset="0"/>
              </a:rPr>
              <a:t>then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others</a:t>
            </a:r>
            <a:r>
              <a:rPr lang="tr-TR" sz="1200" b="1" dirty="0">
                <a:solidFill>
                  <a:schemeClr val="bg1"/>
                </a:solidFill>
                <a:latin typeface="Times New Roman" panose="02020603050405020304" pitchFamily="18" charset="0"/>
                <a:cs typeface="Times New Roman" panose="02020603050405020304" pitchFamily="18" charset="0"/>
              </a:rPr>
              <a:t> =&gt; '0');</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elsif</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rising_edge</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then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if</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procedure</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process</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reset)</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variable</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 </a:t>
            </a:r>
            <a:r>
              <a:rPr lang="tr-TR" sz="1200" b="1" dirty="0" err="1">
                <a:solidFill>
                  <a:schemeClr val="bg1"/>
                </a:solidFill>
                <a:latin typeface="Times New Roman" panose="02020603050405020304" pitchFamily="18" charset="0"/>
                <a:cs typeface="Times New Roman" panose="02020603050405020304" pitchFamily="18" charset="0"/>
              </a:rPr>
              <a:t>std_logic_vector</a:t>
            </a:r>
            <a:r>
              <a:rPr lang="tr-TR" sz="1200" b="1" dirty="0">
                <a:solidFill>
                  <a:schemeClr val="bg1"/>
                </a:solidFill>
                <a:latin typeface="Times New Roman" panose="02020603050405020304" pitchFamily="18" charset="0"/>
                <a:cs typeface="Times New Roman" panose="02020603050405020304" pitchFamily="18" charset="0"/>
              </a:rPr>
              <a:t>(7 </a:t>
            </a:r>
            <a:r>
              <a:rPr lang="tr-TR" sz="1200" b="1" dirty="0" err="1">
                <a:solidFill>
                  <a:schemeClr val="bg1"/>
                </a:solidFill>
                <a:latin typeface="Times New Roman" panose="02020603050405020304" pitchFamily="18" charset="0"/>
                <a:cs typeface="Times New Roman" panose="02020603050405020304" pitchFamily="18" charset="0"/>
              </a:rPr>
              <a:t>downto</a:t>
            </a:r>
            <a:r>
              <a:rPr lang="tr-TR" sz="1200" b="1" dirty="0">
                <a:solidFill>
                  <a:schemeClr val="bg1"/>
                </a:solidFill>
                <a:latin typeface="Times New Roman" panose="02020603050405020304" pitchFamily="18" charset="0"/>
                <a:cs typeface="Times New Roman" panose="02020603050405020304" pitchFamily="18" charset="0"/>
              </a:rPr>
              <a:t> 0);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begin</a:t>
            </a:r>
            <a:endParaRPr lang="tr-TR" sz="12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updatevalue</a:t>
            </a:r>
            <a:r>
              <a:rPr lang="tr-TR" sz="1200" b="1" dirty="0">
                <a:solidFill>
                  <a:schemeClr val="bg1"/>
                </a:solidFill>
                <a:latin typeface="Times New Roman" panose="02020603050405020304" pitchFamily="18" charset="0"/>
                <a:cs typeface="Times New Roman" panose="02020603050405020304" pitchFamily="18" charset="0"/>
              </a:rPr>
              <a:t>(</a:t>
            </a:r>
            <a:r>
              <a:rPr lang="tr-TR" sz="1200" b="1" dirty="0" err="1">
                <a:solidFill>
                  <a:schemeClr val="bg1"/>
                </a:solidFill>
                <a:latin typeface="Times New Roman" panose="02020603050405020304" pitchFamily="18" charset="0"/>
                <a:cs typeface="Times New Roman" panose="02020603050405020304" pitchFamily="18" charset="0"/>
              </a:rPr>
              <a:t>clk</a:t>
            </a:r>
            <a:r>
              <a:rPr lang="tr-TR" sz="1200" b="1" dirty="0">
                <a:solidFill>
                  <a:schemeClr val="bg1"/>
                </a:solidFill>
                <a:latin typeface="Times New Roman" panose="02020603050405020304" pitchFamily="18" charset="0"/>
                <a:cs typeface="Times New Roman" panose="02020603050405020304" pitchFamily="18" charset="0"/>
              </a:rPr>
              <a:t>, reset, </a:t>
            </a:r>
            <a:r>
              <a:rPr lang="tr-TR" sz="1200" b="1" dirty="0" err="1">
                <a:solidFill>
                  <a:schemeClr val="bg1"/>
                </a:solidFill>
                <a:latin typeface="Times New Roman" panose="02020603050405020304" pitchFamily="18" charset="0"/>
                <a:cs typeface="Times New Roman" panose="02020603050405020304" pitchFamily="18" charset="0"/>
              </a:rPr>
              <a:t>data_in</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data_out</a:t>
            </a:r>
            <a:r>
              <a:rPr lang="tr-TR" sz="1200" b="1" dirty="0">
                <a:solidFill>
                  <a:schemeClr val="bg1"/>
                </a:solidFill>
                <a:latin typeface="Times New Roman" panose="02020603050405020304" pitchFamily="18" charset="0"/>
                <a:cs typeface="Times New Roman" panose="02020603050405020304" pitchFamily="18" charset="0"/>
              </a:rPr>
              <a:t> &lt;= </a:t>
            </a:r>
            <a:r>
              <a:rPr lang="tr-TR" sz="1200" b="1" dirty="0" err="1">
                <a:solidFill>
                  <a:schemeClr val="bg1"/>
                </a:solidFill>
                <a:latin typeface="Times New Roman" panose="02020603050405020304" pitchFamily="18" charset="0"/>
                <a:cs typeface="Times New Roman" panose="02020603050405020304" pitchFamily="18" charset="0"/>
              </a:rPr>
              <a:t>temp_data</a:t>
            </a:r>
            <a:r>
              <a:rPr lang="tr-TR" sz="12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process</a:t>
            </a:r>
            <a:r>
              <a:rPr lang="tr-TR" sz="12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200" b="1" dirty="0" err="1">
                <a:solidFill>
                  <a:schemeClr val="bg1"/>
                </a:solidFill>
                <a:latin typeface="Times New Roman" panose="02020603050405020304" pitchFamily="18" charset="0"/>
                <a:cs typeface="Times New Roman" panose="02020603050405020304" pitchFamily="18" charset="0"/>
              </a:rPr>
              <a:t>end</a:t>
            </a:r>
            <a:r>
              <a:rPr lang="tr-TR" sz="1200" b="1" dirty="0">
                <a:solidFill>
                  <a:schemeClr val="bg1"/>
                </a:solidFill>
                <a:latin typeface="Times New Roman" panose="02020603050405020304" pitchFamily="18" charset="0"/>
                <a:cs typeface="Times New Roman" panose="02020603050405020304" pitchFamily="18" charset="0"/>
              </a:rPr>
              <a:t> </a:t>
            </a:r>
            <a:r>
              <a:rPr lang="tr-TR" sz="1200" b="1" dirty="0" err="1">
                <a:solidFill>
                  <a:schemeClr val="bg1"/>
                </a:solidFill>
                <a:latin typeface="Times New Roman" panose="02020603050405020304" pitchFamily="18" charset="0"/>
                <a:cs typeface="Times New Roman" panose="02020603050405020304" pitchFamily="18" charset="0"/>
              </a:rPr>
              <a:t>behavioral</a:t>
            </a:r>
            <a:r>
              <a:rPr lang="tr-TR" sz="12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2475510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790678" y="705563"/>
            <a:ext cx="3431627" cy="4708981"/>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a:solidFill>
                  <a:srgbClr val="FFFF00"/>
                </a:solidFill>
                <a:latin typeface="Times New Roman" panose="02020603050405020304" pitchFamily="18" charset="0"/>
                <a:cs typeface="Times New Roman" panose="02020603050405020304" pitchFamily="18" charset="0"/>
              </a:rPr>
              <a:t>-</a:t>
            </a:r>
            <a:r>
              <a:rPr lang="tr-TR" sz="1200" b="1" dirty="0" err="1">
                <a:solidFill>
                  <a:srgbClr val="FFFF00"/>
                </a:solidFill>
                <a:latin typeface="Times New Roman" panose="02020603050405020304" pitchFamily="18" charset="0"/>
                <a:cs typeface="Times New Roman" panose="02020603050405020304" pitchFamily="18" charset="0"/>
              </a:rPr>
              <a:t>Concurrent</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Procedure</a:t>
            </a:r>
            <a:r>
              <a:rPr lang="tr-TR" sz="1200" b="1" dirty="0">
                <a:solidFill>
                  <a:srgbClr val="FFFF00"/>
                </a:solidFill>
                <a:latin typeface="Times New Roman" panose="02020603050405020304" pitchFamily="18" charset="0"/>
                <a:cs typeface="Times New Roman" panose="02020603050405020304" pitchFamily="18" charset="0"/>
              </a:rPr>
              <a:t> Call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IEEE.numeric_std.all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&lt;= a + b;</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bhv</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procedure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a:t>
            </a:r>
            <a:r>
              <a:rPr lang="tr-TR" sz="1200" b="1" dirty="0">
                <a:solidFill>
                  <a:schemeClr val="bg1"/>
                </a:solidFill>
                <a:effectLst/>
                <a:latin typeface="Times New Roman" panose="02020603050405020304" pitchFamily="18" charset="0"/>
                <a:cs typeface="Times New Roman" panose="02020603050405020304" pitchFamily="18" charset="0"/>
              </a:rPr>
              <a:t>(a,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 is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&lt;= a + b;</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(add1, add2, sum1);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adder_procedure</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add</a:t>
            </a:r>
            <a:r>
              <a:rPr lang="tr-TR" sz="1200" b="1" dirty="0">
                <a:solidFill>
                  <a:schemeClr val="bg1"/>
                </a:solidFill>
                <a:effectLst/>
                <a:latin typeface="Times New Roman" panose="02020603050405020304" pitchFamily="18" charset="0"/>
                <a:cs typeface="Times New Roman" panose="02020603050405020304" pitchFamily="18" charset="0"/>
              </a:rPr>
              <a:t>(add1, add2, sum2),</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bhv</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0" name="Metin kutusu 9">
            <a:extLst>
              <a:ext uri="{FF2B5EF4-FFF2-40B4-BE49-F238E27FC236}">
                <a16:creationId xmlns:a16="http://schemas.microsoft.com/office/drawing/2014/main" id="{EF879E15-60AF-459E-8F39-5FBB4C8A56AE}"/>
              </a:ext>
            </a:extLst>
          </p:cNvPr>
          <p:cNvSpPr txBox="1"/>
          <p:nvPr/>
        </p:nvSpPr>
        <p:spPr>
          <a:xfrm>
            <a:off x="3797025" y="705563"/>
            <a:ext cx="4125314" cy="3416320"/>
          </a:xfrm>
          <a:prstGeom prst="rect">
            <a:avLst/>
          </a:prstGeom>
          <a:noFill/>
        </p:spPr>
        <p:txBody>
          <a:bodyPr wrap="square">
            <a:spAutoFit/>
          </a:bodyPr>
          <a:lstStyle/>
          <a:p>
            <a:r>
              <a:rPr lang="en-US" sz="1200" b="1" dirty="0">
                <a:solidFill>
                  <a:srgbClr val="FFFF00"/>
                </a:solidFill>
                <a:effectLst/>
                <a:latin typeface="Times New Roman" panose="02020603050405020304" pitchFamily="18" charset="0"/>
                <a:cs typeface="Times New Roman" panose="02020603050405020304" pitchFamily="18" charset="0"/>
              </a:rPr>
              <a:t>--equivalent statements</a:t>
            </a:r>
          </a:p>
          <a:p>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sensitiviy_list</a:t>
            </a:r>
            <a:r>
              <a:rPr lang="en-US" sz="1200" b="1" dirty="0">
                <a:solidFill>
                  <a:schemeClr val="bg1"/>
                </a:solidFill>
                <a:effectLst/>
                <a:latin typeface="Times New Roman" panose="02020603050405020304" pitchFamily="18" charset="0"/>
                <a:cs typeface="Times New Roman" panose="02020603050405020304" pitchFamily="18" charset="0"/>
              </a:rPr>
              <a:t> of adder is</a:t>
            </a:r>
          </a:p>
          <a:p>
            <a:r>
              <a:rPr lang="en-US" sz="1200" b="1" dirty="0">
                <a:solidFill>
                  <a:schemeClr val="bg1"/>
                </a:solidFill>
                <a:effectLst/>
                <a:latin typeface="Times New Roman" panose="02020603050405020304" pitchFamily="18" charset="0"/>
                <a:cs typeface="Times New Roman" panose="02020603050405020304" pitchFamily="18" charset="0"/>
              </a:rPr>
              <a:t>begin</a:t>
            </a:r>
          </a:p>
          <a:p>
            <a:r>
              <a:rPr lang="en-US" sz="1200" b="1" dirty="0">
                <a:solidFill>
                  <a:schemeClr val="bg1"/>
                </a:solidFill>
                <a:effectLst/>
                <a:latin typeface="Times New Roman" panose="02020603050405020304" pitchFamily="18" charset="0"/>
                <a:cs typeface="Times New Roman" panose="02020603050405020304" pitchFamily="18" charset="0"/>
              </a:rPr>
              <a:t>  process(add1, add2)</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add(add1, add2, sum2);</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architecture; --sensitivity list</a:t>
            </a:r>
          </a:p>
          <a:p>
            <a:br>
              <a:rPr lang="en-US" sz="1200" b="1" dirty="0">
                <a:solidFill>
                  <a:schemeClr val="bg1"/>
                </a:solidFill>
                <a:effectLst/>
                <a:latin typeface="Times New Roman" panose="02020603050405020304" pitchFamily="18" charset="0"/>
                <a:cs typeface="Times New Roman" panose="02020603050405020304" pitchFamily="18" charset="0"/>
              </a:rPr>
            </a:br>
            <a:r>
              <a:rPr lang="en-US" sz="1200" b="1" dirty="0">
                <a:solidFill>
                  <a:schemeClr val="bg1"/>
                </a:solidFill>
                <a:effectLst/>
                <a:latin typeface="Times New Roman" panose="02020603050405020304" pitchFamily="18" charset="0"/>
                <a:cs typeface="Times New Roman" panose="02020603050405020304" pitchFamily="18" charset="0"/>
              </a:rPr>
              <a:t>architecture </a:t>
            </a:r>
            <a:r>
              <a:rPr lang="en-US" sz="1200" b="1" dirty="0" err="1">
                <a:solidFill>
                  <a:schemeClr val="bg1"/>
                </a:solidFill>
                <a:effectLst/>
                <a:latin typeface="Times New Roman" panose="02020603050405020304" pitchFamily="18" charset="0"/>
                <a:cs typeface="Times New Roman" panose="02020603050405020304" pitchFamily="18" charset="0"/>
              </a:rPr>
              <a:t>wait_statement</a:t>
            </a:r>
            <a:r>
              <a:rPr lang="en-US" sz="1200" b="1" dirty="0">
                <a:solidFill>
                  <a:schemeClr val="bg1"/>
                </a:solidFill>
                <a:effectLst/>
                <a:latin typeface="Times New Roman" panose="02020603050405020304" pitchFamily="18" charset="0"/>
                <a:cs typeface="Times New Roman" panose="02020603050405020304" pitchFamily="18" charset="0"/>
              </a:rPr>
              <a:t> of adder is</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process</a:t>
            </a:r>
          </a:p>
          <a:p>
            <a:r>
              <a:rPr lang="en-US" sz="1200" b="1" dirty="0">
                <a:solidFill>
                  <a:schemeClr val="bg1"/>
                </a:solidFill>
                <a:effectLst/>
                <a:latin typeface="Times New Roman" panose="02020603050405020304" pitchFamily="18" charset="0"/>
                <a:cs typeface="Times New Roman" panose="02020603050405020304" pitchFamily="18" charset="0"/>
              </a:rPr>
              <a:t>    begin</a:t>
            </a:r>
          </a:p>
          <a:p>
            <a:r>
              <a:rPr lang="en-US" sz="1200" b="1" dirty="0">
                <a:solidFill>
                  <a:schemeClr val="bg1"/>
                </a:solidFill>
                <a:effectLst/>
                <a:latin typeface="Times New Roman" panose="02020603050405020304" pitchFamily="18" charset="0"/>
                <a:cs typeface="Times New Roman" panose="02020603050405020304" pitchFamily="18" charset="0"/>
              </a:rPr>
              <a:t>      add(add1, add2, sum2);</a:t>
            </a:r>
          </a:p>
          <a:p>
            <a:r>
              <a:rPr lang="en-US" sz="1200" b="1" dirty="0">
                <a:solidFill>
                  <a:schemeClr val="bg1"/>
                </a:solidFill>
                <a:effectLst/>
                <a:latin typeface="Times New Roman" panose="02020603050405020304" pitchFamily="18" charset="0"/>
                <a:cs typeface="Times New Roman" panose="02020603050405020304" pitchFamily="18" charset="0"/>
              </a:rPr>
              <a:t>      wait on add1, add2;</a:t>
            </a:r>
          </a:p>
          <a:p>
            <a:r>
              <a:rPr lang="en-US" sz="1200" b="1" dirty="0">
                <a:solidFill>
                  <a:schemeClr val="bg1"/>
                </a:solidFill>
                <a:effectLst/>
                <a:latin typeface="Times New Roman" panose="02020603050405020304" pitchFamily="18" charset="0"/>
                <a:cs typeface="Times New Roman" panose="02020603050405020304" pitchFamily="18" charset="0"/>
              </a:rPr>
              <a:t>    end process;</a:t>
            </a:r>
          </a:p>
          <a:p>
            <a:r>
              <a:rPr lang="en-US" sz="1200" b="1" dirty="0">
                <a:solidFill>
                  <a:schemeClr val="bg1"/>
                </a:solidFill>
                <a:effectLst/>
                <a:latin typeface="Times New Roman" panose="02020603050405020304" pitchFamily="18" charset="0"/>
                <a:cs typeface="Times New Roman" panose="02020603050405020304" pitchFamily="18" charset="0"/>
              </a:rPr>
              <a:t>end </a:t>
            </a:r>
            <a:r>
              <a:rPr lang="en-US" sz="1200" b="1" dirty="0" err="1">
                <a:solidFill>
                  <a:schemeClr val="bg1"/>
                </a:solidFill>
                <a:effectLst/>
                <a:latin typeface="Times New Roman" panose="02020603050405020304" pitchFamily="18" charset="0"/>
                <a:cs typeface="Times New Roman" panose="02020603050405020304" pitchFamily="18" charset="0"/>
              </a:rPr>
              <a:t>wait_statement</a:t>
            </a:r>
            <a:r>
              <a:rPr lang="en-US" sz="1200" b="1" dirty="0">
                <a:solidFill>
                  <a:schemeClr val="bg1"/>
                </a:solidFill>
                <a:effectLst/>
                <a:latin typeface="Times New Roman" panose="02020603050405020304" pitchFamily="18" charset="0"/>
                <a:cs typeface="Times New Roman" panose="02020603050405020304" pitchFamily="18" charset="0"/>
              </a:rPr>
              <a:t>; --wait statement</a:t>
            </a:r>
          </a:p>
          <a:p>
            <a:endParaRPr lang="tr-TR" sz="1200" b="1" dirty="0">
              <a:solidFill>
                <a:srgbClr val="FFFF00"/>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6658425" y="705563"/>
            <a:ext cx="5783120" cy="5816977"/>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latin typeface="Times New Roman" panose="02020603050405020304" pitchFamily="18" charset="0"/>
                <a:cs typeface="Times New Roman" panose="02020603050405020304" pitchFamily="18" charset="0"/>
              </a:rPr>
              <a:t>Concurrent</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Assertion</a:t>
            </a:r>
            <a:r>
              <a:rPr lang="tr-TR" sz="1200" b="1" dirty="0">
                <a:solidFill>
                  <a:srgbClr val="FFFF00"/>
                </a:solidFill>
                <a:latin typeface="Times New Roman" panose="02020603050405020304" pitchFamily="18" charset="0"/>
                <a:cs typeface="Times New Roman" panose="02020603050405020304" pitchFamily="18" charset="0"/>
              </a:rPr>
              <a:t>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IEEE._</a:t>
            </a:r>
            <a:r>
              <a:rPr lang="tr-TR" sz="1200" b="1" dirty="0" err="1">
                <a:solidFill>
                  <a:schemeClr val="bg1"/>
                </a:solidFill>
                <a:effectLst/>
                <a:latin typeface="Times New Roman" panose="02020603050405020304" pitchFamily="18" charset="0"/>
                <a:cs typeface="Times New Roman" panose="02020603050405020304" pitchFamily="18" charset="0"/>
              </a:rPr>
              <a:t>std_logic_arith.all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IEEE.std_logic_unsigned.all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tb_address_check</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STD_LOGIC_VECTOR(31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address_check</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in STD_LOGIC_VECTOR(31 </a:t>
            </a:r>
            <a:r>
              <a:rPr lang="tr-TR" sz="1200" b="1" dirty="0" err="1">
                <a:solidFill>
                  <a:schemeClr val="bg1"/>
                </a:solidFill>
                <a:effectLst/>
                <a:latin typeface="Times New Roman" panose="02020603050405020304" pitchFamily="18" charset="0"/>
                <a:cs typeface="Times New Roman" panose="02020603050405020304" pitchFamily="18" charset="0"/>
              </a:rPr>
              <a:t>downto</a:t>
            </a:r>
            <a:r>
              <a:rPr lang="tr-TR" sz="1200" b="1" dirty="0">
                <a:solidFill>
                  <a:schemeClr val="bg1"/>
                </a:solidFill>
                <a:effectLst/>
                <a:latin typeface="Times New Roman" panose="02020603050405020304" pitchFamily="18" charset="0"/>
                <a:cs typeface="Times New Roman" panose="02020603050405020304" pitchFamily="18" charset="0"/>
              </a:rPr>
              <a:t> 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uut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address_check</a:t>
            </a:r>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stim_proc</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x"0000_1234";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x"9000_1234";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x"4000_0000";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x"1000_0000";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10 </a:t>
            </a:r>
            <a:r>
              <a:rPr lang="tr-TR" sz="1200" b="1" dirty="0" err="1">
                <a:solidFill>
                  <a:schemeClr val="bg1"/>
                </a:solidFill>
                <a:effectLst/>
                <a:latin typeface="Times New Roman" panose="02020603050405020304" pitchFamily="18" charset="0"/>
                <a:cs typeface="Times New Roman" panose="02020603050405020304" pitchFamily="18" charset="0"/>
              </a:rPr>
              <a:t>ns</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wait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process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Concurrent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assertion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assert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to_integer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&lt; x"1000_0000" </a:t>
            </a:r>
            <a:r>
              <a:rPr lang="tr-TR" sz="1200" b="1" dirty="0" err="1">
                <a:solidFill>
                  <a:schemeClr val="bg1"/>
                </a:solidFill>
                <a:effectLst/>
                <a:latin typeface="Times New Roman" panose="02020603050405020304" pitchFamily="18" charset="0"/>
                <a:cs typeface="Times New Roman" panose="02020603050405020304" pitchFamily="18" charset="0"/>
              </a:rPr>
              <a: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to_integer</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unsigned</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&gt;= x"8000_0000")</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report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Invalid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access</a:t>
            </a:r>
            <a:r>
              <a:rPr lang="tr-TR" sz="1200" b="1" dirty="0">
                <a:solidFill>
                  <a:schemeClr val="bg1"/>
                </a:solidFill>
                <a:effectLst/>
                <a:latin typeface="Times New Roman" panose="02020603050405020304" pitchFamily="18" charset="0"/>
                <a:cs typeface="Times New Roman" panose="02020603050405020304" pitchFamily="18" charset="0"/>
              </a:rPr>
              <a:t> at </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 " &amp; </a:t>
            </a:r>
            <a:r>
              <a:rPr lang="tr-TR" sz="1200" b="1" dirty="0" err="1">
                <a:solidFill>
                  <a:schemeClr val="bg1"/>
                </a:solidFill>
                <a:effectLst/>
                <a:latin typeface="Times New Roman" panose="02020603050405020304" pitchFamily="18" charset="0"/>
                <a:cs typeface="Times New Roman" panose="02020603050405020304" pitchFamily="18" charset="0"/>
              </a:rPr>
              <a:t>to_string</a:t>
            </a: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address</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severity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warning</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behavior</a:t>
            </a:r>
            <a:r>
              <a:rPr lang="tr-TR" sz="1200" b="1" dirty="0">
                <a:solidFill>
                  <a:schemeClr val="bg1"/>
                </a:solidFill>
                <a:effectLst/>
                <a:latin typeface="Times New Roman" panose="02020603050405020304" pitchFamily="18" charset="0"/>
                <a:cs typeface="Times New Roman" panose="02020603050405020304" pitchFamily="18" charset="0"/>
              </a:rPr>
              <a:t>;</a:t>
            </a:r>
          </a:p>
        </p:txBody>
      </p:sp>
      <p:sp>
        <p:nvSpPr>
          <p:cNvPr id="2" name="Content Placeholder 2">
            <a:extLst>
              <a:ext uri="{FF2B5EF4-FFF2-40B4-BE49-F238E27FC236}">
                <a16:creationId xmlns:a16="http://schemas.microsoft.com/office/drawing/2014/main" id="{4B2D3797-6D57-3034-FAAB-2C641BF1728A}"/>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1632309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6" name="Metin kutusu 5">
            <a:extLst>
              <a:ext uri="{FF2B5EF4-FFF2-40B4-BE49-F238E27FC236}">
                <a16:creationId xmlns:a16="http://schemas.microsoft.com/office/drawing/2014/main" id="{67949C3B-61FF-405E-850A-EFAD9239A054}"/>
              </a:ext>
            </a:extLst>
          </p:cNvPr>
          <p:cNvSpPr txBox="1"/>
          <p:nvPr/>
        </p:nvSpPr>
        <p:spPr>
          <a:xfrm>
            <a:off x="1282262" y="651639"/>
            <a:ext cx="3431627" cy="3970318"/>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a:solidFill>
                  <a:srgbClr val="FFFF00"/>
                </a:solidFill>
                <a:latin typeface="Times New Roman" panose="02020603050405020304" pitchFamily="18" charset="0"/>
                <a:cs typeface="Times New Roman" panose="02020603050405020304" pitchFamily="18" charset="0"/>
              </a:rPr>
              <a:t>-Component </a:t>
            </a:r>
            <a:r>
              <a:rPr lang="tr-TR" sz="1200" b="1" dirty="0" err="1">
                <a:solidFill>
                  <a:srgbClr val="FFFF00"/>
                </a:solidFill>
                <a:latin typeface="Times New Roman" panose="02020603050405020304" pitchFamily="18" charset="0"/>
                <a:cs typeface="Times New Roman" panose="02020603050405020304" pitchFamily="18" charset="0"/>
              </a:rPr>
              <a:t>Instantiation</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IEEE.std_logic_1164.all;</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(add1, add2: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sum_1: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component_instantiation</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port     (a, b: in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integer</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component_inst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adder_component</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=&gt; add1</a:t>
            </a:r>
          </a:p>
          <a:p>
            <a:r>
              <a:rPr lang="tr-TR" sz="1200" b="1" dirty="0">
                <a:solidFill>
                  <a:schemeClr val="bg1"/>
                </a:solidFill>
                <a:effectLst/>
                <a:latin typeface="Times New Roman" panose="02020603050405020304" pitchFamily="18" charset="0"/>
                <a:cs typeface="Times New Roman" panose="02020603050405020304" pitchFamily="18" charset="0"/>
              </a:rPr>
              <a:t>            b =&gt; add2,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example</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en-US" sz="1200" b="1" dirty="0">
              <a:solidFill>
                <a:schemeClr val="bg1"/>
              </a:solidFill>
              <a:effectLst/>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0FE0402D-A23D-4A0C-98E4-FDB195CA2622}"/>
              </a:ext>
            </a:extLst>
          </p:cNvPr>
          <p:cNvSpPr txBox="1"/>
          <p:nvPr/>
        </p:nvSpPr>
        <p:spPr>
          <a:xfrm>
            <a:off x="5126618" y="651639"/>
            <a:ext cx="5783120" cy="5447645"/>
          </a:xfrm>
          <a:prstGeom prst="rect">
            <a:avLst/>
          </a:prstGeom>
          <a:noFill/>
        </p:spPr>
        <p:txBody>
          <a:bodyPr wrap="square">
            <a:spAutoFit/>
          </a:bodyPr>
          <a:lstStyle/>
          <a:p>
            <a:r>
              <a:rPr lang="tr-TR" sz="1200" b="1" dirty="0">
                <a:solidFill>
                  <a:srgbClr val="FFFF00"/>
                </a:solidFill>
                <a:effectLst/>
                <a:latin typeface="Times New Roman" panose="02020603050405020304" pitchFamily="18" charset="0"/>
                <a:cs typeface="Times New Roman" panose="02020603050405020304" pitchFamily="18" charset="0"/>
              </a:rPr>
              <a:t>--</a:t>
            </a:r>
            <a:r>
              <a:rPr lang="tr-TR" sz="1200" b="1" dirty="0" err="1">
                <a:solidFill>
                  <a:srgbClr val="FFFF00"/>
                </a:solidFill>
                <a:effectLst/>
                <a:latin typeface="Times New Roman" panose="02020603050405020304" pitchFamily="18" charset="0"/>
                <a:cs typeface="Times New Roman" panose="02020603050405020304" pitchFamily="18" charset="0"/>
              </a:rPr>
              <a:t>Entity</a:t>
            </a:r>
            <a:r>
              <a:rPr lang="tr-TR" sz="1200" b="1" dirty="0">
                <a:solidFill>
                  <a:srgbClr val="FFFF00"/>
                </a:solidFill>
                <a:effectLst/>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Instantiation</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and</a:t>
            </a:r>
            <a:r>
              <a:rPr lang="tr-TR" sz="1200" b="1" dirty="0">
                <a:solidFill>
                  <a:srgbClr val="FFFF00"/>
                </a:solidFill>
                <a:latin typeface="Times New Roman" panose="02020603050405020304" pitchFamily="18" charset="0"/>
                <a:cs typeface="Times New Roman" panose="02020603050405020304" pitchFamily="18" charset="0"/>
              </a:rPr>
              <a:t> </a:t>
            </a:r>
            <a:r>
              <a:rPr lang="tr-TR" sz="1200" b="1" dirty="0" err="1">
                <a:solidFill>
                  <a:srgbClr val="FFFF00"/>
                </a:solidFill>
                <a:latin typeface="Times New Roman" panose="02020603050405020304" pitchFamily="18" charset="0"/>
                <a:cs typeface="Times New Roman" panose="02020603050405020304" pitchFamily="18" charset="0"/>
              </a:rPr>
              <a:t>Generate</a:t>
            </a:r>
            <a:r>
              <a:rPr lang="tr-TR" sz="1200" b="1" dirty="0">
                <a:solidFill>
                  <a:srgbClr val="FFFF00"/>
                </a:solidFill>
                <a:latin typeface="Times New Roman" panose="02020603050405020304" pitchFamily="18" charset="0"/>
                <a:cs typeface="Times New Roman" panose="02020603050405020304" pitchFamily="18" charset="0"/>
              </a:rPr>
              <a:t> Statement</a:t>
            </a:r>
            <a:endParaRPr lang="tr-TR" sz="1200" b="1" dirty="0">
              <a:solidFill>
                <a:srgbClr val="FFFF00"/>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full_adder1 is</a:t>
            </a:r>
          </a:p>
          <a:p>
            <a:r>
              <a:rPr lang="tr-TR" sz="1200" b="1" dirty="0">
                <a:solidFill>
                  <a:schemeClr val="bg1"/>
                </a:solidFill>
                <a:effectLst/>
                <a:latin typeface="Times New Roman" panose="02020603050405020304" pitchFamily="18" charset="0"/>
                <a:cs typeface="Times New Roman" panose="02020603050405020304" pitchFamily="18" charset="0"/>
              </a:rPr>
              <a:t>  Port (a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b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 in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out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full_adder1;</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a:solidFill>
                  <a:schemeClr val="bg1"/>
                </a:solidFill>
                <a:effectLst/>
                <a:latin typeface="Times New Roman" panose="02020603050405020304" pitchFamily="18" charset="0"/>
                <a:cs typeface="Times New Roman" panose="02020603050405020304" pitchFamily="18" charset="0"/>
              </a:rPr>
              <a:t>--</a:t>
            </a:r>
            <a:r>
              <a:rPr lang="tr-TR" sz="1200" b="1" dirty="0" err="1">
                <a:solidFill>
                  <a:schemeClr val="bg1"/>
                </a:solidFill>
                <a:effectLst/>
                <a:latin typeface="Times New Roman" panose="02020603050405020304" pitchFamily="18" charset="0"/>
                <a:cs typeface="Times New Roman" panose="02020603050405020304" pitchFamily="18" charset="0"/>
              </a:rPr>
              <a:t>full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code</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err="1">
                <a:solidFill>
                  <a:schemeClr val="bg1"/>
                </a:solidFill>
                <a:effectLst/>
                <a:latin typeface="Times New Roman" panose="02020603050405020304" pitchFamily="18" charset="0"/>
                <a:cs typeface="Times New Roman" panose="02020603050405020304" pitchFamily="18" charset="0"/>
              </a:rPr>
              <a:t>library</a:t>
            </a:r>
            <a:r>
              <a:rPr lang="tr-TR" sz="1200" b="1" dirty="0">
                <a:solidFill>
                  <a:schemeClr val="bg1"/>
                </a:solidFill>
                <a:effectLst/>
                <a:latin typeface="Times New Roman" panose="02020603050405020304" pitchFamily="18" charset="0"/>
                <a:cs typeface="Times New Roman" panose="02020603050405020304" pitchFamily="18" charset="0"/>
              </a:rPr>
              <a:t> IEEE;</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IEEE.IEEE.std_logic_1164.all;</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IEEE._</a:t>
            </a:r>
            <a:r>
              <a:rPr lang="tr-TR" sz="1200" b="1" dirty="0" err="1">
                <a:solidFill>
                  <a:schemeClr val="bg1"/>
                </a:solidFill>
                <a:effectLst/>
                <a:latin typeface="Times New Roman" panose="02020603050405020304" pitchFamily="18" charset="0"/>
                <a:cs typeface="Times New Roman" panose="02020603050405020304" pitchFamily="18" charset="0"/>
              </a:rPr>
              <a:t>std_logic_arith.all</a:t>
            </a:r>
            <a:r>
              <a:rPr lang="tr-TR" sz="1200" b="1" dirty="0">
                <a:solidFill>
                  <a:schemeClr val="bg1"/>
                </a:solidFill>
                <a:effectLst/>
                <a:latin typeface="Times New Roman" panose="02020603050405020304" pitchFamily="18" charset="0"/>
                <a:cs typeface="Times New Roman" panose="02020603050405020304" pitchFamily="18" charset="0"/>
              </a:rPr>
              <a:t>;</a:t>
            </a:r>
          </a:p>
          <a:p>
            <a:r>
              <a:rPr lang="tr-TR" sz="1200" b="1" dirty="0" err="1">
                <a:solidFill>
                  <a:schemeClr val="bg1"/>
                </a:solidFill>
                <a:effectLst/>
                <a:latin typeface="Times New Roman" panose="02020603050405020304" pitchFamily="18" charset="0"/>
                <a:cs typeface="Times New Roman" panose="02020603050405020304" pitchFamily="18" charset="0"/>
              </a:rPr>
              <a:t>use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IEEE.std_logic_unsigned.all</a:t>
            </a:r>
            <a:r>
              <a:rPr lang="tr-TR" sz="1200" b="1" dirty="0">
                <a:solidFill>
                  <a:schemeClr val="bg1"/>
                </a:solidFill>
                <a:effectLst/>
                <a:latin typeface="Times New Roman" panose="02020603050405020304" pitchFamily="18" charset="0"/>
                <a:cs typeface="Times New Roman" panose="02020603050405020304" pitchFamily="18" charset="0"/>
              </a:rPr>
              <a:t>;</a:t>
            </a:r>
          </a:p>
          <a:p>
            <a:br>
              <a:rPr lang="tr-TR" sz="1200" b="1" dirty="0">
                <a:solidFill>
                  <a:schemeClr val="bg1"/>
                </a:solidFill>
                <a:effectLst/>
                <a:latin typeface="Times New Roman" panose="02020603050405020304" pitchFamily="18" charset="0"/>
                <a:cs typeface="Times New Roman" panose="02020603050405020304" pitchFamily="18" charset="0"/>
              </a:rPr>
            </a:br>
            <a:r>
              <a:rPr lang="tr-TR" sz="1200" b="1" dirty="0" err="1">
                <a:solidFill>
                  <a:schemeClr val="bg1"/>
                </a:solidFill>
                <a:effectLst/>
                <a:latin typeface="Times New Roman" panose="02020603050405020304" pitchFamily="18" charset="0"/>
                <a:cs typeface="Times New Roman" panose="02020603050405020304" pitchFamily="18" charset="0"/>
              </a:rPr>
              <a:t>architecture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structural</a:t>
            </a:r>
            <a:r>
              <a:rPr lang="tr-TR" sz="1200" b="1" dirty="0">
                <a:solidFill>
                  <a:schemeClr val="bg1"/>
                </a:solidFill>
                <a:effectLst/>
                <a:latin typeface="Times New Roman" panose="02020603050405020304" pitchFamily="18" charset="0"/>
                <a:cs typeface="Times New Roman" panose="02020603050405020304" pitchFamily="18" charset="0"/>
              </a:rPr>
              <a:t> of </a:t>
            </a:r>
            <a:r>
              <a:rPr lang="tr-TR" sz="1200" b="1" dirty="0" err="1">
                <a:solidFill>
                  <a:schemeClr val="bg1"/>
                </a:solidFill>
                <a:effectLst/>
                <a:latin typeface="Times New Roman" panose="02020603050405020304" pitchFamily="18" charset="0"/>
                <a:cs typeface="Times New Roman" panose="02020603050405020304" pitchFamily="18" charset="0"/>
              </a:rPr>
              <a:t>adder</a:t>
            </a:r>
            <a:r>
              <a:rPr lang="tr-TR" sz="1200" b="1" dirty="0">
                <a:solidFill>
                  <a:schemeClr val="bg1"/>
                </a:solidFill>
                <a:effectLst/>
                <a:latin typeface="Times New Roman" panose="02020603050405020304" pitchFamily="18" charset="0"/>
                <a:cs typeface="Times New Roman" panose="02020603050405020304" pitchFamily="18" charset="0"/>
              </a:rPr>
              <a:t> is</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signal</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std_logic_vector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begin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instantiate_adders</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for</a:t>
            </a:r>
            <a:r>
              <a:rPr lang="tr-TR" sz="1200" b="1" dirty="0">
                <a:solidFill>
                  <a:schemeClr val="bg1"/>
                </a:solidFill>
                <a:effectLst/>
                <a:latin typeface="Times New Roman" panose="02020603050405020304" pitchFamily="18" charset="0"/>
                <a:cs typeface="Times New Roman" panose="02020603050405020304" pitchFamily="18" charset="0"/>
              </a:rPr>
              <a:t> i in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WIDTH- 1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statement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instantiation</a:t>
            </a:r>
            <a:endParaRPr lang="tr-TR" sz="1200" b="1" dirty="0">
              <a:solidFill>
                <a:schemeClr val="bg1"/>
              </a:solidFill>
              <a:effectLst/>
              <a:latin typeface="Times New Roman" panose="02020603050405020304" pitchFamily="18" charset="0"/>
              <a:cs typeface="Times New Roman" panose="02020603050405020304" pitchFamily="18" charset="0"/>
            </a:endParaRP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adder_bit</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entity</a:t>
            </a:r>
            <a:r>
              <a:rPr lang="tr-TR" sz="1200" b="1" dirty="0">
                <a:solidFill>
                  <a:schemeClr val="bg1"/>
                </a:solidFill>
                <a:effectLst/>
                <a:latin typeface="Times New Roman" panose="02020603050405020304" pitchFamily="18" charset="0"/>
                <a:cs typeface="Times New Roman" panose="02020603050405020304" pitchFamily="18" charset="0"/>
              </a:rPr>
              <a:t> work.full_adder1</a:t>
            </a:r>
          </a:p>
          <a:p>
            <a:r>
              <a:rPr lang="tr-TR" sz="1200" b="1" dirty="0">
                <a:solidFill>
                  <a:schemeClr val="bg1"/>
                </a:solidFill>
                <a:effectLst/>
                <a:latin typeface="Times New Roman" panose="02020603050405020304" pitchFamily="18" charset="0"/>
                <a:cs typeface="Times New Roman" panose="02020603050405020304" pitchFamily="18" charset="0"/>
              </a:rPr>
              <a:t>    port </a:t>
            </a:r>
            <a:r>
              <a:rPr lang="tr-TR" sz="1200" b="1" dirty="0" err="1">
                <a:solidFill>
                  <a:schemeClr val="bg1"/>
                </a:solidFill>
                <a:effectLst/>
                <a:latin typeface="Times New Roman" panose="02020603050405020304" pitchFamily="18" charset="0"/>
                <a:cs typeface="Times New Roman" panose="02020603050405020304" pitchFamily="18" charset="0"/>
              </a:rPr>
              <a:t>map</a:t>
            </a:r>
            <a:r>
              <a:rPr lang="tr-TR" sz="1200" b="1" dirty="0">
                <a:solidFill>
                  <a:schemeClr val="bg1"/>
                </a:solidFill>
                <a:effectLst/>
                <a:latin typeface="Times New Roman" panose="02020603050405020304" pitchFamily="18" charset="0"/>
                <a:cs typeface="Times New Roman" panose="02020603050405020304" pitchFamily="18" charset="0"/>
              </a:rPr>
              <a:t> (a = &gt; a(i), b = &gt; b(i),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(i),</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sum</a:t>
            </a:r>
            <a:r>
              <a:rPr lang="tr-TR" sz="1200" b="1" dirty="0">
                <a:solidFill>
                  <a:schemeClr val="bg1"/>
                </a:solidFill>
                <a:effectLst/>
                <a:latin typeface="Times New Roman" panose="02020603050405020304" pitchFamily="18" charset="0"/>
                <a:cs typeface="Times New Roman" panose="02020603050405020304" pitchFamily="18" charset="0"/>
              </a:rPr>
              <a:t>(i),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 &gt;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(i));</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generate</a:t>
            </a:r>
            <a:r>
              <a:rPr lang="tr-TR" sz="1200" b="1" dirty="0">
                <a:solidFill>
                  <a:schemeClr val="bg1"/>
                </a:solidFill>
                <a:effectLst/>
                <a:latin typeface="Times New Roman" panose="02020603050405020304" pitchFamily="18" charset="0"/>
                <a:cs typeface="Times New Roman" panose="02020603050405020304" pitchFamily="18" charset="0"/>
              </a:rPr>
              <a:t> ;</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carry_in_vector</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carry_in</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( 0 </a:t>
            </a:r>
            <a:r>
              <a:rPr lang="tr-TR" sz="1200" b="1" dirty="0" err="1">
                <a:solidFill>
                  <a:schemeClr val="bg1"/>
                </a:solidFill>
                <a:effectLst/>
                <a:latin typeface="Times New Roman" panose="02020603050405020304" pitchFamily="18" charset="0"/>
                <a:cs typeface="Times New Roman" panose="02020603050405020304" pitchFamily="18" charset="0"/>
              </a:rPr>
              <a:t>to</a:t>
            </a:r>
            <a:r>
              <a:rPr lang="tr-TR" sz="1200" b="1" dirty="0">
                <a:solidFill>
                  <a:schemeClr val="bg1"/>
                </a:solidFill>
                <a:effectLst/>
                <a:latin typeface="Times New Roman" panose="02020603050405020304" pitchFamily="18" charset="0"/>
                <a:cs typeface="Times New Roman" panose="02020603050405020304" pitchFamily="18" charset="0"/>
              </a:rPr>
              <a:t> WIDTH- 2));</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carry_out</a:t>
            </a:r>
            <a:r>
              <a:rPr lang="tr-TR" sz="1200" b="1" dirty="0">
                <a:solidFill>
                  <a:schemeClr val="bg1"/>
                </a:solidFill>
                <a:effectLst/>
                <a:latin typeface="Times New Roman" panose="02020603050405020304" pitchFamily="18" charset="0"/>
                <a:cs typeface="Times New Roman" panose="02020603050405020304" pitchFamily="18" charset="0"/>
              </a:rPr>
              <a:t> &lt;= </a:t>
            </a:r>
            <a:r>
              <a:rPr lang="tr-TR" sz="1200" b="1" dirty="0" err="1">
                <a:solidFill>
                  <a:schemeClr val="bg1"/>
                </a:solidFill>
                <a:effectLst/>
                <a:latin typeface="Times New Roman" panose="02020603050405020304" pitchFamily="18" charset="0"/>
                <a:cs typeface="Times New Roman" panose="02020603050405020304" pitchFamily="18" charset="0"/>
              </a:rPr>
              <a:t>carry_out_vector</a:t>
            </a:r>
            <a:r>
              <a:rPr lang="tr-TR" sz="1200" b="1" dirty="0">
                <a:solidFill>
                  <a:schemeClr val="bg1"/>
                </a:solidFill>
                <a:effectLst/>
                <a:latin typeface="Times New Roman" panose="02020603050405020304" pitchFamily="18" charset="0"/>
                <a:cs typeface="Times New Roman" panose="02020603050405020304" pitchFamily="18" charset="0"/>
              </a:rPr>
              <a:t>(WIDTH- 1);</a:t>
            </a:r>
          </a:p>
          <a:p>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end</a:t>
            </a:r>
            <a:r>
              <a:rPr lang="tr-TR" sz="1200" b="1" dirty="0">
                <a:solidFill>
                  <a:schemeClr val="bg1"/>
                </a:solidFill>
                <a:effectLst/>
                <a:latin typeface="Times New Roman" panose="02020603050405020304" pitchFamily="18" charset="0"/>
                <a:cs typeface="Times New Roman" panose="02020603050405020304" pitchFamily="18" charset="0"/>
              </a:rPr>
              <a:t> </a:t>
            </a:r>
            <a:r>
              <a:rPr lang="tr-TR" sz="1200" b="1" dirty="0" err="1">
                <a:solidFill>
                  <a:schemeClr val="bg1"/>
                </a:solidFill>
                <a:effectLst/>
                <a:latin typeface="Times New Roman" panose="02020603050405020304" pitchFamily="18" charset="0"/>
                <a:cs typeface="Times New Roman" panose="02020603050405020304" pitchFamily="18" charset="0"/>
              </a:rPr>
              <a:t>structural</a:t>
            </a:r>
            <a:r>
              <a:rPr lang="tr-TR" sz="1200" b="1" dirty="0">
                <a:solidFill>
                  <a:schemeClr val="bg1"/>
                </a:solidFill>
                <a:effectLst/>
                <a:latin typeface="Times New Roman" panose="02020603050405020304" pitchFamily="18" charset="0"/>
                <a:cs typeface="Times New Roman" panose="02020603050405020304" pitchFamily="18" charset="0"/>
              </a:rPr>
              <a:t>;</a:t>
            </a:r>
          </a:p>
          <a:p>
            <a:endParaRPr lang="tr-TR" sz="1200" b="1" dirty="0">
              <a:solidFill>
                <a:schemeClr val="bg1"/>
              </a:solidFill>
              <a:effectLst/>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FF434763-CAC2-6B5A-0EB3-612369FF0E84}"/>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CODE EXAMPLE</a:t>
            </a:r>
            <a:r>
              <a:rPr lang="en-GB" sz="4000" b="1" dirty="0">
                <a:solidFill>
                  <a:srgbClr val="FF0000"/>
                </a:solidFill>
                <a:latin typeface="Tw Cen MT (Headings)"/>
                <a:ea typeface="+mj-ea"/>
                <a:cs typeface="+mj-cs"/>
              </a:rPr>
              <a:t>S</a:t>
            </a:r>
            <a:endParaRPr lang="en-GB" sz="40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32025438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67976B3-DFF5-DCDB-5824-12D07E4FE64B}"/>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FB9DC69-823F-A80E-600F-C09ABC71FC45}"/>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12</a:t>
            </a:r>
            <a:r>
              <a:rPr lang="en-US" sz="2800" b="1" dirty="0">
                <a:solidFill>
                  <a:srgbClr val="FF0000"/>
                </a:solidFill>
              </a:rPr>
              <a:t>. </a:t>
            </a:r>
            <a:r>
              <a:rPr lang="tr-TR" sz="2800" b="1" dirty="0" err="1">
                <a:solidFill>
                  <a:srgbClr val="FF0000"/>
                </a:solidFill>
              </a:rPr>
              <a:t>Scope</a:t>
            </a:r>
            <a:r>
              <a:rPr lang="tr-TR" sz="2800" b="1" dirty="0">
                <a:solidFill>
                  <a:srgbClr val="FF0000"/>
                </a:solidFill>
              </a:rPr>
              <a:t> and </a:t>
            </a:r>
            <a:r>
              <a:rPr lang="tr-TR" sz="2800" b="1" dirty="0" err="1">
                <a:solidFill>
                  <a:srgbClr val="FF0000"/>
                </a:solidFill>
              </a:rPr>
              <a:t>vısıbılıty</a:t>
            </a:r>
            <a:endParaRPr lang="en-US" sz="2800" b="1" dirty="0">
              <a:solidFill>
                <a:srgbClr val="FF0000"/>
              </a:solidFill>
            </a:endParaRPr>
          </a:p>
        </p:txBody>
      </p:sp>
      <p:sp>
        <p:nvSpPr>
          <p:cNvPr id="9" name="Content Placeholder 2">
            <a:extLst>
              <a:ext uri="{FF2B5EF4-FFF2-40B4-BE49-F238E27FC236}">
                <a16:creationId xmlns:a16="http://schemas.microsoft.com/office/drawing/2014/main" id="{BE31C896-E90C-2C71-380C-37EFAC4651DD}"/>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12.1 </a:t>
            </a:r>
            <a:r>
              <a:rPr lang="tr-TR" b="1" dirty="0" err="1">
                <a:solidFill>
                  <a:schemeClr val="bg1"/>
                </a:solidFill>
              </a:rPr>
              <a:t>Declerative</a:t>
            </a:r>
            <a:r>
              <a:rPr lang="tr-TR" b="1" dirty="0">
                <a:solidFill>
                  <a:schemeClr val="bg1"/>
                </a:solidFill>
              </a:rPr>
              <a:t> Region </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a:t>
            </a:r>
            <a:r>
              <a:rPr lang="en-US" b="1" dirty="0">
                <a:solidFill>
                  <a:srgbClr val="FF0000"/>
                </a:solidFill>
              </a:rPr>
              <a:t>.2 </a:t>
            </a:r>
            <a:r>
              <a:rPr lang="en-US" b="1" dirty="0">
                <a:solidFill>
                  <a:schemeClr val="bg1"/>
                </a:solidFill>
              </a:rPr>
              <a:t>S</a:t>
            </a:r>
            <a:r>
              <a:rPr lang="tr-TR" b="1" dirty="0" err="1">
                <a:solidFill>
                  <a:schemeClr val="bg1"/>
                </a:solidFill>
              </a:rPr>
              <a:t>cope</a:t>
            </a:r>
            <a:r>
              <a:rPr lang="tr-TR" b="1" dirty="0">
                <a:solidFill>
                  <a:schemeClr val="bg1"/>
                </a:solidFill>
              </a:rPr>
              <a:t> of </a:t>
            </a:r>
            <a:r>
              <a:rPr lang="tr-TR" b="1" dirty="0" err="1">
                <a:solidFill>
                  <a:schemeClr val="bg1"/>
                </a:solidFill>
              </a:rPr>
              <a:t>Decleration</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12</a:t>
            </a:r>
            <a:r>
              <a:rPr lang="en-US" b="1" dirty="0">
                <a:solidFill>
                  <a:srgbClr val="FF0000"/>
                </a:solidFill>
              </a:rPr>
              <a:t>.3 </a:t>
            </a:r>
            <a:r>
              <a:rPr lang="tr-TR" b="1" dirty="0" err="1">
                <a:solidFill>
                  <a:schemeClr val="bg1"/>
                </a:solidFill>
              </a:rPr>
              <a:t>Visibility</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12</a:t>
            </a:r>
            <a:r>
              <a:rPr lang="en-US" b="1" dirty="0">
                <a:solidFill>
                  <a:srgbClr val="FF0000"/>
                </a:solidFill>
              </a:rPr>
              <a:t>.4 </a:t>
            </a:r>
            <a:r>
              <a:rPr lang="tr-TR" b="1" dirty="0">
                <a:solidFill>
                  <a:schemeClr val="bg1"/>
                </a:solidFill>
              </a:rPr>
              <a:t>Use Clauses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12</a:t>
            </a:r>
            <a:r>
              <a:rPr lang="en-US" b="1" dirty="0">
                <a:solidFill>
                  <a:srgbClr val="FF0000"/>
                </a:solidFill>
              </a:rPr>
              <a:t>.5 </a:t>
            </a:r>
            <a:r>
              <a:rPr lang="tr-TR" b="1" dirty="0" err="1">
                <a:solidFill>
                  <a:schemeClr val="bg1"/>
                </a:solidFill>
              </a:rPr>
              <a:t>The</a:t>
            </a:r>
            <a:r>
              <a:rPr lang="tr-TR" b="1" dirty="0">
                <a:solidFill>
                  <a:schemeClr val="bg1"/>
                </a:solidFill>
              </a:rPr>
              <a:t> Context of </a:t>
            </a:r>
            <a:r>
              <a:rPr lang="tr-TR" b="1" dirty="0" err="1">
                <a:solidFill>
                  <a:schemeClr val="bg1"/>
                </a:solidFill>
              </a:rPr>
              <a:t>Overload</a:t>
            </a:r>
            <a:r>
              <a:rPr lang="tr-TR" b="1" dirty="0">
                <a:solidFill>
                  <a:schemeClr val="bg1"/>
                </a:solidFill>
              </a:rPr>
              <a:t> </a:t>
            </a:r>
            <a:r>
              <a:rPr lang="tr-TR" b="1" dirty="0" err="1">
                <a:solidFill>
                  <a:schemeClr val="bg1"/>
                </a:solidFill>
              </a:rPr>
              <a:t>Resolution</a:t>
            </a:r>
            <a:r>
              <a:rPr lang="en-GB" b="1" dirty="0">
                <a:solidFill>
                  <a:srgbClr val="FF0000"/>
                </a:solidFill>
              </a:rPr>
              <a:t> </a:t>
            </a:r>
          </a:p>
        </p:txBody>
      </p:sp>
      <p:pic>
        <p:nvPicPr>
          <p:cNvPr id="7" name="Picture 6" descr="close up of circuit board">
            <a:extLst>
              <a:ext uri="{FF2B5EF4-FFF2-40B4-BE49-F238E27FC236}">
                <a16:creationId xmlns:a16="http://schemas.microsoft.com/office/drawing/2014/main" id="{7EBD6155-17BB-05E3-A373-ACB86A67A150}"/>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B13F79F2-0ABA-DBD6-F7C5-E8AB0FC98717}"/>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12</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41708909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3D1B24EC-30A5-5E12-209F-28532F7E1D6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3020AD4-A05A-A292-8F39-FA84B71CA714}"/>
              </a:ext>
            </a:extLst>
          </p:cNvPr>
          <p:cNvSpPr>
            <a:spLocks noGrp="1"/>
          </p:cNvSpPr>
          <p:nvPr>
            <p:ph idx="1"/>
          </p:nvPr>
        </p:nvSpPr>
        <p:spPr>
          <a:xfrm>
            <a:off x="0" y="579577"/>
            <a:ext cx="7787553" cy="6159397"/>
          </a:xfrm>
        </p:spPr>
        <p:txBody>
          <a:bodyPr>
            <a:noAutofit/>
          </a:body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D</a:t>
            </a:r>
            <a:r>
              <a:rPr lang="en-US" b="1" dirty="0">
                <a:solidFill>
                  <a:schemeClr val="bg1"/>
                </a:solidFill>
                <a:latin typeface="Times New Roman" panose="02020603050405020304" pitchFamily="18" charset="0"/>
                <a:cs typeface="Times New Roman" panose="02020603050405020304" pitchFamily="18" charset="0"/>
              </a:rPr>
              <a:t>eclarative region </a:t>
            </a:r>
            <a:r>
              <a:rPr lang="en-US" dirty="0">
                <a:solidFill>
                  <a:schemeClr val="bg1"/>
                </a:solidFill>
                <a:latin typeface="Times New Roman" panose="02020603050405020304" pitchFamily="18" charset="0"/>
                <a:cs typeface="Times New Roman" panose="02020603050405020304" pitchFamily="18" charset="0"/>
              </a:rPr>
              <a:t>in VHDL is a text area where declarations and definitions are valid</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Entity and its associated architecture body</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Subprograms (procedures/functions) and their bodies</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Packages and their bodies (if any)</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Process, block, loop, and generate statement</a:t>
            </a:r>
            <a:endParaRPr lang="tr-TR" sz="2000"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belong to the innermost region where they are defined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Structures like the architecture body are not affected by the scope outside their own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Root Declarative Region:</a:t>
            </a:r>
            <a:r>
              <a:rPr lang="en-US" dirty="0">
                <a:solidFill>
                  <a:schemeClr val="bg1"/>
                </a:solidFill>
                <a:latin typeface="Times New Roman" panose="02020603050405020304" pitchFamily="18" charset="0"/>
                <a:cs typeface="Times New Roman" panose="02020603050405020304" pitchFamily="18" charset="0"/>
              </a:rPr>
              <a:t> The top-level region of each design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Library Declarative Region:</a:t>
            </a:r>
            <a:r>
              <a:rPr lang="en-US" dirty="0">
                <a:solidFill>
                  <a:schemeClr val="bg1"/>
                </a:solidFill>
                <a:latin typeface="Times New Roman" panose="02020603050405020304" pitchFamily="18" charset="0"/>
                <a:cs typeface="Times New Roman" panose="02020603050405020304" pitchFamily="18" charset="0"/>
              </a:rPr>
              <a:t> Defined for each design library, encompassing all units within the library</a:t>
            </a: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3170B22D-784C-1F24-21A1-E29BCC6F2C8D}"/>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DECLERATIVE REGION</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473B474F-7D62-FCB6-4D63-D7F6235CF7D1}"/>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4" name="Content Placeholder 2">
            <a:extLst>
              <a:ext uri="{FF2B5EF4-FFF2-40B4-BE49-F238E27FC236}">
                <a16:creationId xmlns:a16="http://schemas.microsoft.com/office/drawing/2014/main" id="{6C504FD1-AC5F-B35D-AE2A-1378F8192639}"/>
              </a:ext>
            </a:extLst>
          </p:cNvPr>
          <p:cNvSpPr txBox="1">
            <a:spLocks/>
          </p:cNvSpPr>
          <p:nvPr/>
        </p:nvSpPr>
        <p:spPr>
          <a:xfrm>
            <a:off x="7431932" y="577282"/>
            <a:ext cx="4760068" cy="615939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library ieee;</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use ieee.std_logic_1164.all;</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entity myentity is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entity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myentity;</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architecture behavioral of myentity is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architecture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begin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process(...)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 process declarative region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begin</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process;</a:t>
            </a:r>
          </a:p>
          <a:p>
            <a:pPr marL="914400" lvl="2" indent="0">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end behavioral;</a:t>
            </a:r>
          </a:p>
          <a:p>
            <a:pPr marL="914400" lvl="2" indent="0">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cxnSp>
        <p:nvCxnSpPr>
          <p:cNvPr id="5" name="Düz Bağlayıcı 4">
            <a:extLst>
              <a:ext uri="{FF2B5EF4-FFF2-40B4-BE49-F238E27FC236}">
                <a16:creationId xmlns:a16="http://schemas.microsoft.com/office/drawing/2014/main" id="{7FE92749-4AC4-8347-BC40-F99BE50452DD}"/>
              </a:ext>
            </a:extLst>
          </p:cNvPr>
          <p:cNvCxnSpPr>
            <a:cxnSpLocks/>
          </p:cNvCxnSpPr>
          <p:nvPr/>
        </p:nvCxnSpPr>
        <p:spPr>
          <a:xfrm>
            <a:off x="8060043" y="454905"/>
            <a:ext cx="0" cy="619422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45435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8DAC312-E681-54ED-EF7D-34DC5FBBDCFA}"/>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9DE16D5-8305-8440-A931-F12170A364A0}"/>
              </a:ext>
            </a:extLst>
          </p:cNvPr>
          <p:cNvSpPr>
            <a:spLocks noGrp="1"/>
          </p:cNvSpPr>
          <p:nvPr>
            <p:ph idx="1"/>
          </p:nvPr>
        </p:nvSpPr>
        <p:spPr>
          <a:xfrm>
            <a:off x="642026" y="510976"/>
            <a:ext cx="11071676" cy="6435080"/>
          </a:xfrm>
        </p:spPr>
        <p:txBody>
          <a:bodyPr>
            <a:noAutofit/>
          </a:bodyPr>
          <a:lstStyle/>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The portion of code where a declaration or named entity is valid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Scope defines the usage area of the declaration or entity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Scope starts from the declaration and extends to the end of the innermost declarative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The scope of an </a:t>
            </a:r>
            <a:r>
              <a:rPr lang="en-US" b="1" dirty="0">
                <a:solidFill>
                  <a:schemeClr val="bg1"/>
                </a:solidFill>
                <a:latin typeface="Times New Roman" panose="02020603050405020304" pitchFamily="18" charset="0"/>
                <a:cs typeface="Times New Roman" panose="02020603050405020304" pitchFamily="18" charset="0"/>
              </a:rPr>
              <a:t>architecture body</a:t>
            </a:r>
            <a:r>
              <a:rPr lang="en-US" dirty="0">
                <a:solidFill>
                  <a:schemeClr val="bg1"/>
                </a:solidFill>
                <a:latin typeface="Times New Roman" panose="02020603050405020304" pitchFamily="18" charset="0"/>
                <a:cs typeface="Times New Roman" panose="02020603050405020304" pitchFamily="18" charset="0"/>
              </a:rPr>
              <a:t> is limited to its internal region</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Structures like </a:t>
            </a:r>
            <a:r>
              <a:rPr lang="tr-TR" b="1" dirty="0">
                <a:solidFill>
                  <a:schemeClr val="bg1"/>
                </a:solidFill>
                <a:latin typeface="Times New Roman" panose="02020603050405020304" pitchFamily="18" charset="0"/>
                <a:cs typeface="Times New Roman" panose="02020603050405020304" pitchFamily="18" charset="0"/>
              </a:rPr>
              <a:t>p</a:t>
            </a:r>
            <a:r>
              <a:rPr lang="en-US" b="1" dirty="0">
                <a:solidFill>
                  <a:schemeClr val="bg1"/>
                </a:solidFill>
                <a:latin typeface="Times New Roman" panose="02020603050405020304" pitchFamily="18" charset="0"/>
                <a:cs typeface="Times New Roman" panose="02020603050405020304" pitchFamily="18" charset="0"/>
              </a:rPr>
              <a:t>ackage</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r</a:t>
            </a:r>
            <a:r>
              <a:rPr lang="en-US" b="1" dirty="0">
                <a:solidFill>
                  <a:schemeClr val="bg1"/>
                </a:solidFill>
                <a:latin typeface="Times New Roman" panose="02020603050405020304" pitchFamily="18" charset="0"/>
                <a:cs typeface="Times New Roman" panose="02020603050405020304" pitchFamily="18" charset="0"/>
              </a:rPr>
              <a:t>ecord type</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s</a:t>
            </a:r>
            <a:r>
              <a:rPr lang="en-US" b="1" dirty="0">
                <a:solidFill>
                  <a:schemeClr val="bg1"/>
                </a:solidFill>
                <a:latin typeface="Times New Roman" panose="02020603050405020304" pitchFamily="18" charset="0"/>
                <a:cs typeface="Times New Roman" panose="02020603050405020304" pitchFamily="18" charset="0"/>
              </a:rPr>
              <a:t>ubprogram parameters</a:t>
            </a:r>
            <a:r>
              <a:rPr lang="en-US"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g</a:t>
            </a:r>
            <a:r>
              <a:rPr lang="en-US" b="1" dirty="0">
                <a:solidFill>
                  <a:schemeClr val="bg1"/>
                </a:solidFill>
                <a:latin typeface="Times New Roman" panose="02020603050405020304" pitchFamily="18" charset="0"/>
                <a:cs typeface="Times New Roman" panose="02020603050405020304" pitchFamily="18" charset="0"/>
              </a:rPr>
              <a:t>enerics</a:t>
            </a:r>
            <a:r>
              <a:rPr lang="tr-TR" b="1" dirty="0">
                <a:solidFill>
                  <a:schemeClr val="bg1"/>
                </a:solidFill>
                <a:latin typeface="Times New Roman" panose="02020603050405020304" pitchFamily="18" charset="0"/>
                <a:cs typeface="Times New Roman" panose="02020603050405020304" pitchFamily="18" charset="0"/>
              </a:rPr>
              <a:t> and p</a:t>
            </a:r>
            <a:r>
              <a:rPr lang="en-US" b="1" dirty="0">
                <a:solidFill>
                  <a:schemeClr val="bg1"/>
                </a:solidFill>
                <a:latin typeface="Times New Roman" panose="02020603050405020304" pitchFamily="18" charset="0"/>
                <a:cs typeface="Times New Roman" panose="02020603050405020304" pitchFamily="18" charset="0"/>
              </a:rPr>
              <a:t>orts</a:t>
            </a:r>
            <a:r>
              <a:rPr lang="en-US" dirty="0">
                <a:solidFill>
                  <a:schemeClr val="bg1"/>
                </a:solidFill>
                <a:latin typeface="Times New Roman" panose="02020603050405020304" pitchFamily="18" charset="0"/>
                <a:cs typeface="Times New Roman" panose="02020603050405020304" pitchFamily="18" charset="0"/>
              </a:rPr>
              <a:t> extend their scope to the enclosing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Architecture body</a:t>
            </a:r>
            <a:r>
              <a:rPr lang="en-US" dirty="0">
                <a:solidFill>
                  <a:schemeClr val="bg1"/>
                </a:solidFill>
                <a:latin typeface="Times New Roman" panose="02020603050405020304" pitchFamily="18" charset="0"/>
                <a:cs typeface="Times New Roman" panose="02020603050405020304" pitchFamily="18" charset="0"/>
              </a:rPr>
              <a:t> is included in the scope of its associated </a:t>
            </a:r>
            <a:r>
              <a:rPr lang="en-US" b="1" dirty="0">
                <a:solidFill>
                  <a:schemeClr val="bg1"/>
                </a:solidFill>
                <a:latin typeface="Times New Roman" panose="02020603050405020304" pitchFamily="18" charset="0"/>
                <a:cs typeface="Times New Roman" panose="02020603050405020304" pitchFamily="18" charset="0"/>
              </a:rPr>
              <a:t>Entity</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Block configurations</a:t>
            </a:r>
            <a:r>
              <a:rPr lang="en-US" dirty="0">
                <a:solidFill>
                  <a:schemeClr val="bg1"/>
                </a:solidFill>
                <a:latin typeface="Times New Roman" panose="02020603050405020304" pitchFamily="18" charset="0"/>
                <a:cs typeface="Times New Roman" panose="02020603050405020304" pitchFamily="18" charset="0"/>
              </a:rPr>
              <a:t> and </a:t>
            </a:r>
            <a:r>
              <a:rPr lang="en-US" b="1" dirty="0">
                <a:solidFill>
                  <a:schemeClr val="bg1"/>
                </a:solidFill>
                <a:latin typeface="Times New Roman" panose="02020603050405020304" pitchFamily="18" charset="0"/>
                <a:cs typeface="Times New Roman" panose="02020603050405020304" pitchFamily="18" charset="0"/>
              </a:rPr>
              <a:t>Library declarations</a:t>
            </a:r>
            <a:r>
              <a:rPr lang="en-US" dirty="0">
                <a:solidFill>
                  <a:schemeClr val="bg1"/>
                </a:solidFill>
                <a:latin typeface="Times New Roman" panose="02020603050405020304" pitchFamily="18" charset="0"/>
                <a:cs typeface="Times New Roman" panose="02020603050405020304" pitchFamily="18" charset="0"/>
              </a:rPr>
              <a:t> can extend the scope</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PSL verification units</a:t>
            </a:r>
            <a:r>
              <a:rPr lang="en-US" dirty="0">
                <a:solidFill>
                  <a:schemeClr val="bg1"/>
                </a:solidFill>
                <a:latin typeface="Times New Roman" panose="02020603050405020304" pitchFamily="18" charset="0"/>
                <a:cs typeface="Times New Roman" panose="02020603050405020304" pitchFamily="18" charset="0"/>
              </a:rPr>
              <a:t> can be linked to extend the scope into verification structures.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AE21F408-0FF4-3D08-C880-9190CEC70E7B}"/>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SCOPE OF DECLERATIONS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54520945-3360-0AF7-7C92-D58972B7E4FF}"/>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31204673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60B7151-BAB1-C090-022E-193DEF0F5B13}"/>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2029741-9BA2-6166-3F78-AFFC11737F8D}"/>
              </a:ext>
            </a:extLst>
          </p:cNvPr>
          <p:cNvSpPr>
            <a:spLocks noGrp="1"/>
          </p:cNvSpPr>
          <p:nvPr>
            <p:ph idx="1"/>
          </p:nvPr>
        </p:nvSpPr>
        <p:spPr>
          <a:xfrm>
            <a:off x="642026" y="510976"/>
            <a:ext cx="11071676" cy="6435080"/>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Visibility</a:t>
            </a:r>
            <a:r>
              <a:rPr lang="en-US" dirty="0">
                <a:solidFill>
                  <a:schemeClr val="bg1"/>
                </a:solidFill>
                <a:latin typeface="Times New Roman" panose="02020603050405020304" pitchFamily="18" charset="0"/>
                <a:cs typeface="Times New Roman" panose="02020603050405020304" pitchFamily="18" charset="0"/>
              </a:rPr>
              <a:t> determines the area where elements of a declaration are valid. A declaration can only be used within its </a:t>
            </a:r>
            <a:r>
              <a:rPr lang="en-US" b="1" dirty="0">
                <a:solidFill>
                  <a:schemeClr val="bg1"/>
                </a:solidFill>
                <a:latin typeface="Times New Roman" panose="02020603050405020304" pitchFamily="18" charset="0"/>
                <a:cs typeface="Times New Roman" panose="02020603050405020304" pitchFamily="18" charset="0"/>
              </a:rPr>
              <a:t>visible scop</a:t>
            </a:r>
            <a:r>
              <a:rPr lang="tr-TR" b="1" dirty="0">
                <a:solidFill>
                  <a:schemeClr val="bg1"/>
                </a:solidFill>
                <a:latin typeface="Times New Roman" panose="02020603050405020304" pitchFamily="18" charset="0"/>
                <a:cs typeface="Times New Roman" panose="02020603050405020304" pitchFamily="18" charset="0"/>
              </a:rPr>
              <a:t>e</a:t>
            </a:r>
          </a:p>
          <a:p>
            <a:pPr marL="457200" lvl="1" indent="0" algn="just">
              <a:lnSpc>
                <a:spcPct val="110000"/>
              </a:lnSpc>
              <a:buNone/>
            </a:pPr>
            <a:endParaRPr lang="en-US" dirty="0">
              <a:solidFill>
                <a:schemeClr val="bg1"/>
              </a:solidFill>
              <a:latin typeface="Times New Roman" panose="02020603050405020304" pitchFamily="18" charset="0"/>
              <a:cs typeface="Times New Roman" panose="02020603050405020304" pitchFamily="18" charset="0"/>
            </a:endParaRPr>
          </a:p>
          <a:p>
            <a:pPr lvl="1"/>
            <a:r>
              <a:rPr lang="en-US" dirty="0">
                <a:solidFill>
                  <a:schemeClr val="bg1"/>
                </a:solidFill>
                <a:latin typeface="Times New Roman" panose="02020603050405020304" pitchFamily="18" charset="0"/>
                <a:cs typeface="Times New Roman" panose="02020603050405020304" pitchFamily="18" charset="0"/>
              </a:rPr>
              <a:t>Multiple declarations with the same name can be made, and the visibility rules determine which declaration is valid</a:t>
            </a: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Component configuration</a:t>
            </a:r>
            <a:r>
              <a:rPr lang="en-US" dirty="0">
                <a:solidFill>
                  <a:schemeClr val="bg1"/>
                </a:solidFill>
                <a:latin typeface="Times New Roman" panose="02020603050405020304" pitchFamily="18" charset="0"/>
                <a:cs typeface="Times New Roman" panose="02020603050405020304" pitchFamily="18" charset="0"/>
              </a:rPr>
              <a:t> and </a:t>
            </a:r>
            <a:r>
              <a:rPr lang="en-US" b="1" dirty="0">
                <a:solidFill>
                  <a:schemeClr val="bg1"/>
                </a:solidFill>
                <a:latin typeface="Times New Roman" panose="02020603050405020304" pitchFamily="18" charset="0"/>
                <a:cs typeface="Times New Roman" panose="02020603050405020304" pitchFamily="18" charset="0"/>
              </a:rPr>
              <a:t>block configuration</a:t>
            </a:r>
            <a:r>
              <a:rPr lang="en-US" dirty="0">
                <a:solidFill>
                  <a:schemeClr val="bg1"/>
                </a:solidFill>
                <a:latin typeface="Times New Roman" panose="02020603050405020304" pitchFamily="18" charset="0"/>
                <a:cs typeface="Times New Roman" panose="02020603050405020304" pitchFamily="18" charset="0"/>
              </a:rPr>
              <a:t> declarations can become </a:t>
            </a:r>
            <a:r>
              <a:rPr lang="en-US" b="1" dirty="0">
                <a:solidFill>
                  <a:schemeClr val="bg1"/>
                </a:solidFill>
                <a:latin typeface="Times New Roman" panose="02020603050405020304" pitchFamily="18" charset="0"/>
                <a:cs typeface="Times New Roman" panose="02020603050405020304" pitchFamily="18" charset="0"/>
              </a:rPr>
              <a:t>visible by selection</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Use clauses</a:t>
            </a:r>
            <a:r>
              <a:rPr lang="en-US" dirty="0">
                <a:solidFill>
                  <a:schemeClr val="bg1"/>
                </a:solidFill>
                <a:latin typeface="Times New Roman" panose="02020603050405020304" pitchFamily="18" charset="0"/>
                <a:cs typeface="Times New Roman" panose="02020603050405020304" pitchFamily="18" charset="0"/>
              </a:rPr>
              <a:t> modify the visibility of declarations. </a:t>
            </a:r>
            <a:r>
              <a:rPr lang="en-US" b="1" dirty="0">
                <a:solidFill>
                  <a:schemeClr val="bg1"/>
                </a:solidFill>
                <a:latin typeface="Times New Roman" panose="02020603050405020304" pitchFamily="18" charset="0"/>
                <a:cs typeface="Times New Roman" panose="02020603050405020304" pitchFamily="18" charset="0"/>
              </a:rPr>
              <a:t>Hiding</a:t>
            </a:r>
            <a:r>
              <a:rPr lang="en-US" dirty="0">
                <a:solidFill>
                  <a:schemeClr val="bg1"/>
                </a:solidFill>
                <a:latin typeface="Times New Roman" panose="02020603050405020304" pitchFamily="18" charset="0"/>
                <a:cs typeface="Times New Roman" panose="02020603050405020304" pitchFamily="18" charset="0"/>
              </a:rPr>
              <a:t> conceals the same-named declarations from the outer scope</a:t>
            </a: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An identifier cannot be used at the beginning of a declaration; it is valid only after the declaration end</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902B07E-FF91-2C67-E34F-553EA0CDF518}"/>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VISIBILITY</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7BF583C-46D2-CBCA-CA27-4E7959A97E59}"/>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4" name="TextBox 3">
            <a:extLst>
              <a:ext uri="{FF2B5EF4-FFF2-40B4-BE49-F238E27FC236}">
                <a16:creationId xmlns:a16="http://schemas.microsoft.com/office/drawing/2014/main" id="{624FF78A-F015-6A66-9444-DA8D5EEAECF4}"/>
              </a:ext>
            </a:extLst>
          </p:cNvPr>
          <p:cNvSpPr txBox="1"/>
          <p:nvPr/>
        </p:nvSpPr>
        <p:spPr>
          <a:xfrm>
            <a:off x="5270090" y="5791538"/>
            <a:ext cx="6920741" cy="1015663"/>
          </a:xfrm>
          <a:prstGeom prst="rect">
            <a:avLst/>
          </a:prstGeom>
          <a:noFill/>
        </p:spPr>
        <p:txBody>
          <a:bodyPr wrap="square" rtlCol="0">
            <a:spAutoFit/>
          </a:bodyPr>
          <a:lstStyle/>
          <a:p>
            <a:r>
              <a:rPr lang="en-US" sz="2000" dirty="0">
                <a:solidFill>
                  <a:schemeClr val="bg1"/>
                </a:solidFill>
                <a:latin typeface="Times New Roman" panose="02020603050405020304" pitchFamily="18" charset="0"/>
                <a:cs typeface="Times New Roman" panose="02020603050405020304" pitchFamily="18" charset="0"/>
              </a:rPr>
              <a:t>procedure P (X: P); -- </a:t>
            </a:r>
            <a:r>
              <a:rPr lang="tr-TR" sz="2000" dirty="0">
                <a:solidFill>
                  <a:schemeClr val="bg1"/>
                </a:solidFill>
                <a:latin typeface="Times New Roman" panose="02020603050405020304" pitchFamily="18" charset="0"/>
                <a:cs typeface="Times New Roman" panose="02020603050405020304" pitchFamily="18" charset="0"/>
              </a:rPr>
              <a:t>i</a:t>
            </a:r>
            <a:r>
              <a:rPr lang="en-US" sz="2000" dirty="0">
                <a:solidFill>
                  <a:schemeClr val="bg1"/>
                </a:solidFill>
                <a:latin typeface="Times New Roman" panose="02020603050405020304" pitchFamily="18" charset="0"/>
                <a:cs typeface="Times New Roman" panose="02020603050405020304" pitchFamily="18" charset="0"/>
              </a:rPr>
              <a:t>llegal </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function Q (X: real := Q) return 0; -- </a:t>
            </a:r>
            <a:r>
              <a:rPr lang="tr-TR" sz="2000" dirty="0">
                <a:solidFill>
                  <a:schemeClr val="bg1"/>
                </a:solidFill>
                <a:latin typeface="Times New Roman" panose="02020603050405020304" pitchFamily="18" charset="0"/>
                <a:cs typeface="Times New Roman" panose="02020603050405020304" pitchFamily="18" charset="0"/>
              </a:rPr>
              <a:t>i</a:t>
            </a:r>
            <a:r>
              <a:rPr lang="en-US" sz="2000" dirty="0">
                <a:solidFill>
                  <a:schemeClr val="bg1"/>
                </a:solidFill>
                <a:latin typeface="Times New Roman" panose="02020603050405020304" pitchFamily="18" charset="0"/>
                <a:cs typeface="Times New Roman" panose="02020603050405020304" pitchFamily="18" charset="0"/>
              </a:rPr>
              <a:t>llegal</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procedure R (R: real); -- </a:t>
            </a:r>
            <a:r>
              <a:rPr lang="tr-TR" sz="2000" dirty="0">
                <a:solidFill>
                  <a:schemeClr val="bg1"/>
                </a:solidFill>
                <a:latin typeface="Times New Roman" panose="02020603050405020304" pitchFamily="18" charset="0"/>
                <a:cs typeface="Times New Roman" panose="02020603050405020304" pitchFamily="18" charset="0"/>
              </a:rPr>
              <a:t>l</a:t>
            </a:r>
            <a:r>
              <a:rPr lang="en-US" sz="2000" dirty="0">
                <a:solidFill>
                  <a:schemeClr val="bg1"/>
                </a:solidFill>
                <a:latin typeface="Times New Roman" panose="02020603050405020304" pitchFamily="18" charset="0"/>
                <a:cs typeface="Times New Roman" panose="02020603050405020304" pitchFamily="18" charset="0"/>
              </a:rPr>
              <a:t>egal (although perhaps confusing)</a:t>
            </a:r>
          </a:p>
        </p:txBody>
      </p:sp>
      <p:sp>
        <p:nvSpPr>
          <p:cNvPr id="7" name="TextBox 6">
            <a:extLst>
              <a:ext uri="{FF2B5EF4-FFF2-40B4-BE49-F238E27FC236}">
                <a16:creationId xmlns:a16="http://schemas.microsoft.com/office/drawing/2014/main" id="{084F339F-C8E7-769F-2394-71C2490BADB4}"/>
              </a:ext>
            </a:extLst>
          </p:cNvPr>
          <p:cNvSpPr txBox="1"/>
          <p:nvPr/>
        </p:nvSpPr>
        <p:spPr>
          <a:xfrm>
            <a:off x="1272724" y="5791538"/>
            <a:ext cx="4149766" cy="707886"/>
          </a:xfrm>
          <a:prstGeom prst="rect">
            <a:avLst/>
          </a:prstGeom>
          <a:noFill/>
        </p:spPr>
        <p:txBody>
          <a:bodyPr wrap="square" rtlCol="0">
            <a:spAutoFit/>
          </a:bodyPr>
          <a:lstStyle/>
          <a:p>
            <a:r>
              <a:rPr lang="fr-FR" sz="2000" dirty="0">
                <a:solidFill>
                  <a:schemeClr val="bg1"/>
                </a:solidFill>
                <a:latin typeface="Times New Roman" panose="02020603050405020304" pitchFamily="18" charset="0"/>
                <a:cs typeface="Times New Roman" panose="02020603050405020304" pitchFamily="18" charset="0"/>
              </a:rPr>
              <a:t>constant k: integer := k*k; -- illegal constant t: t; </a:t>
            </a:r>
            <a:r>
              <a:rPr lang="tr-TR" sz="2000" dirty="0">
                <a:solidFill>
                  <a:schemeClr val="bg1"/>
                </a:solidFill>
                <a:latin typeface="Times New Roman" panose="02020603050405020304" pitchFamily="18" charset="0"/>
                <a:cs typeface="Times New Roman" panose="02020603050405020304" pitchFamily="18" charset="0"/>
              </a:rPr>
              <a:t>				</a:t>
            </a:r>
            <a:r>
              <a:rPr lang="fr-FR" sz="2000" dirty="0">
                <a:solidFill>
                  <a:schemeClr val="bg1"/>
                </a:solidFill>
                <a:latin typeface="Times New Roman" panose="02020603050405020304" pitchFamily="18" charset="0"/>
                <a:cs typeface="Times New Roman" panose="02020603050405020304" pitchFamily="18" charset="0"/>
              </a:rPr>
              <a:t>-- illegal</a:t>
            </a:r>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6452978"/>
      </p:ext>
    </p:extLst>
  </p:cSld>
  <p:clrMapOvr>
    <a:masterClrMapping/>
  </p:clrMapOvr>
  <p:extLst>
    <p:ext uri="{6950BFC3-D8DA-4A85-94F7-54DA5524770B}">
      <p188:commentRel xmlns:p188="http://schemas.microsoft.com/office/powerpoint/2018/8/main" r:id="rId2"/>
    </p:ext>
  </p:extLst>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8DD4C1C-8335-03DE-3FE3-21DAD6B7F2AF}"/>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AE24372-C615-CD69-7E57-46CDBD73CF1F}"/>
              </a:ext>
            </a:extLst>
          </p:cNvPr>
          <p:cNvSpPr>
            <a:spLocks noGrp="1"/>
          </p:cNvSpPr>
          <p:nvPr>
            <p:ph idx="1"/>
          </p:nvPr>
        </p:nvSpPr>
        <p:spPr>
          <a:xfrm>
            <a:off x="642026" y="510976"/>
            <a:ext cx="10535055" cy="5413169"/>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Use Clause</a:t>
            </a:r>
            <a:r>
              <a:rPr lang="en-US" dirty="0">
                <a:solidFill>
                  <a:schemeClr val="bg1"/>
                </a:solidFill>
                <a:latin typeface="Times New Roman" panose="02020603050405020304" pitchFamily="18" charset="0"/>
                <a:cs typeface="Times New Roman" panose="02020603050405020304" pitchFamily="18" charset="0"/>
              </a:rPr>
              <a:t> makes declarations in a package or library directly visible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Using </a:t>
            </a:r>
            <a:r>
              <a:rPr lang="tr-TR" b="1" dirty="0">
                <a:solidFill>
                  <a:schemeClr val="bg1"/>
                </a:solidFill>
                <a:latin typeface="Times New Roman" panose="02020603050405020304" pitchFamily="18" charset="0"/>
                <a:cs typeface="Times New Roman" panose="02020603050405020304" pitchFamily="18" charset="0"/>
              </a:rPr>
              <a:t>a</a:t>
            </a:r>
            <a:r>
              <a:rPr lang="en-US" b="1" dirty="0">
                <a:solidFill>
                  <a:schemeClr val="bg1"/>
                </a:solidFill>
                <a:latin typeface="Times New Roman" panose="02020603050405020304" pitchFamily="18" charset="0"/>
                <a:cs typeface="Times New Roman" panose="02020603050405020304" pitchFamily="18" charset="0"/>
              </a:rPr>
              <a:t>ll</a:t>
            </a:r>
            <a:r>
              <a:rPr lang="en-US" dirty="0">
                <a:solidFill>
                  <a:schemeClr val="bg1"/>
                </a:solidFill>
                <a:latin typeface="Times New Roman" panose="02020603050405020304" pitchFamily="18" charset="0"/>
                <a:cs typeface="Times New Roman" panose="02020603050405020304" pitchFamily="18" charset="0"/>
              </a:rPr>
              <a:t> makes all declarations visible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can be hidden by homographs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In case of explicit and implicit homographs, only the explicit one is visible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Declarations in uninstantiated packages cannot be made visible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u</a:t>
            </a:r>
            <a:r>
              <a:rPr lang="en-US" sz="2000" dirty="0">
                <a:solidFill>
                  <a:schemeClr val="bg1"/>
                </a:solidFill>
                <a:latin typeface="Times New Roman" panose="02020603050405020304" pitchFamily="18" charset="0"/>
                <a:cs typeface="Times New Roman" panose="02020603050405020304" pitchFamily="18" charset="0"/>
              </a:rPr>
              <a:t>se</a:t>
            </a:r>
            <a:r>
              <a:rPr lang="tr-TR" sz="2000" dirty="0">
                <a:solidFill>
                  <a:schemeClr val="bg1"/>
                </a:solidFill>
                <a:latin typeface="Times New Roman" panose="02020603050405020304" pitchFamily="18" charset="0"/>
                <a:cs typeface="Times New Roman" panose="02020603050405020304" pitchFamily="18" charset="0"/>
              </a:rPr>
              <a:t> IEEE</a:t>
            </a:r>
            <a:r>
              <a:rPr lang="en-US" sz="2000" dirty="0">
                <a:solidFill>
                  <a:schemeClr val="bg1"/>
                </a:solidFill>
                <a:latin typeface="Times New Roman" panose="02020603050405020304" pitchFamily="18" charset="0"/>
                <a:cs typeface="Times New Roman" panose="02020603050405020304" pitchFamily="18" charset="0"/>
              </a:rPr>
              <a:t>.std_logic_1164.all</a:t>
            </a:r>
            <a:endParaRPr lang="tr-TR" sz="2000" dirty="0">
              <a:solidFill>
                <a:schemeClr val="bg1"/>
              </a:solidFill>
              <a:latin typeface="Times New Roman" panose="02020603050405020304" pitchFamily="18" charset="0"/>
              <a:cs typeface="Times New Roman" panose="02020603050405020304" pitchFamily="18" charset="0"/>
            </a:endParaRPr>
          </a:p>
          <a:p>
            <a:pPr marL="914400" lvl="2"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use work.my_package.</a:t>
            </a:r>
            <a:r>
              <a:rPr lang="tr-TR" sz="2000" dirty="0">
                <a:solidFill>
                  <a:schemeClr val="bg1"/>
                </a:solidFill>
                <a:latin typeface="Times New Roman" panose="02020603050405020304" pitchFamily="18" charset="0"/>
                <a:cs typeface="Times New Roman" panose="02020603050405020304" pitchFamily="18" charset="0"/>
              </a:rPr>
              <a:t>all</a:t>
            </a:r>
          </a:p>
          <a:p>
            <a:pPr marL="914400" lvl="2"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use work.my_package.my_function</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F7EC137E-E17F-F9CC-92A3-877B555951EC}"/>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USE CLAUSES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004D8578-6784-A190-E97D-66AD85E9003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25863123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0A39266A-5ACB-A36D-3CCC-8D13A7A64CD8}"/>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9D378DB-1567-7EA0-5338-4860C7261DB4}"/>
              </a:ext>
            </a:extLst>
          </p:cNvPr>
          <p:cNvSpPr>
            <a:spLocks noGrp="1"/>
          </p:cNvSpPr>
          <p:nvPr>
            <p:ph idx="1"/>
          </p:nvPr>
        </p:nvSpPr>
        <p:spPr>
          <a:xfrm>
            <a:off x="642026" y="695808"/>
            <a:ext cx="10535055" cy="5179697"/>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Overloading</a:t>
            </a:r>
            <a:r>
              <a:rPr lang="en-US" dirty="0">
                <a:solidFill>
                  <a:schemeClr val="bg1"/>
                </a:solidFill>
                <a:latin typeface="Times New Roman" panose="02020603050405020304" pitchFamily="18" charset="0"/>
                <a:cs typeface="Times New Roman" panose="02020603050405020304" pitchFamily="18" charset="0"/>
              </a:rPr>
              <a:t> is when the same name or operator refers to different entities in different contexts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Overload Resolution</a:t>
            </a:r>
            <a:r>
              <a:rPr lang="en-US" dirty="0">
                <a:solidFill>
                  <a:schemeClr val="bg1"/>
                </a:solidFill>
                <a:latin typeface="Times New Roman" panose="02020603050405020304" pitchFamily="18" charset="0"/>
                <a:cs typeface="Times New Roman" panose="02020603050405020304" pitchFamily="18" charset="0"/>
              </a:rPr>
              <a:t> is the process used to select the correct meaning when multiple meanings are possible</a:t>
            </a: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a:p>
            <a:pPr marL="457200" lvl="1" indent="0" algn="just">
              <a:lnSpc>
                <a:spcPct val="110000"/>
              </a:lnSpc>
              <a:buNone/>
            </a:pPr>
            <a:r>
              <a:rPr lang="tr-TR" b="1" dirty="0">
                <a:solidFill>
                  <a:schemeClr val="bg1"/>
                </a:solidFill>
                <a:latin typeface="Times New Roman" panose="02020603050405020304" pitchFamily="18" charset="0"/>
                <a:cs typeface="Times New Roman" panose="02020603050405020304" pitchFamily="18" charset="0"/>
              </a:rPr>
              <a:t>RULES</a:t>
            </a: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Compatibility between names, expressions, and types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Conformance between parameters and types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Selecting the correct entity based on the context</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D9761FC7-B1CF-6474-C689-9628B9CA7F1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THE CONTEXT OF OVERLOAD RESOLUTION</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970DBD2-6DC2-4E98-FAB6-E347B08C65C0}"/>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42285607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E2227D4-50C4-05E6-9907-88092896872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71DD8F1-2CDA-1016-76E4-3A7F6D3F4F56}"/>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13</a:t>
            </a:r>
            <a:r>
              <a:rPr lang="en-US" sz="2800" b="1" dirty="0">
                <a:solidFill>
                  <a:srgbClr val="FF0000"/>
                </a:solidFill>
              </a:rPr>
              <a:t>. </a:t>
            </a:r>
            <a:r>
              <a:rPr lang="tr-TR" sz="2800" b="1" dirty="0">
                <a:solidFill>
                  <a:srgbClr val="FF0000"/>
                </a:solidFill>
              </a:rPr>
              <a:t>DESIGN UNITS AND THEIR ANALYSIS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973C1BE5-2C39-311E-D5A1-832828785A1E}"/>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13.1 </a:t>
            </a:r>
            <a:r>
              <a:rPr lang="tr-TR" b="1" dirty="0">
                <a:solidFill>
                  <a:schemeClr val="bg1"/>
                </a:solidFill>
              </a:rPr>
              <a:t>Design Units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a:t>
            </a:r>
            <a:r>
              <a:rPr lang="en-US" b="1" dirty="0">
                <a:solidFill>
                  <a:srgbClr val="FF0000"/>
                </a:solidFill>
              </a:rPr>
              <a:t>.2 </a:t>
            </a:r>
            <a:r>
              <a:rPr lang="tr-TR" b="1" dirty="0">
                <a:solidFill>
                  <a:schemeClr val="bg1"/>
                </a:solidFill>
              </a:rPr>
              <a:t>Design Libraries</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13</a:t>
            </a:r>
            <a:r>
              <a:rPr lang="en-US" b="1" dirty="0">
                <a:solidFill>
                  <a:srgbClr val="FF0000"/>
                </a:solidFill>
              </a:rPr>
              <a:t>.3 </a:t>
            </a:r>
            <a:r>
              <a:rPr lang="tr-TR" b="1" dirty="0">
                <a:solidFill>
                  <a:schemeClr val="bg1"/>
                </a:solidFill>
              </a:rPr>
              <a:t>Context Declerations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13</a:t>
            </a:r>
            <a:r>
              <a:rPr lang="en-US" b="1" dirty="0">
                <a:solidFill>
                  <a:srgbClr val="FF0000"/>
                </a:solidFill>
              </a:rPr>
              <a:t>.4 </a:t>
            </a:r>
            <a:r>
              <a:rPr lang="tr-TR" b="1" dirty="0">
                <a:solidFill>
                  <a:schemeClr val="bg1"/>
                </a:solidFill>
              </a:rPr>
              <a:t>Context Clauses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13</a:t>
            </a:r>
            <a:r>
              <a:rPr lang="en-US" b="1" dirty="0">
                <a:solidFill>
                  <a:srgbClr val="FF0000"/>
                </a:solidFill>
              </a:rPr>
              <a:t>.5 </a:t>
            </a:r>
            <a:r>
              <a:rPr lang="tr-TR" b="1" dirty="0">
                <a:solidFill>
                  <a:schemeClr val="bg1"/>
                </a:solidFill>
              </a:rPr>
              <a:t>Order of Analysis</a:t>
            </a:r>
            <a:r>
              <a:rPr lang="en-GB" b="1" dirty="0">
                <a:solidFill>
                  <a:srgbClr val="FF0000"/>
                </a:solidFill>
              </a:rPr>
              <a:t> </a:t>
            </a:r>
          </a:p>
        </p:txBody>
      </p:sp>
      <p:pic>
        <p:nvPicPr>
          <p:cNvPr id="7" name="Picture 6" descr="close up of circuit board">
            <a:extLst>
              <a:ext uri="{FF2B5EF4-FFF2-40B4-BE49-F238E27FC236}">
                <a16:creationId xmlns:a16="http://schemas.microsoft.com/office/drawing/2014/main" id="{28E543D8-9EE5-D93D-CC5F-C41103F28B61}"/>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2B119161-8564-2ABF-6C68-A5227206B872}"/>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13</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34600999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C24D6A0-388B-1D48-5762-9C9133DF0BFD}"/>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AF018BB3-9AA0-D491-2403-6FBBEA5BAC73}"/>
              </a:ext>
            </a:extLst>
          </p:cNvPr>
          <p:cNvSpPr>
            <a:spLocks noGrp="1"/>
          </p:cNvSpPr>
          <p:nvPr>
            <p:ph idx="1"/>
          </p:nvPr>
        </p:nvSpPr>
        <p:spPr>
          <a:xfrm>
            <a:off x="642026" y="695808"/>
            <a:ext cx="10535055" cy="2066847"/>
          </a:xfrm>
        </p:spPr>
        <p:txBody>
          <a:bodyPr>
            <a:noAutofit/>
          </a:bodyPr>
          <a:lstStyle/>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I</a:t>
            </a:r>
            <a:r>
              <a:rPr lang="en-US" dirty="0">
                <a:solidFill>
                  <a:schemeClr val="bg1"/>
                </a:solidFill>
                <a:latin typeface="Times New Roman" panose="02020603050405020304" pitchFamily="18" charset="0"/>
                <a:cs typeface="Times New Roman" panose="02020603050405020304" pitchFamily="18" charset="0"/>
              </a:rPr>
              <a:t>ndependently analyzed constructs that are added to the design library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D</a:t>
            </a:r>
            <a:r>
              <a:rPr lang="en-US" dirty="0">
                <a:solidFill>
                  <a:schemeClr val="bg1"/>
                </a:solidFill>
                <a:latin typeface="Times New Roman" panose="02020603050405020304" pitchFamily="18" charset="0"/>
                <a:cs typeface="Times New Roman" panose="02020603050405020304" pitchFamily="18" charset="0"/>
              </a:rPr>
              <a:t>esign file consists of multiple design units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Primary Units</a:t>
            </a:r>
            <a:r>
              <a:rPr lang="en-US" dirty="0">
                <a:solidFill>
                  <a:schemeClr val="bg1"/>
                </a:solidFill>
                <a:latin typeface="Times New Roman" panose="02020603050405020304" pitchFamily="18" charset="0"/>
                <a:cs typeface="Times New Roman" panose="02020603050405020304" pitchFamily="18" charset="0"/>
              </a:rPr>
              <a:t>: Core structures like entity declarations, package declarations, and context declarations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Secondary Units</a:t>
            </a:r>
            <a:r>
              <a:rPr lang="en-US" dirty="0">
                <a:solidFill>
                  <a:schemeClr val="bg1"/>
                </a:solidFill>
                <a:latin typeface="Times New Roman" panose="02020603050405020304" pitchFamily="18" charset="0"/>
                <a:cs typeface="Times New Roman" panose="02020603050405020304" pitchFamily="18" charset="0"/>
              </a:rPr>
              <a:t>: Bodies of primary units, such as architecture bodies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3DE71E18-6AE3-F871-B64B-D276EFFBF656}"/>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DESIGN UNITS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D1805E08-4FE1-2D90-0CD8-4F9B2DF62F4C}"/>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E51D9890-1ADD-6FEE-EBE6-9957E6A57011}"/>
              </a:ext>
            </a:extLst>
          </p:cNvPr>
          <p:cNvSpPr txBox="1">
            <a:spLocks/>
          </p:cNvSpPr>
          <p:nvPr/>
        </p:nvSpPr>
        <p:spPr bwMode="auto">
          <a:xfrm>
            <a:off x="1168" y="291600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DESIGN LIBRARIES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60388A83-4F7D-4981-2B25-F6437CD089D1}"/>
              </a:ext>
            </a:extLst>
          </p:cNvPr>
          <p:cNvSpPr txBox="1">
            <a:spLocks/>
          </p:cNvSpPr>
          <p:nvPr/>
        </p:nvSpPr>
        <p:spPr>
          <a:xfrm>
            <a:off x="642026" y="3611817"/>
            <a:ext cx="10535055" cy="3178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Design Library</a:t>
            </a:r>
            <a:r>
              <a:rPr lang="en-US" dirty="0">
                <a:solidFill>
                  <a:schemeClr val="bg1"/>
                </a:solidFill>
                <a:latin typeface="Times New Roman" panose="02020603050405020304" pitchFamily="18" charset="0"/>
                <a:cs typeface="Times New Roman" panose="02020603050405020304" pitchFamily="18" charset="0"/>
              </a:rPr>
              <a:t>: An implementation-dependent storage area for design units. An application can support multiple design libraries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Library Clause</a:t>
            </a:r>
            <a:r>
              <a:rPr lang="en-US" dirty="0">
                <a:solidFill>
                  <a:schemeClr val="bg1"/>
                </a:solidFill>
                <a:latin typeface="Times New Roman" panose="02020603050405020304" pitchFamily="18" charset="0"/>
                <a:cs typeface="Times New Roman" panose="02020603050405020304" pitchFamily="18" charset="0"/>
              </a:rPr>
              <a:t>: Defines logical names for libraries in design units. If the same name is defined multiple times, only the first definition is valid.</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Working Library</a:t>
            </a:r>
            <a:r>
              <a:rPr lang="en-US" dirty="0">
                <a:solidFill>
                  <a:schemeClr val="bg1"/>
                </a:solidFill>
                <a:latin typeface="Times New Roman" panose="02020603050405020304" pitchFamily="18" charset="0"/>
                <a:cs typeface="Times New Roman" panose="02020603050405020304" pitchFamily="18" charset="0"/>
              </a:rPr>
              <a:t>: The library where the library unit resulting from the analysis of a design unit is place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Resource Library</a:t>
            </a:r>
            <a:r>
              <a:rPr lang="en-US" dirty="0">
                <a:solidFill>
                  <a:schemeClr val="bg1"/>
                </a:solidFill>
                <a:latin typeface="Times New Roman" panose="02020603050405020304" pitchFamily="18" charset="0"/>
                <a:cs typeface="Times New Roman" panose="02020603050405020304" pitchFamily="18" charset="0"/>
              </a:rPr>
              <a:t>: Libraries that contain library units referenced in the analyzed design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891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ECA0C149-BBDA-0A55-39F7-EF53B4B6007D}"/>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525874F-D280-46E1-47F5-A8804C10265A}"/>
              </a:ext>
            </a:extLst>
          </p:cNvPr>
          <p:cNvSpPr txBox="1">
            <a:spLocks/>
          </p:cNvSpPr>
          <p:nvPr/>
        </p:nvSpPr>
        <p:spPr bwMode="auto">
          <a:xfrm>
            <a:off x="1168"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DECLARATİONS </a:t>
            </a:r>
            <a:endParaRPr lang="en-GB" sz="40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49AD6CAC-6E1A-2F9E-189C-D025C3E07DC4}"/>
              </a:ext>
            </a:extLst>
          </p:cNvPr>
          <p:cNvSpPr txBox="1">
            <a:spLocks/>
          </p:cNvSpPr>
          <p:nvPr/>
        </p:nvSpPr>
        <p:spPr>
          <a:xfrm>
            <a:off x="733293" y="586138"/>
            <a:ext cx="11247213" cy="323730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Pure functions always return the same output for the same input values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Impure functions may produce different outputs for the same inputs or modify external variables or signals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Constant parameters allow read-only access, while variable parameters allow both reading and writing of values during subprogram execution</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Signal parameters pass references to signals, their drivers, or both into the subprogram call</a:t>
            </a:r>
            <a:br>
              <a:rPr lang="tr-TR" altLang="tr-TR" sz="2700" dirty="0">
                <a:solidFill>
                  <a:schemeClr val="bg1"/>
                </a:solidFill>
                <a:latin typeface="Times New Roman" panose="02020603050405020304" pitchFamily="18" charset="0"/>
                <a:cs typeface="Times New Roman" panose="02020603050405020304" pitchFamily="18" charset="0"/>
              </a:rPr>
            </a:b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3" name="Content Placeholder 2">
            <a:extLst>
              <a:ext uri="{FF2B5EF4-FFF2-40B4-BE49-F238E27FC236}">
                <a16:creationId xmlns:a16="http://schemas.microsoft.com/office/drawing/2014/main" id="{BC2D7645-A16B-EAE1-3C15-045C2BAA71E3}"/>
              </a:ext>
            </a:extLst>
          </p:cNvPr>
          <p:cNvSpPr txBox="1">
            <a:spLocks/>
          </p:cNvSpPr>
          <p:nvPr/>
        </p:nvSpPr>
        <p:spPr bwMode="auto">
          <a:xfrm>
            <a:off x="0" y="2886546"/>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SUBPROGRAM BODIES </a:t>
            </a:r>
            <a:endParaRPr lang="en-GB" sz="4000" b="1" i="1" dirty="0">
              <a:solidFill>
                <a:schemeClr val="bg1"/>
              </a:solidFill>
              <a:latin typeface="Tw Cen MT (Body)"/>
              <a:cs typeface="Times New Roman" panose="02020603050405020304" pitchFamily="18" charset="0"/>
            </a:endParaRPr>
          </a:p>
        </p:txBody>
      </p:sp>
      <p:sp>
        <p:nvSpPr>
          <p:cNvPr id="4" name="Content Placeholder 2">
            <a:extLst>
              <a:ext uri="{FF2B5EF4-FFF2-40B4-BE49-F238E27FC236}">
                <a16:creationId xmlns:a16="http://schemas.microsoft.com/office/drawing/2014/main" id="{C96512AB-F4E0-B608-C766-55D96C20DB0F}"/>
              </a:ext>
            </a:extLst>
          </p:cNvPr>
          <p:cNvSpPr txBox="1">
            <a:spLocks/>
          </p:cNvSpPr>
          <p:nvPr/>
        </p:nvSpPr>
        <p:spPr>
          <a:xfrm>
            <a:off x="733292" y="3429000"/>
            <a:ext cx="10724247" cy="81525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A body consists of three main parts: specification (definition of parameters and type), declarative part (variables, constants, or nested subprograms), and statement part (sequential operations)</a:t>
            </a:r>
            <a:endParaRPr lang="tr-TR" sz="2000" dirty="0">
              <a:solidFill>
                <a:schemeClr val="bg1"/>
              </a:solidFill>
              <a:latin typeface="Times New Roman" panose="02020603050405020304" pitchFamily="18" charset="0"/>
              <a:cs typeface="Times New Roman" panose="02020603050405020304" pitchFamily="18" charset="0"/>
            </a:endParaRPr>
          </a:p>
          <a:p>
            <a:pPr marL="0" indent="0">
              <a:buNone/>
            </a:pPr>
            <a:endParaRPr lang="en-US"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Content Placeholder 2">
            <a:extLst>
              <a:ext uri="{FF2B5EF4-FFF2-40B4-BE49-F238E27FC236}">
                <a16:creationId xmlns:a16="http://schemas.microsoft.com/office/drawing/2014/main" id="{62D805BA-A4E3-8CDF-616A-62A802462915}"/>
              </a:ext>
            </a:extLst>
          </p:cNvPr>
          <p:cNvSpPr txBox="1">
            <a:spLocks/>
          </p:cNvSpPr>
          <p:nvPr/>
        </p:nvSpPr>
        <p:spPr bwMode="auto">
          <a:xfrm>
            <a:off x="1168" y="424425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3600" b="1" dirty="0">
                <a:solidFill>
                  <a:srgbClr val="FF0000"/>
                </a:solidFill>
                <a:latin typeface="Tw Cen MT (Headings)"/>
                <a:ea typeface="+mj-ea"/>
                <a:cs typeface="+mj-cs"/>
              </a:rPr>
              <a:t>			</a:t>
            </a:r>
            <a:r>
              <a:rPr lang="tr-TR" sz="3600" b="1" dirty="0">
                <a:solidFill>
                  <a:srgbClr val="FF0000"/>
                </a:solidFill>
                <a:latin typeface="Tw Cen MT (Headings)"/>
                <a:ea typeface="+mj-ea"/>
                <a:cs typeface="+mj-cs"/>
              </a:rPr>
              <a:t>4</a:t>
            </a:r>
            <a:r>
              <a:rPr lang="en-GB" sz="3600" b="1" dirty="0">
                <a:solidFill>
                  <a:srgbClr val="FF0000"/>
                </a:solidFill>
                <a:latin typeface="Tw Cen MT (Headings)"/>
                <a:ea typeface="+mj-ea"/>
                <a:cs typeface="+mj-cs"/>
              </a:rPr>
              <a:t>.</a:t>
            </a:r>
            <a:r>
              <a:rPr lang="tr-TR" sz="3600" b="1" dirty="0">
                <a:solidFill>
                  <a:srgbClr val="FF0000"/>
                </a:solidFill>
                <a:latin typeface="Tw Cen MT (Headings)"/>
                <a:ea typeface="+mj-ea"/>
                <a:cs typeface="+mj-cs"/>
              </a:rPr>
              <a:t>4</a:t>
            </a:r>
            <a:r>
              <a:rPr lang="en-GB" sz="3600" b="1" dirty="0">
                <a:solidFill>
                  <a:srgbClr val="FF0000"/>
                </a:solidFill>
                <a:latin typeface="Tw Cen MT (Headings)"/>
                <a:ea typeface="+mj-ea"/>
                <a:cs typeface="+mj-cs"/>
              </a:rPr>
              <a:t> </a:t>
            </a:r>
            <a:r>
              <a:rPr lang="tr-TR" sz="3600" b="1" dirty="0">
                <a:solidFill>
                  <a:schemeClr val="bg1"/>
                </a:solidFill>
                <a:latin typeface="Tw Cen MT (Body)"/>
                <a:ea typeface="+mj-ea"/>
                <a:cs typeface="Times New Roman" panose="02020603050405020304" pitchFamily="18" charset="0"/>
              </a:rPr>
              <a:t>SUBPROGRAM INSTANTIATION DECLARATIONS</a:t>
            </a:r>
            <a:endParaRPr lang="en-GB" sz="3600" b="1" i="1" dirty="0">
              <a:solidFill>
                <a:schemeClr val="bg1"/>
              </a:solidFill>
              <a:latin typeface="Tw Cen MT (Body)"/>
              <a:cs typeface="Times New Roman" panose="02020603050405020304" pitchFamily="18" charset="0"/>
            </a:endParaRPr>
          </a:p>
        </p:txBody>
      </p:sp>
      <p:sp>
        <p:nvSpPr>
          <p:cNvPr id="8" name="Content Placeholder 2">
            <a:extLst>
              <a:ext uri="{FF2B5EF4-FFF2-40B4-BE49-F238E27FC236}">
                <a16:creationId xmlns:a16="http://schemas.microsoft.com/office/drawing/2014/main" id="{0009E90F-CCAA-3F94-BA10-A500CF3195A5}"/>
              </a:ext>
            </a:extLst>
          </p:cNvPr>
          <p:cNvSpPr txBox="1">
            <a:spLocks/>
          </p:cNvSpPr>
          <p:nvPr/>
        </p:nvSpPr>
        <p:spPr>
          <a:xfrm>
            <a:off x="733292" y="4885267"/>
            <a:ext cx="10724247" cy="123858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Subprogram instantiation customizes a general subprogram template into an independent version with specific parameters or generics</a:t>
            </a: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299077598"/>
      </p:ext>
    </p:extLst>
  </p:cSld>
  <p:clrMapOvr>
    <a:masterClrMapping/>
  </p:clrMapOvr>
  <p:extLst>
    <p:ext uri="{6950BFC3-D8DA-4A85-94F7-54DA5524770B}">
      <p188:commentRel xmlns:p188="http://schemas.microsoft.com/office/powerpoint/2018/8/main" r:id="rId2"/>
    </p:ext>
  </p:extLst>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4995D135-1CCF-2C0A-C07F-667853C2D3C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1063CDE-B041-2164-021D-51DB4CDF96B2}"/>
              </a:ext>
            </a:extLst>
          </p:cNvPr>
          <p:cNvSpPr>
            <a:spLocks noGrp="1"/>
          </p:cNvSpPr>
          <p:nvPr>
            <p:ph idx="1"/>
          </p:nvPr>
        </p:nvSpPr>
        <p:spPr>
          <a:xfrm>
            <a:off x="642026" y="695808"/>
            <a:ext cx="10535055" cy="5695053"/>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Context Declaration</a:t>
            </a:r>
            <a:r>
              <a:rPr lang="en-US" dirty="0">
                <a:solidFill>
                  <a:schemeClr val="bg1"/>
                </a:solidFill>
                <a:latin typeface="Times New Roman" panose="02020603050405020304" pitchFamily="18" charset="0"/>
                <a:cs typeface="Times New Roman" panose="02020603050405020304" pitchFamily="18" charset="0"/>
              </a:rPr>
              <a:t>: Defines context items that design units can reference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Context Clause</a:t>
            </a:r>
            <a:r>
              <a:rPr lang="en-US" dirty="0">
                <a:solidFill>
                  <a:schemeClr val="bg1"/>
                </a:solidFill>
                <a:latin typeface="Times New Roman" panose="02020603050405020304" pitchFamily="18" charset="0"/>
                <a:cs typeface="Times New Roman" panose="02020603050405020304" pitchFamily="18" charset="0"/>
              </a:rPr>
              <a:t>: Defines the initial name environment before the analysis of a design unit</a:t>
            </a:r>
            <a:endParaRPr lang="tr-TR" sz="2000"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en-US" sz="2000" dirty="0">
                <a:solidFill>
                  <a:schemeClr val="bg1"/>
                </a:solidFill>
                <a:latin typeface="Times New Roman" panose="02020603050405020304" pitchFamily="18" charset="0"/>
                <a:cs typeface="Times New Roman" panose="02020603050405020304" pitchFamily="18" charset="0"/>
              </a:rPr>
              <a:t>Scope: library_clause, use_clause, context_reference</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Library Clause</a:t>
            </a:r>
            <a:r>
              <a:rPr lang="en-US" sz="2000" dirty="0">
                <a:solidFill>
                  <a:schemeClr val="bg1"/>
                </a:solidFill>
                <a:latin typeface="Times New Roman" panose="02020603050405020304" pitchFamily="18" charset="0"/>
                <a:cs typeface="Times New Roman" panose="02020603050405020304" pitchFamily="18" charset="0"/>
              </a:rPr>
              <a:t>: Defines the logical library names to be used in the design unit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en-US" sz="2000" b="1" dirty="0">
                <a:solidFill>
                  <a:schemeClr val="bg1"/>
                </a:solidFill>
                <a:latin typeface="Times New Roman" panose="02020603050405020304" pitchFamily="18" charset="0"/>
                <a:cs typeface="Times New Roman" panose="02020603050405020304" pitchFamily="18" charset="0"/>
              </a:rPr>
              <a:t>Use Clause</a:t>
            </a:r>
            <a:r>
              <a:rPr lang="en-US" sz="2000" dirty="0">
                <a:solidFill>
                  <a:schemeClr val="bg1"/>
                </a:solidFill>
                <a:latin typeface="Times New Roman" panose="02020603050405020304" pitchFamily="18" charset="0"/>
                <a:cs typeface="Times New Roman" panose="02020603050405020304" pitchFamily="18" charset="0"/>
              </a:rPr>
              <a:t>: Makes certain declarations directly visible within the design unit</a:t>
            </a:r>
            <a:endParaRPr lang="tr-TR" sz="2000" dirty="0">
              <a:solidFill>
                <a:schemeClr val="bg1"/>
              </a:solidFill>
              <a:latin typeface="Times New Roman" panose="02020603050405020304" pitchFamily="18" charset="0"/>
              <a:cs typeface="Times New Roman" panose="02020603050405020304" pitchFamily="18" charset="0"/>
            </a:endParaRPr>
          </a:p>
          <a:p>
            <a:pPr lvl="3" algn="just">
              <a:lnSpc>
                <a:spcPct val="110000"/>
              </a:lnSpc>
            </a:pPr>
            <a:r>
              <a:rPr lang="tr-TR" sz="2000" b="1" dirty="0">
                <a:solidFill>
                  <a:schemeClr val="bg1"/>
                </a:solidFill>
                <a:latin typeface="Times New Roman" panose="02020603050405020304" pitchFamily="18" charset="0"/>
                <a:cs typeface="Times New Roman" panose="02020603050405020304" pitchFamily="18" charset="0"/>
              </a:rPr>
              <a:t>Context Reference</a:t>
            </a:r>
            <a:r>
              <a:rPr lang="tr-TR" sz="2000" dirty="0">
                <a:solidFill>
                  <a:schemeClr val="bg1"/>
                </a:solidFill>
                <a:latin typeface="Times New Roman" panose="02020603050405020304" pitchFamily="18" charset="0"/>
                <a:cs typeface="Times New Roman" panose="02020603050405020304" pitchFamily="18" charset="0"/>
              </a:rPr>
              <a:t>: References another context declaration</a:t>
            </a:r>
          </a:p>
          <a:p>
            <a:pPr lvl="3" algn="just">
              <a:lnSpc>
                <a:spcPct val="110000"/>
              </a:lnSpc>
            </a:pPr>
            <a:endParaRPr lang="tr-TR" sz="2000" dirty="0">
              <a:solidFill>
                <a:schemeClr val="bg1"/>
              </a:solidFill>
              <a:latin typeface="Times New Roman" panose="02020603050405020304" pitchFamily="18" charset="0"/>
              <a:cs typeface="Times New Roman" panose="02020603050405020304" pitchFamily="18" charset="0"/>
            </a:endParaRP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context project_context is</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library project_lib;</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use project_lib.project_defs.all;</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library IP_lib;</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    context IP_lib.IP_context;</a:t>
            </a:r>
          </a:p>
          <a:p>
            <a:pPr marL="3657600" lvl="8" indent="0" algn="just">
              <a:lnSpc>
                <a:spcPct val="110000"/>
              </a:lnSpc>
              <a:buNone/>
            </a:pPr>
            <a:r>
              <a:rPr lang="en-US" sz="2000" dirty="0">
                <a:solidFill>
                  <a:schemeClr val="bg1"/>
                </a:solidFill>
                <a:latin typeface="Times New Roman" panose="02020603050405020304" pitchFamily="18" charset="0"/>
                <a:cs typeface="Times New Roman" panose="02020603050405020304" pitchFamily="18" charset="0"/>
              </a:rPr>
              <a:t>end context project_context;</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922A609-7CC7-DFCD-5870-4F0AA430CD6C}"/>
              </a:ext>
            </a:extLst>
          </p:cNvPr>
          <p:cNvSpPr txBox="1">
            <a:spLocks/>
          </p:cNvSpPr>
          <p:nvPr/>
        </p:nvSpPr>
        <p:spPr bwMode="auto">
          <a:xfrm>
            <a:off x="-593388" y="0"/>
            <a:ext cx="124611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3,4</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CONTEXT DECLERATIONS / CONTEXT CLAUSE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8BF3E38-2C4A-27AA-DC3D-7E16E1948D42}"/>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1517914795"/>
      </p:ext>
    </p:extLst>
  </p:cSld>
  <p:clrMapOvr>
    <a:masterClrMapping/>
  </p:clrMapOvr>
  <p:extLst>
    <p:ext uri="{6950BFC3-D8DA-4A85-94F7-54DA5524770B}">
      <p188:commentRel xmlns:p188="http://schemas.microsoft.com/office/powerpoint/2018/8/main" r:id="rId2"/>
    </p:ext>
  </p:extLst>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5B4055FB-F7D8-E7EA-F29B-4B44B520235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B21ACD5-A2B4-B3CF-D852-F2A9FACB2A13}"/>
              </a:ext>
            </a:extLst>
          </p:cNvPr>
          <p:cNvSpPr>
            <a:spLocks noGrp="1"/>
          </p:cNvSpPr>
          <p:nvPr>
            <p:ph idx="1"/>
          </p:nvPr>
        </p:nvSpPr>
        <p:spPr>
          <a:xfrm>
            <a:off x="642026" y="695808"/>
            <a:ext cx="10535055" cy="5463588"/>
          </a:xfrm>
        </p:spPr>
        <p:txBody>
          <a:bodyPr>
            <a:noAutofit/>
          </a:bodyPr>
          <a:lstStyle/>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The order of design unit analysis</a:t>
            </a:r>
            <a:r>
              <a:rPr lang="en-US" dirty="0">
                <a:solidFill>
                  <a:schemeClr val="bg1"/>
                </a:solidFill>
                <a:latin typeface="Times New Roman" panose="02020603050405020304" pitchFamily="18" charset="0"/>
                <a:cs typeface="Times New Roman" panose="02020603050405020304" pitchFamily="18" charset="0"/>
              </a:rPr>
              <a:t> is based on visibility rules</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 primary unit</a:t>
            </a:r>
            <a:r>
              <a:rPr lang="en-US" dirty="0">
                <a:solidFill>
                  <a:schemeClr val="bg1"/>
                </a:solidFill>
                <a:latin typeface="Times New Roman" panose="02020603050405020304" pitchFamily="18" charset="0"/>
                <a:cs typeface="Times New Roman" panose="02020603050405020304" pitchFamily="18" charset="0"/>
              </a:rPr>
              <a:t> must be analyzed before the design unit where its name is referenced</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A primary unit</a:t>
            </a:r>
            <a:r>
              <a:rPr lang="en-US" dirty="0">
                <a:solidFill>
                  <a:schemeClr val="bg1"/>
                </a:solidFill>
                <a:latin typeface="Times New Roman" panose="02020603050405020304" pitchFamily="18" charset="0"/>
                <a:cs typeface="Times New Roman" panose="02020603050405020304" pitchFamily="18" charset="0"/>
              </a:rPr>
              <a:t> must be analyzed before its corresponding </a:t>
            </a:r>
            <a:r>
              <a:rPr lang="en-US" b="1" dirty="0">
                <a:solidFill>
                  <a:schemeClr val="bg1"/>
                </a:solidFill>
                <a:latin typeface="Times New Roman" panose="02020603050405020304" pitchFamily="18" charset="0"/>
                <a:cs typeface="Times New Roman" panose="02020603050405020304" pitchFamily="18" charset="0"/>
              </a:rPr>
              <a:t>secondary unit</a:t>
            </a:r>
            <a:r>
              <a:rPr lang="en-US" dirty="0">
                <a:solidFill>
                  <a:schemeClr val="bg1"/>
                </a:solidFill>
                <a:latin typeface="Times New Roman" panose="02020603050405020304" pitchFamily="18" charset="0"/>
                <a:cs typeface="Times New Roman" panose="02020603050405020304" pitchFamily="18" charset="0"/>
              </a:rPr>
              <a:t>, as the secondary unit depends on the primary unit</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b="1"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b="1" dirty="0">
                <a:solidFill>
                  <a:schemeClr val="bg1"/>
                </a:solidFill>
                <a:latin typeface="Times New Roman" panose="02020603050405020304" pitchFamily="18" charset="0"/>
                <a:cs typeface="Times New Roman" panose="02020603050405020304" pitchFamily="18" charset="0"/>
              </a:rPr>
              <a:t>In case of an error</a:t>
            </a:r>
            <a:r>
              <a:rPr lang="en-US" dirty="0">
                <a:solidFill>
                  <a:schemeClr val="bg1"/>
                </a:solidFill>
                <a:latin typeface="Times New Roman" panose="02020603050405020304" pitchFamily="18" charset="0"/>
                <a:cs typeface="Times New Roman" panose="02020603050405020304" pitchFamily="18" charset="0"/>
              </a:rPr>
              <a:t>, the analysis is rejected and does not affect the working library</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 </a:t>
            </a:r>
            <a:r>
              <a:rPr lang="en-US" b="1" dirty="0">
                <a:solidFill>
                  <a:schemeClr val="bg1"/>
                </a:solidFill>
                <a:latin typeface="Times New Roman" panose="02020603050405020304" pitchFamily="18" charset="0"/>
                <a:cs typeface="Times New Roman" panose="02020603050405020304" pitchFamily="18" charset="0"/>
              </a:rPr>
              <a:t>changed library unit</a:t>
            </a:r>
            <a:r>
              <a:rPr lang="en-US" dirty="0">
                <a:solidFill>
                  <a:schemeClr val="bg1"/>
                </a:solidFill>
                <a:latin typeface="Times New Roman" panose="02020603050405020304" pitchFamily="18" charset="0"/>
                <a:cs typeface="Times New Roman" panose="02020603050405020304" pitchFamily="18" charset="0"/>
              </a:rPr>
              <a:t> may affect other units that reference its name</a:t>
            </a: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endParaRPr lang="tr-TR" dirty="0">
              <a:solidFill>
                <a:schemeClr val="bg1"/>
              </a:solidFill>
              <a:latin typeface="Times New Roman" panose="02020603050405020304" pitchFamily="18" charset="0"/>
              <a:cs typeface="Times New Roman" panose="02020603050405020304" pitchFamily="18" charset="0"/>
            </a:endParaRPr>
          </a:p>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A </a:t>
            </a:r>
            <a:r>
              <a:rPr lang="en-US" b="1" dirty="0">
                <a:solidFill>
                  <a:schemeClr val="bg1"/>
                </a:solidFill>
                <a:latin typeface="Times New Roman" panose="02020603050405020304" pitchFamily="18" charset="0"/>
                <a:cs typeface="Times New Roman" panose="02020603050405020304" pitchFamily="18" charset="0"/>
              </a:rPr>
              <a:t>changed library unit</a:t>
            </a:r>
            <a:r>
              <a:rPr lang="en-US" dirty="0">
                <a:solidFill>
                  <a:schemeClr val="bg1"/>
                </a:solidFill>
                <a:latin typeface="Times New Roman" panose="02020603050405020304" pitchFamily="18" charset="0"/>
                <a:cs typeface="Times New Roman" panose="02020603050405020304" pitchFamily="18" charset="0"/>
              </a:rPr>
              <a:t> becomes obsolete and must be reanalyzed before it can be used again</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B2DB50FB-E2FD-2B00-9752-DED9E8339DD7}"/>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13</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ORDER OF ANALYSIS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9413B26D-BA38-C8B3-A846-A970D1516E14}"/>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Tree>
    <p:extLst>
      <p:ext uri="{BB962C8B-B14F-4D97-AF65-F5344CB8AC3E}">
        <p14:creationId xmlns:p14="http://schemas.microsoft.com/office/powerpoint/2010/main" val="37016281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BB8131B-848F-A970-AE86-D5124706983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D745759-3444-CE05-BB20-ECDBC38C242B}"/>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2800" b="1" i="0" u="none" strike="noStrike" kern="1200" cap="all" spc="0" normalizeH="0" baseline="0" noProof="0" dirty="0">
                <a:ln>
                  <a:noFill/>
                </a:ln>
                <a:solidFill>
                  <a:srgbClr val="FF0000"/>
                </a:solidFill>
                <a:effectLst/>
                <a:uLnTx/>
                <a:uFillTx/>
                <a:latin typeface="Tw Cen MT" panose="020B0602020104020603"/>
                <a:ea typeface="+mj-ea"/>
                <a:cs typeface="+mj-cs"/>
              </a:rPr>
              <a:t>14. ELABORATION AND EXECUTION</a:t>
            </a:r>
          </a:p>
        </p:txBody>
      </p:sp>
      <p:sp>
        <p:nvSpPr>
          <p:cNvPr id="9" name="Content Placeholder 2">
            <a:extLst>
              <a:ext uri="{FF2B5EF4-FFF2-40B4-BE49-F238E27FC236}">
                <a16:creationId xmlns:a16="http://schemas.microsoft.com/office/drawing/2014/main" id="{F7F4627A-B78B-C4DE-6723-65B7165468B4}"/>
              </a:ext>
            </a:extLst>
          </p:cNvPr>
          <p:cNvSpPr txBox="1">
            <a:spLocks/>
          </p:cNvSpPr>
          <p:nvPr/>
        </p:nvSpPr>
        <p:spPr>
          <a:xfrm>
            <a:off x="5907111" y="479201"/>
            <a:ext cx="6284890" cy="409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14.1 </a:t>
            </a:r>
            <a:r>
              <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rPr>
              <a:t>General</a:t>
            </a: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.2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Design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Hierarchy</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.3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Block</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Package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Subprogram</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or</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Protected</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Type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Header</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.4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Declarative</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Part</a:t>
            </a:r>
            <a:endPar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.5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Statement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Part</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14</a:t>
            </a:r>
            <a:r>
              <a:rPr kumimoji="0" lang="en-US" sz="2400" b="1" i="0" u="none" strike="noStrike" kern="1200" cap="none" spc="0" normalizeH="0" baseline="0" noProof="0" dirty="0">
                <a:ln>
                  <a:noFill/>
                </a:ln>
                <a:solidFill>
                  <a:srgbClr val="FF0000"/>
                </a:solidFill>
                <a:effectLst/>
                <a:uLnTx/>
                <a:uFillTx/>
                <a:latin typeface="Tw Cen MT" panose="020B0602020104020603"/>
                <a:ea typeface="+mn-ea"/>
                <a:cs typeface="+mn-cs"/>
              </a:rPr>
              <a:t>.6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Dynamic</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Elaboration</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14.</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7</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err="1">
                <a:ln>
                  <a:noFill/>
                </a:ln>
                <a:solidFill>
                  <a:prstClr val="black"/>
                </a:solidFill>
                <a:effectLst/>
                <a:uLnTx/>
                <a:uFillTx/>
                <a:latin typeface="Tw Cen MT" panose="020B0602020104020603"/>
                <a:ea typeface="+mn-ea"/>
                <a:cs typeface="+mn-cs"/>
              </a:rPr>
              <a:t>Execution</a:t>
            </a:r>
            <a:r>
              <a:rPr kumimoji="0" lang="tr-TR" sz="2400" b="1" i="0" u="none" strike="noStrike" kern="1200" cap="none" spc="0" normalizeH="0" baseline="0" noProof="0" dirty="0">
                <a:ln>
                  <a:noFill/>
                </a:ln>
                <a:solidFill>
                  <a:prstClr val="black"/>
                </a:solidFill>
                <a:effectLst/>
                <a:uLnTx/>
                <a:uFillTx/>
                <a:latin typeface="Tw Cen MT" panose="020B0602020104020603"/>
                <a:ea typeface="+mn-ea"/>
                <a:cs typeface="+mn-cs"/>
              </a:rPr>
              <a:t> of a Model</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tr-TR"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GB" sz="2400" b="1" i="0" u="none" strike="noStrike" kern="1200" cap="none" spc="0" normalizeH="0" baseline="0" noProof="0" dirty="0">
                <a:ln>
                  <a:noFill/>
                </a:ln>
                <a:solidFill>
                  <a:srgbClr val="FF0000"/>
                </a:solidFill>
                <a:effectLst/>
                <a:uLnTx/>
                <a:uFillTx/>
                <a:latin typeface="Tw Cen MT" panose="020B0602020104020603"/>
                <a:ea typeface="+mn-ea"/>
                <a:cs typeface="+mn-cs"/>
              </a:rPr>
              <a:t>   </a:t>
            </a:r>
            <a:endParaRPr kumimoji="0" lang="en-US" sz="2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7" name="Picture 6" descr="close up of circuit board">
            <a:extLst>
              <a:ext uri="{FF2B5EF4-FFF2-40B4-BE49-F238E27FC236}">
                <a16:creationId xmlns:a16="http://schemas.microsoft.com/office/drawing/2014/main" id="{C9AB72EA-9237-DE89-D066-2959A04C8ED5}"/>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80E57893-EC59-F2DA-28FE-C0D6D1DF0D38}"/>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Chapter </a:t>
            </a:r>
            <a:r>
              <a:rPr kumimoji="0" lang="tr-TR" sz="6000" b="1" i="0" u="none" strike="noStrike" kern="1200" cap="none" spc="0" normalizeH="0" baseline="0" noProof="0" dirty="0">
                <a:ln>
                  <a:noFill/>
                </a:ln>
                <a:solidFill>
                  <a:srgbClr val="FF0000"/>
                </a:solidFill>
                <a:effectLst/>
                <a:uLnTx/>
                <a:uFillTx/>
                <a:latin typeface="Tw Cen MT" panose="020B0602020104020603"/>
                <a:ea typeface="+mn-ea"/>
                <a:cs typeface="+mn-cs"/>
              </a:rPr>
              <a:t>14</a:t>
            </a:r>
            <a:endPar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endParaRP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US" sz="6000" b="1" i="0" u="none" strike="noStrike" kern="1200" cap="none" spc="0" normalizeH="0" baseline="0" noProof="0" dirty="0">
                <a:ln>
                  <a:noFill/>
                </a:ln>
                <a:solidFill>
                  <a:srgbClr val="FF0000"/>
                </a:solidFill>
                <a:effectLst/>
                <a:uLnTx/>
                <a:uFillTx/>
                <a:latin typeface="Tw Cen MT" panose="020B0602020104020603"/>
                <a:ea typeface="+mn-ea"/>
                <a:cs typeface="+mn-cs"/>
              </a:rPr>
              <a:t>Presenter:</a:t>
            </a:r>
          </a:p>
          <a:p>
            <a:pPr marL="0" marR="0" lvl="0" indent="0" algn="ctr"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kumimoji="0" lang="en-GB" sz="6000" b="1" i="0" u="none" strike="noStrike" kern="1200" cap="none" spc="0" normalizeH="0" baseline="0" noProof="0" dirty="0">
                <a:ln>
                  <a:noFill/>
                </a:ln>
                <a:solidFill>
                  <a:prstClr val="black"/>
                </a:solidFill>
                <a:effectLst/>
                <a:uLnTx/>
                <a:uFillTx/>
                <a:latin typeface="Tw Cen MT" panose="020B0602020104020603"/>
                <a:ea typeface="+mn-ea"/>
                <a:cs typeface="+mn-cs"/>
              </a:rPr>
              <a:t>Seyit Ko</a:t>
            </a:r>
            <a:r>
              <a:rPr kumimoji="0" lang="tr-TR" sz="6000" b="1" i="0" u="none" strike="noStrike" kern="1200" cap="none" spc="0" normalizeH="0" baseline="0" noProof="0" dirty="0">
                <a:ln>
                  <a:noFill/>
                </a:ln>
                <a:solidFill>
                  <a:prstClr val="black"/>
                </a:solidFill>
                <a:effectLst/>
                <a:uLnTx/>
                <a:uFillTx/>
                <a:latin typeface="Tw Cen MT" panose="020B0602020104020603"/>
                <a:ea typeface="+mn-ea"/>
                <a:cs typeface="+mn-cs"/>
              </a:rPr>
              <a:t>çak</a:t>
            </a:r>
            <a:endParaRPr kumimoji="0" lang="en-US" sz="6000" b="1" i="1"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3464817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D969D6B-C7D1-EB74-5C07-8C0A19D4E037}"/>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441D8A0E-1324-4DC0-DABA-4DB082884856}"/>
              </a:ext>
            </a:extLst>
          </p:cNvPr>
          <p:cNvSpPr>
            <a:spLocks noGrp="1"/>
          </p:cNvSpPr>
          <p:nvPr>
            <p:ph idx="1"/>
          </p:nvPr>
        </p:nvSpPr>
        <p:spPr>
          <a:xfrm>
            <a:off x="733876" y="698604"/>
            <a:ext cx="10724247" cy="817897"/>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To execute a model, the design hierarchy is first elaborated, followed by the initialization of nets, and then the repetitive simulation cycle begins, during which processes are executed and nets are updated</a:t>
            </a:r>
            <a:endParaRPr lang="tr-TR" sz="20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8903BD1C-328B-0241-1982-B6D2FB524C08}"/>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en-GB"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GENERAL</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CD64DADD-EBE2-E6BE-A262-5C3FC7F2EBF8}"/>
              </a:ext>
            </a:extLst>
          </p:cNvPr>
          <p:cNvSpPr txBox="1">
            <a:spLocks/>
          </p:cNvSpPr>
          <p:nvPr/>
        </p:nvSpPr>
        <p:spPr bwMode="auto">
          <a:xfrm>
            <a:off x="0" y="14816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2</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DESIGN HIERARCHY</a:t>
            </a:r>
            <a:endParaRPr kumimoji="0" lang="en-GB"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788311DC-123B-0A6B-E102-5DD4688BB803}"/>
              </a:ext>
            </a:extLst>
          </p:cNvPr>
          <p:cNvSpPr txBox="1">
            <a:spLocks/>
          </p:cNvSpPr>
          <p:nvPr/>
        </p:nvSpPr>
        <p:spPr>
          <a:xfrm>
            <a:off x="733292" y="2024077"/>
            <a:ext cx="10724247" cy="371632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Definition:</a:t>
            </a:r>
            <a:b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Creates processes interconnected by nets, enabling simulation</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altLang="tr-TR"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Process</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Executes </a:t>
            </a:r>
            <a:r>
              <a:rPr kumimoji="0" lang="en-US" altLang="tr-TR"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vhpiCbStartOfElaboration</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and </a:t>
            </a:r>
            <a:r>
              <a:rPr kumimoji="0" lang="en-US" altLang="tr-TR"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vhpiCbEndOfElaboration</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altLang="tr-TR" sz="20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callbacks.Prepares</a:t>
            </a:r>
            <a:r>
              <a:rPr kumimoji="0" lang="en-US"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block statements and implicit configurations for unbound components</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Key Steps:</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Elaborates packages sequentially to resolve dependencies</a:t>
            </a: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Configures PSL verification units after block elaboration</a:t>
            </a: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Creates drivers and initializes scalar signals</a:t>
            </a: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25704758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6F13EEB-4D93-0B68-BD4D-C58D1C1D3BD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B5C6372-22E1-A4EC-D414-01D5C7F055A2}"/>
              </a:ext>
            </a:extLst>
          </p:cNvPr>
          <p:cNvSpPr>
            <a:spLocks noGrp="1"/>
          </p:cNvSpPr>
          <p:nvPr>
            <p:ph idx="1"/>
          </p:nvPr>
        </p:nvSpPr>
        <p:spPr>
          <a:xfrm>
            <a:off x="733876" y="698604"/>
            <a:ext cx="10724247" cy="1130196"/>
          </a:xfrm>
        </p:spPr>
        <p:txBody>
          <a:bodyPr>
            <a:noAutofit/>
          </a:bodyPr>
          <a:lstStyle/>
          <a:p>
            <a:pPr>
              <a:lnSpc>
                <a:spcPct val="110000"/>
              </a:lnSpc>
            </a:pPr>
            <a:r>
              <a:rPr lang="en-US" sz="2000" dirty="0">
                <a:solidFill>
                  <a:schemeClr val="bg1"/>
                </a:solidFill>
                <a:latin typeface="Times New Roman" panose="02020603050405020304" pitchFamily="18" charset="0"/>
                <a:cs typeface="Times New Roman" panose="02020603050405020304" pitchFamily="18" charset="0"/>
              </a:rPr>
              <a:t>Describes the preparation of </a:t>
            </a:r>
            <a:r>
              <a:rPr lang="en-US" sz="2000" b="1" dirty="0">
                <a:solidFill>
                  <a:schemeClr val="bg1"/>
                </a:solidFill>
                <a:latin typeface="Times New Roman" panose="02020603050405020304" pitchFamily="18" charset="0"/>
                <a:cs typeface="Times New Roman" panose="02020603050405020304" pitchFamily="18" charset="0"/>
              </a:rPr>
              <a:t>protected types</a:t>
            </a:r>
            <a:r>
              <a:rPr lang="en-US" sz="2000" dirty="0">
                <a:solidFill>
                  <a:schemeClr val="bg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generics</a:t>
            </a:r>
            <a:r>
              <a:rPr lang="en-US" sz="2000" dirty="0">
                <a:solidFill>
                  <a:schemeClr val="bg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subprograms</a:t>
            </a:r>
            <a:r>
              <a:rPr lang="en-US" sz="2000" dirty="0">
                <a:solidFill>
                  <a:schemeClr val="bg1"/>
                </a:solidFill>
                <a:latin typeface="Times New Roman" panose="02020603050405020304" pitchFamily="18" charset="0"/>
                <a:cs typeface="Times New Roman" panose="02020603050405020304" pitchFamily="18" charset="0"/>
              </a:rPr>
              <a:t>, and </a:t>
            </a:r>
            <a:r>
              <a:rPr lang="en-US" sz="2000" b="1" dirty="0">
                <a:solidFill>
                  <a:schemeClr val="bg1"/>
                </a:solidFill>
                <a:latin typeface="Times New Roman" panose="02020603050405020304" pitchFamily="18" charset="0"/>
                <a:cs typeface="Times New Roman" panose="02020603050405020304" pitchFamily="18" charset="0"/>
              </a:rPr>
              <a:t>ports</a:t>
            </a:r>
            <a:r>
              <a:rPr lang="en-US" sz="2000" dirty="0">
                <a:solidFill>
                  <a:schemeClr val="bg1"/>
                </a:solidFill>
                <a:latin typeface="Times New Roman" panose="02020603050405020304" pitchFamily="18" charset="0"/>
                <a:cs typeface="Times New Roman" panose="02020603050405020304" pitchFamily="18" charset="0"/>
              </a:rPr>
              <a:t>, including their mapping and association. This ensures all components are properly initialized and ready for simulation</a:t>
            </a:r>
            <a:endPar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indent="0">
              <a:lnSpc>
                <a:spcPct val="110000"/>
              </a:lnSpc>
              <a:buNone/>
            </a:pPr>
            <a:br>
              <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7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D48AE83F-D5F0-ABBC-B28B-5574A6ECF633}"/>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3</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2000" b="1" i="0" u="none" strike="noStrike" kern="1200" cap="none" spc="0" normalizeH="0" baseline="0" noProof="0" dirty="0">
                <a:ln>
                  <a:noFill/>
                </a:ln>
                <a:solidFill>
                  <a:prstClr val="black"/>
                </a:solidFill>
                <a:effectLst/>
                <a:uLnTx/>
                <a:uFillTx/>
                <a:latin typeface="Tw Cen MT" panose="020B0602020104020603"/>
                <a:ea typeface="+mn-ea"/>
                <a:cs typeface="+mn-cs"/>
              </a:rPr>
              <a:t>ELABORATION OF a BLOCK, PACKAGE, SUBPROGRAMS OR PROTECTED TYPE HEADER</a:t>
            </a:r>
            <a:endParaRPr kumimoji="0" lang="en-GB" sz="2000" b="1" i="1" u="none" strike="noStrike" kern="1200" cap="none" spc="0" normalizeH="0" baseline="0" noProof="0" dirty="0">
              <a:ln>
                <a:noFill/>
              </a:ln>
              <a:solidFill>
                <a:prstClr val="black"/>
              </a:solidFill>
              <a:effectLst/>
              <a:uLnTx/>
              <a:uFillTx/>
              <a:latin typeface="Tw Cen MT" panose="020B0602020104020603"/>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D378FAA0-1B20-6E7E-6371-C363E34EF72C}"/>
              </a:ext>
            </a:extLst>
          </p:cNvPr>
          <p:cNvSpPr txBox="1">
            <a:spLocks/>
          </p:cNvSpPr>
          <p:nvPr/>
        </p:nvSpPr>
        <p:spPr bwMode="auto">
          <a:xfrm>
            <a:off x="1168" y="1761905"/>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DECLARATIVE </a:t>
            </a:r>
            <a:r>
              <a:rPr kumimoji="0" lang="tr-TR"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PART</a:t>
            </a:r>
            <a:endPar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2" name="Content Placeholder 2">
            <a:extLst>
              <a:ext uri="{FF2B5EF4-FFF2-40B4-BE49-F238E27FC236}">
                <a16:creationId xmlns:a16="http://schemas.microsoft.com/office/drawing/2014/main" id="{60E3AB09-79B3-3DBB-04A4-FB0BF9CAC041}"/>
              </a:ext>
            </a:extLst>
          </p:cNvPr>
          <p:cNvSpPr txBox="1">
            <a:spLocks/>
          </p:cNvSpPr>
          <p:nvPr/>
        </p:nvSpPr>
        <p:spPr>
          <a:xfrm>
            <a:off x="733876" y="2375423"/>
            <a:ext cx="10724247" cy="134565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Type definitions, subtypes, subprograms, and protected types are elaborated sequentially</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Attribute, configuration, and disconnection specifications are processed</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Binding information, default values, and signal associations are properly established</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5" name="Content Placeholder 2">
            <a:extLst>
              <a:ext uri="{FF2B5EF4-FFF2-40B4-BE49-F238E27FC236}">
                <a16:creationId xmlns:a16="http://schemas.microsoft.com/office/drawing/2014/main" id="{45BFA200-5CD9-DBAD-9A71-9B11FAD99D59}"/>
              </a:ext>
            </a:extLst>
          </p:cNvPr>
          <p:cNvSpPr txBox="1">
            <a:spLocks/>
          </p:cNvSpPr>
          <p:nvPr/>
        </p:nvSpPr>
        <p:spPr bwMode="auto">
          <a:xfrm>
            <a:off x="0" y="3721079"/>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5</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ELABORATION OF A STATEMENT </a:t>
            </a:r>
            <a:r>
              <a:rPr kumimoji="0" lang="tr-TR" sz="4000" b="1" i="1"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PART</a:t>
            </a:r>
            <a:endPar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endParaRPr>
          </a:p>
        </p:txBody>
      </p:sp>
      <p:sp>
        <p:nvSpPr>
          <p:cNvPr id="7" name="Content Placeholder 2">
            <a:extLst>
              <a:ext uri="{FF2B5EF4-FFF2-40B4-BE49-F238E27FC236}">
                <a16:creationId xmlns:a16="http://schemas.microsoft.com/office/drawing/2014/main" id="{9A60BAC7-069F-5CCC-056E-8E584A197AEF}"/>
              </a:ext>
            </a:extLst>
          </p:cNvPr>
          <p:cNvSpPr txBox="1">
            <a:spLocks/>
          </p:cNvSpPr>
          <p:nvPr/>
        </p:nvSpPr>
        <p:spPr>
          <a:xfrm>
            <a:off x="733877" y="4393906"/>
            <a:ext cx="5554134" cy="22862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tr-TR" altLang="tr-TR" sz="1400" b="1" i="0" u="sng"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Purpose</a:t>
            </a:r>
            <a:r>
              <a:rPr kumimoji="0" lang="tr-TR" altLang="tr-TR" sz="14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Ensure concurrent statements are correctly prepared for simulation</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Concurrent Statements:</a:t>
            </a:r>
            <a:endPar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All concurrent statements in a block are elaborated sequentially</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Generate Statements:</a:t>
            </a:r>
            <a:endParaRPr kumimoji="0" lang="tr-TR"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For-Generate: Creates blocks for each value in a specified range</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sz="14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1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1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1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14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10" name="Content Placeholder 2">
            <a:extLst>
              <a:ext uri="{FF2B5EF4-FFF2-40B4-BE49-F238E27FC236}">
                <a16:creationId xmlns:a16="http://schemas.microsoft.com/office/drawing/2014/main" id="{66B9057F-98B0-DE9E-5E1D-21F9882086C5}"/>
              </a:ext>
            </a:extLst>
          </p:cNvPr>
          <p:cNvSpPr txBox="1">
            <a:spLocks/>
          </p:cNvSpPr>
          <p:nvPr/>
        </p:nvSpPr>
        <p:spPr>
          <a:xfrm>
            <a:off x="6288010" y="4393906"/>
            <a:ext cx="5658457" cy="22862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If-Generate: Creates a block if the condition evaluates to true; otherwise, no block is created</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Case-Generate: Creates a block for the matching alternative based on an evaluated expression</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Component Instantiation:</a:t>
            </a:r>
            <a:r>
              <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If bound to a design entity, the corresponding block is elaborated</a:t>
            </a:r>
            <a:endParaRPr kumimoji="0" lang="tr-T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defRPr/>
            </a:pPr>
            <a:endParaRPr kumimoji="0" lang="en-US" sz="8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sz="16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7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7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4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41337067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2D97508-BEDA-9E2F-5FBD-9E2301118A6B}"/>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A402F9B-BF6E-6B87-1163-22D05AF5F3AC}"/>
              </a:ext>
            </a:extLst>
          </p:cNvPr>
          <p:cNvSpPr>
            <a:spLocks noGrp="1"/>
          </p:cNvSpPr>
          <p:nvPr>
            <p:ph idx="1"/>
          </p:nvPr>
        </p:nvSpPr>
        <p:spPr>
          <a:xfrm>
            <a:off x="733876" y="698604"/>
            <a:ext cx="10724247" cy="2883634"/>
          </a:xfrm>
        </p:spPr>
        <p:txBody>
          <a:bodyPr>
            <a:noAutofit/>
          </a:bodyPr>
          <a:lstStyle/>
          <a:p>
            <a:pPr>
              <a:lnSpc>
                <a:spcPct val="110000"/>
              </a:lnSpc>
            </a:pPr>
            <a:r>
              <a:rPr lang="en-US" sz="1800" dirty="0">
                <a:solidFill>
                  <a:schemeClr val="bg1"/>
                </a:solidFill>
                <a:latin typeface="Times New Roman" panose="02020603050405020304" pitchFamily="18" charset="0"/>
                <a:cs typeface="Times New Roman" panose="02020603050405020304" pitchFamily="18" charset="0"/>
              </a:rPr>
              <a:t>Definition: </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Dynamic elaboration occurs during simulation execution for constructs with sequential statements</a:t>
            </a:r>
            <a:endParaRPr lang="tr-TR" sz="18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1800" dirty="0">
                <a:solidFill>
                  <a:schemeClr val="bg1"/>
                </a:solidFill>
                <a:latin typeface="Times New Roman" panose="02020603050405020304" pitchFamily="18" charset="0"/>
                <a:cs typeface="Times New Roman" panose="02020603050405020304" pitchFamily="18" charset="0"/>
              </a:rPr>
              <a:t>Key Instances:</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Loop Statements: Loop parameters are elaborated, and the range is evaluated before execution</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Subprogram Calls: Parameters are elaborated and checked; exclusive access is required for protected or file operations</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Allocators: Subtype elaboration occurs before object allocation</a:t>
            </a:r>
            <a:endParaRPr lang="tr-TR" sz="1800"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sz="1800" dirty="0">
                <a:solidFill>
                  <a:schemeClr val="bg1"/>
                </a:solidFill>
                <a:latin typeface="Times New Roman" panose="02020603050405020304" pitchFamily="18" charset="0"/>
                <a:cs typeface="Times New Roman" panose="02020603050405020304" pitchFamily="18" charset="0"/>
              </a:rPr>
              <a:t>Sequential Blocks: Declarative parts are elaborated before block execution</a:t>
            </a:r>
            <a:br>
              <a:rPr kumimoji="0" lang="tr-TR" altLang="tr-TR" sz="2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tr-TR" altLang="tr-TR" sz="2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nSpc>
                <a:spcPct val="110000"/>
              </a:lnSpc>
            </a:pPr>
            <a:endParaRPr lang="en-US" sz="2700" dirty="0">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8" name="Content Placeholder 2">
            <a:extLst>
              <a:ext uri="{FF2B5EF4-FFF2-40B4-BE49-F238E27FC236}">
                <a16:creationId xmlns:a16="http://schemas.microsoft.com/office/drawing/2014/main" id="{FACA8C4D-8F15-29AA-55D5-F5B2D48BE851}"/>
              </a:ext>
            </a:extLst>
          </p:cNvPr>
          <p:cNvSpPr txBox="1">
            <a:spLocks/>
          </p:cNvSpPr>
          <p:nvPr/>
        </p:nvSpPr>
        <p:spPr bwMode="auto">
          <a:xfrm>
            <a:off x="0"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6</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panose="020B0602020104020603"/>
                <a:ea typeface="+mn-ea"/>
                <a:cs typeface="+mn-cs"/>
              </a:rPr>
              <a:t>DYNAMIC ELABORATION</a:t>
            </a:r>
            <a:endParaRPr kumimoji="0" lang="en-GB" sz="4000" b="1" i="1" u="none" strike="noStrike" kern="1200" cap="none" spc="0" normalizeH="0" baseline="0" noProof="0" dirty="0">
              <a:ln>
                <a:noFill/>
              </a:ln>
              <a:solidFill>
                <a:prstClr val="black"/>
              </a:solidFill>
              <a:effectLst/>
              <a:uLnTx/>
              <a:uFillTx/>
              <a:latin typeface="Tw Cen MT" panose="020B0602020104020603"/>
              <a:ea typeface="+mn-ea"/>
              <a:cs typeface="Times New Roman" panose="02020603050405020304" pitchFamily="18" charset="0"/>
            </a:endParaRPr>
          </a:p>
        </p:txBody>
      </p:sp>
      <p:sp>
        <p:nvSpPr>
          <p:cNvPr id="4" name="Content Placeholder 2">
            <a:extLst>
              <a:ext uri="{FF2B5EF4-FFF2-40B4-BE49-F238E27FC236}">
                <a16:creationId xmlns:a16="http://schemas.microsoft.com/office/drawing/2014/main" id="{18C33465-017E-A22D-8FEA-C65A2217EF02}"/>
              </a:ext>
            </a:extLst>
          </p:cNvPr>
          <p:cNvSpPr txBox="1">
            <a:spLocks/>
          </p:cNvSpPr>
          <p:nvPr/>
        </p:nvSpPr>
        <p:spPr bwMode="auto">
          <a:xfrm>
            <a:off x="0" y="3582238"/>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marR="0" lvl="0" indent="0" algn="l" defTabSz="457200" rtl="0" eaLnBrk="1" fontAlgn="base" latinLnBrk="0" hangingPunct="1">
              <a:lnSpc>
                <a:spcPct val="100000"/>
              </a:lnSpc>
              <a:spcBef>
                <a:spcPct val="0"/>
              </a:spcBef>
              <a:spcAft>
                <a:spcPts val="1200"/>
              </a:spcAft>
              <a:buClr>
                <a:srgbClr val="E60000"/>
              </a:buClr>
              <a:buSzPct val="105000"/>
              <a:buFont typeface="Times" pitchFamily="18" charset="0"/>
              <a:buNone/>
              <a:tabLst/>
              <a:defRPr/>
            </a:pP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14</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a:t>
            </a:r>
            <a:r>
              <a:rPr kumimoji="0" lang="tr-TR" sz="4000" b="1" i="0" u="none" strike="noStrike" kern="1200" cap="none" spc="0" normalizeH="0" baseline="0" noProof="0" dirty="0">
                <a:ln>
                  <a:noFill/>
                </a:ln>
                <a:solidFill>
                  <a:srgbClr val="FF0000"/>
                </a:solidFill>
                <a:effectLst/>
                <a:uLnTx/>
                <a:uFillTx/>
                <a:latin typeface="Tw Cen MT (Headings)"/>
                <a:ea typeface="+mn-ea"/>
                <a:cs typeface="+mn-cs"/>
              </a:rPr>
              <a:t>7</a:t>
            </a:r>
            <a:r>
              <a:rPr kumimoji="0" lang="en-GB" sz="4000" b="1" i="0" u="none" strike="noStrike" kern="1200" cap="none" spc="0" normalizeH="0" baseline="0" noProof="0" dirty="0">
                <a:ln>
                  <a:noFill/>
                </a:ln>
                <a:solidFill>
                  <a:srgbClr val="FF0000"/>
                </a:solidFill>
                <a:effectLst/>
                <a:uLnTx/>
                <a:uFillTx/>
                <a:latin typeface="Tw Cen MT (Headings)"/>
                <a:ea typeface="+mn-ea"/>
                <a:cs typeface="+mn-cs"/>
              </a:rPr>
              <a:t> </a:t>
            </a:r>
            <a:r>
              <a:rPr kumimoji="0" lang="tr-TR" sz="4000" b="1" i="0" u="none" strike="noStrike" kern="1200" cap="none" spc="0" normalizeH="0" baseline="0" noProof="0" dirty="0">
                <a:ln>
                  <a:noFill/>
                </a:ln>
                <a:solidFill>
                  <a:prstClr val="black"/>
                </a:solidFill>
                <a:effectLst/>
                <a:uLnTx/>
                <a:uFillTx/>
                <a:latin typeface="Tw Cen MT (Body)"/>
                <a:ea typeface="+mn-ea"/>
                <a:cs typeface="Times New Roman" panose="02020603050405020304" pitchFamily="18" charset="0"/>
              </a:rPr>
              <a:t>EXECUTION OF A MODEL</a:t>
            </a:r>
          </a:p>
        </p:txBody>
      </p:sp>
      <p:sp>
        <p:nvSpPr>
          <p:cNvPr id="2" name="Content Placeholder 2">
            <a:extLst>
              <a:ext uri="{FF2B5EF4-FFF2-40B4-BE49-F238E27FC236}">
                <a16:creationId xmlns:a16="http://schemas.microsoft.com/office/drawing/2014/main" id="{AB5BF612-18AB-D510-7135-AA826B2A929A}"/>
              </a:ext>
            </a:extLst>
          </p:cNvPr>
          <p:cNvSpPr txBox="1">
            <a:spLocks/>
          </p:cNvSpPr>
          <p:nvPr/>
        </p:nvSpPr>
        <p:spPr>
          <a:xfrm>
            <a:off x="733876" y="4236351"/>
            <a:ext cx="10724247" cy="222952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Drivers</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Handle signal value changes via transactions</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Signal Updates: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Compute and apply driving and effective values</a:t>
            </a:r>
            <a:endPar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Implicit Signals: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Update signals like S'STABLE and S'QUIET per kernel rules</a:t>
            </a: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br>
              <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tr-TR" altLang="tr-T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685800" marR="0" lvl="1" indent="-228600" algn="l" defTabSz="914400" rtl="0" eaLnBrk="1" fontAlgn="auto" latinLnBrk="0" hangingPunct="1">
              <a:lnSpc>
                <a:spcPct val="120000"/>
              </a:lnSpc>
              <a:spcBef>
                <a:spcPts val="500"/>
              </a:spcBef>
              <a:spcAft>
                <a:spcPts val="0"/>
              </a:spcAft>
              <a:buClrTx/>
              <a:buSzPct val="125000"/>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GB"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685800" marR="0" lvl="1" indent="-228600" algn="l" defTabSz="914400" rtl="0" eaLnBrk="1" fontAlgn="auto" latinLnBrk="0" hangingPunct="1">
              <a:lnSpc>
                <a:spcPct val="110000"/>
              </a:lnSpc>
              <a:spcBef>
                <a:spcPts val="500"/>
              </a:spcBef>
              <a:spcAft>
                <a:spcPts val="0"/>
              </a:spcAft>
              <a:buClrTx/>
              <a:buSzPct val="125000"/>
              <a:buFont typeface="Arial" panose="020B0604020202020204" pitchFamily="34" charset="0"/>
              <a:buChar char="•"/>
              <a:tabLst/>
              <a:defRPr/>
            </a:pP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3985003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198FAD41-448E-E8EF-B920-E5D58C8EC69C}"/>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872821A-F9B9-BF37-90B9-4E78E9BF5918}"/>
              </a:ext>
            </a:extLst>
          </p:cNvPr>
          <p:cNvSpPr txBox="1">
            <a:spLocks/>
          </p:cNvSpPr>
          <p:nvPr/>
        </p:nvSpPr>
        <p:spPr>
          <a:xfrm>
            <a:off x="5907110" y="0"/>
            <a:ext cx="6284889" cy="458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13</a:t>
            </a:r>
            <a:r>
              <a:rPr lang="en-US" sz="2800" b="1" dirty="0">
                <a:solidFill>
                  <a:srgbClr val="FF0000"/>
                </a:solidFill>
              </a:rPr>
              <a:t>. </a:t>
            </a:r>
            <a:r>
              <a:rPr lang="tr-TR" sz="2800" b="1" dirty="0">
                <a:solidFill>
                  <a:srgbClr val="FF0000"/>
                </a:solidFill>
              </a:rPr>
              <a:t>Lexıcal </a:t>
            </a:r>
            <a:r>
              <a:rPr lang="tr-TR" sz="2800" b="1" dirty="0" err="1">
                <a:solidFill>
                  <a:srgbClr val="FF0000"/>
                </a:solidFill>
              </a:rPr>
              <a:t>elements</a:t>
            </a:r>
            <a:endParaRPr lang="en-US" sz="2800" b="1" dirty="0">
              <a:solidFill>
                <a:srgbClr val="FF0000"/>
              </a:solidFill>
            </a:endParaRPr>
          </a:p>
        </p:txBody>
      </p:sp>
      <p:sp>
        <p:nvSpPr>
          <p:cNvPr id="9" name="Content Placeholder 2">
            <a:extLst>
              <a:ext uri="{FF2B5EF4-FFF2-40B4-BE49-F238E27FC236}">
                <a16:creationId xmlns:a16="http://schemas.microsoft.com/office/drawing/2014/main" id="{47117B1A-2182-3396-4EC5-586680ABC739}"/>
              </a:ext>
            </a:extLst>
          </p:cNvPr>
          <p:cNvSpPr txBox="1">
            <a:spLocks/>
          </p:cNvSpPr>
          <p:nvPr/>
        </p:nvSpPr>
        <p:spPr>
          <a:xfrm>
            <a:off x="5727233" y="458034"/>
            <a:ext cx="6601927" cy="611615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15.1 </a:t>
            </a:r>
            <a:r>
              <a:rPr lang="tr-TR" b="1" dirty="0">
                <a:solidFill>
                  <a:schemeClr val="bg1"/>
                </a:solidFill>
              </a:rPr>
              <a:t>General</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a:t>
            </a:r>
            <a:r>
              <a:rPr lang="en-US" b="1" dirty="0">
                <a:solidFill>
                  <a:srgbClr val="FF0000"/>
                </a:solidFill>
              </a:rPr>
              <a:t>.2 </a:t>
            </a:r>
            <a:r>
              <a:rPr lang="tr-TR" b="1" dirty="0">
                <a:solidFill>
                  <a:schemeClr val="bg1"/>
                </a:solidFill>
              </a:rPr>
              <a:t>Character Set</a:t>
            </a:r>
            <a:endParaRPr lang="en-US" b="1" dirty="0">
              <a:solidFill>
                <a:schemeClr val="bg1"/>
              </a:solidFill>
            </a:endParaRPr>
          </a:p>
          <a:p>
            <a:pPr marL="0" indent="0">
              <a:lnSpc>
                <a:spcPct val="110000"/>
              </a:lnSpc>
              <a:buFont typeface="Arial" panose="020B0604020202020204" pitchFamily="34" charset="0"/>
              <a:buNone/>
            </a:pPr>
            <a:r>
              <a:rPr lang="en-US" b="1" dirty="0">
                <a:solidFill>
                  <a:srgbClr val="FF0000"/>
                </a:solidFill>
              </a:rPr>
              <a:t> </a:t>
            </a:r>
            <a:r>
              <a:rPr lang="tr-TR" b="1" dirty="0">
                <a:solidFill>
                  <a:srgbClr val="FF0000"/>
                </a:solidFill>
              </a:rPr>
              <a:t> 15</a:t>
            </a:r>
            <a:r>
              <a:rPr lang="en-US" b="1" dirty="0">
                <a:solidFill>
                  <a:srgbClr val="FF0000"/>
                </a:solidFill>
              </a:rPr>
              <a:t>.3 </a:t>
            </a:r>
            <a:r>
              <a:rPr lang="tr-TR" b="1" dirty="0">
                <a:solidFill>
                  <a:schemeClr val="bg1"/>
                </a:solidFill>
              </a:rPr>
              <a:t>Lexical Elements, Separators and Delimiters</a:t>
            </a:r>
            <a:endParaRPr lang="en-US" b="1" dirty="0">
              <a:solidFill>
                <a:schemeClr val="bg1"/>
              </a:solidFill>
            </a:endParaRPr>
          </a:p>
          <a:p>
            <a:pPr marL="0" indent="0">
              <a:lnSpc>
                <a:spcPct val="110000"/>
              </a:lnSpc>
              <a:buNone/>
            </a:pPr>
            <a:r>
              <a:rPr lang="tr-TR" b="1" dirty="0">
                <a:solidFill>
                  <a:srgbClr val="FF0000"/>
                </a:solidFill>
              </a:rPr>
              <a:t> </a:t>
            </a:r>
            <a:r>
              <a:rPr lang="en-GB" b="1" dirty="0">
                <a:solidFill>
                  <a:srgbClr val="FF0000"/>
                </a:solidFill>
              </a:rPr>
              <a:t> </a:t>
            </a:r>
            <a:r>
              <a:rPr lang="tr-TR" b="1" dirty="0">
                <a:solidFill>
                  <a:srgbClr val="FF0000"/>
                </a:solidFill>
              </a:rPr>
              <a:t>15</a:t>
            </a:r>
            <a:r>
              <a:rPr lang="en-US" b="1" dirty="0">
                <a:solidFill>
                  <a:srgbClr val="FF0000"/>
                </a:solidFill>
              </a:rPr>
              <a:t>.4 </a:t>
            </a:r>
            <a:r>
              <a:rPr lang="tr-TR" b="1" dirty="0">
                <a:solidFill>
                  <a:schemeClr val="bg1"/>
                </a:solidFill>
              </a:rPr>
              <a:t>Identifiers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15</a:t>
            </a:r>
            <a:r>
              <a:rPr lang="en-US" b="1" dirty="0">
                <a:solidFill>
                  <a:srgbClr val="FF0000"/>
                </a:solidFill>
              </a:rPr>
              <a:t>.5 </a:t>
            </a:r>
            <a:r>
              <a:rPr lang="tr-TR" b="1" dirty="0">
                <a:solidFill>
                  <a:schemeClr val="bg1"/>
                </a:solidFill>
              </a:rPr>
              <a:t>Abstract Literals</a:t>
            </a:r>
            <a:r>
              <a:rPr lang="en-GB" b="1" dirty="0">
                <a:solidFill>
                  <a:srgbClr val="FF0000"/>
                </a:solidFill>
              </a:rPr>
              <a:t> </a:t>
            </a:r>
            <a:endParaRPr lang="tr-TR" b="1" dirty="0">
              <a:solidFill>
                <a:srgbClr val="FF0000"/>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6 </a:t>
            </a:r>
            <a:r>
              <a:rPr lang="tr-TR" b="1" dirty="0">
                <a:solidFill>
                  <a:schemeClr val="bg1"/>
                </a:solidFill>
              </a:rPr>
              <a:t>Character Literals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7 </a:t>
            </a:r>
            <a:r>
              <a:rPr lang="tr-TR" b="1" dirty="0">
                <a:solidFill>
                  <a:schemeClr val="bg1"/>
                </a:solidFill>
              </a:rPr>
              <a:t>String Literals </a:t>
            </a:r>
            <a:endParaRPr lang="tr-TR" b="1" dirty="0">
              <a:solidFill>
                <a:srgbClr val="FF0000"/>
              </a:solidFill>
            </a:endParaRP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8</a:t>
            </a:r>
            <a:r>
              <a:rPr lang="en-US" b="1" dirty="0">
                <a:solidFill>
                  <a:srgbClr val="FF0000"/>
                </a:solidFill>
              </a:rPr>
              <a:t> </a:t>
            </a:r>
            <a:r>
              <a:rPr lang="tr-TR" b="1" dirty="0">
                <a:solidFill>
                  <a:schemeClr val="bg1"/>
                </a:solidFill>
              </a:rPr>
              <a:t>Bit String Literals</a:t>
            </a:r>
            <a:r>
              <a:rPr lang="en-GB" b="1" dirty="0">
                <a:solidFill>
                  <a:srgbClr val="FF0000"/>
                </a:solidFill>
              </a:rPr>
              <a:t> </a:t>
            </a:r>
            <a:endParaRPr lang="tr-TR" b="1" dirty="0">
              <a:solidFill>
                <a:srgbClr val="FF0000"/>
              </a:solidFill>
            </a:endParaRPr>
          </a:p>
          <a:p>
            <a:pPr marL="0" indent="0">
              <a:lnSpc>
                <a:spcPct val="110000"/>
              </a:lnSpc>
              <a:buFont typeface="Arial" panose="020B0604020202020204" pitchFamily="34" charset="0"/>
              <a:buNone/>
            </a:pPr>
            <a:r>
              <a:rPr lang="tr-TR" b="1" dirty="0">
                <a:solidFill>
                  <a:srgbClr val="FF0000"/>
                </a:solidFill>
              </a:rPr>
              <a:t>  15</a:t>
            </a:r>
            <a:r>
              <a:rPr lang="en-US" b="1" dirty="0">
                <a:solidFill>
                  <a:srgbClr val="FF0000"/>
                </a:solidFill>
              </a:rPr>
              <a:t>.</a:t>
            </a:r>
            <a:r>
              <a:rPr lang="tr-TR" b="1" dirty="0">
                <a:solidFill>
                  <a:srgbClr val="FF0000"/>
                </a:solidFill>
              </a:rPr>
              <a:t>9</a:t>
            </a:r>
            <a:r>
              <a:rPr lang="en-US" b="1" dirty="0">
                <a:solidFill>
                  <a:srgbClr val="FF0000"/>
                </a:solidFill>
              </a:rPr>
              <a:t> </a:t>
            </a:r>
            <a:r>
              <a:rPr lang="tr-TR" b="1" dirty="0">
                <a:solidFill>
                  <a:schemeClr val="bg1"/>
                </a:solidFill>
              </a:rPr>
              <a:t>Comments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10</a:t>
            </a:r>
            <a:r>
              <a:rPr lang="en-US" b="1" dirty="0">
                <a:solidFill>
                  <a:srgbClr val="FF0000"/>
                </a:solidFill>
              </a:rPr>
              <a:t> </a:t>
            </a:r>
            <a:r>
              <a:rPr lang="tr-TR" b="1" dirty="0">
                <a:solidFill>
                  <a:schemeClr val="bg1"/>
                </a:solidFill>
              </a:rPr>
              <a:t>Reserved Words</a:t>
            </a:r>
          </a:p>
          <a:p>
            <a:pPr marL="0" indent="0">
              <a:lnSpc>
                <a:spcPct val="110000"/>
              </a:lnSpc>
              <a:buFont typeface="Arial" panose="020B0604020202020204" pitchFamily="34" charset="0"/>
              <a:buNone/>
            </a:pPr>
            <a:r>
              <a:rPr lang="en-GB" b="1" dirty="0">
                <a:solidFill>
                  <a:srgbClr val="FF0000"/>
                </a:solidFill>
              </a:rPr>
              <a:t> </a:t>
            </a:r>
            <a:r>
              <a:rPr lang="tr-TR" b="1" dirty="0">
                <a:solidFill>
                  <a:srgbClr val="FF0000"/>
                </a:solidFill>
              </a:rPr>
              <a:t> 15</a:t>
            </a:r>
            <a:r>
              <a:rPr lang="en-US" b="1" dirty="0">
                <a:solidFill>
                  <a:srgbClr val="FF0000"/>
                </a:solidFill>
              </a:rPr>
              <a:t>.</a:t>
            </a:r>
            <a:r>
              <a:rPr lang="tr-TR" b="1" dirty="0">
                <a:solidFill>
                  <a:srgbClr val="FF0000"/>
                </a:solidFill>
              </a:rPr>
              <a:t>11</a:t>
            </a:r>
            <a:r>
              <a:rPr lang="en-US" b="1" dirty="0">
                <a:solidFill>
                  <a:srgbClr val="FF0000"/>
                </a:solidFill>
              </a:rPr>
              <a:t> </a:t>
            </a:r>
            <a:r>
              <a:rPr lang="tr-TR" b="1" dirty="0">
                <a:solidFill>
                  <a:schemeClr val="bg1"/>
                </a:solidFill>
              </a:rPr>
              <a:t>Tools Directives</a:t>
            </a:r>
            <a:endParaRPr lang="en-GB" b="1" dirty="0">
              <a:solidFill>
                <a:schemeClr val="bg1"/>
              </a:solidFill>
            </a:endParaRPr>
          </a:p>
        </p:txBody>
      </p:sp>
      <p:pic>
        <p:nvPicPr>
          <p:cNvPr id="7" name="Picture 6" descr="close up of circuit board">
            <a:extLst>
              <a:ext uri="{FF2B5EF4-FFF2-40B4-BE49-F238E27FC236}">
                <a16:creationId xmlns:a16="http://schemas.microsoft.com/office/drawing/2014/main" id="{E24F2AFA-B02B-6B93-0FB5-5EA1F6FC0D66}"/>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10" name="Subtitle 2">
            <a:extLst>
              <a:ext uri="{FF2B5EF4-FFF2-40B4-BE49-F238E27FC236}">
                <a16:creationId xmlns:a16="http://schemas.microsoft.com/office/drawing/2014/main" id="{378A3A95-2767-C6B6-5A24-0F8B0533EB2D}"/>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15</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Orhan Çalışkan</a:t>
            </a:r>
            <a:endParaRPr lang="en-US" sz="6000" b="1" i="1" dirty="0">
              <a:solidFill>
                <a:schemeClr val="bg1"/>
              </a:solidFill>
            </a:endParaRPr>
          </a:p>
        </p:txBody>
      </p:sp>
    </p:spTree>
    <p:extLst>
      <p:ext uri="{BB962C8B-B14F-4D97-AF65-F5344CB8AC3E}">
        <p14:creationId xmlns:p14="http://schemas.microsoft.com/office/powerpoint/2010/main" val="37693483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AE492B5-5284-4B09-B931-B1A499B49C33}"/>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7C98286-7350-3B8C-CA5C-FC8F96148382}"/>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1,2</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GENERAL / CHARACTER SET </a:t>
            </a:r>
            <a:endParaRPr lang="en-GB" sz="4000" b="1" i="1" dirty="0">
              <a:solidFill>
                <a:schemeClr val="bg1"/>
              </a:solidFill>
              <a:latin typeface="Tw Cen MT (Body)"/>
              <a:cs typeface="Times New Roman" panose="02020603050405020304" pitchFamily="18" charset="0"/>
            </a:endParaRPr>
          </a:p>
        </p:txBody>
      </p:sp>
      <p:pic>
        <p:nvPicPr>
          <p:cNvPr id="4" name="Resim 3" descr="metin, ekran görüntüsü, yazı tipi, çizgi içeren bir resim&#10;&#10;Açıklama otomatik olarak oluşturuldu">
            <a:extLst>
              <a:ext uri="{FF2B5EF4-FFF2-40B4-BE49-F238E27FC236}">
                <a16:creationId xmlns:a16="http://schemas.microsoft.com/office/drawing/2014/main" id="{E6D53CBF-8FE8-3E8F-557A-82BE2935D025}"/>
              </a:ext>
            </a:extLst>
          </p:cNvPr>
          <p:cNvPicPr/>
          <p:nvPr/>
        </p:nvPicPr>
        <p:blipFill>
          <a:blip r:embed="rId3"/>
          <a:stretch>
            <a:fillRect/>
          </a:stretch>
        </p:blipFill>
        <p:spPr>
          <a:xfrm>
            <a:off x="3638550" y="1010562"/>
            <a:ext cx="4914900" cy="1724025"/>
          </a:xfrm>
          <a:prstGeom prst="rect">
            <a:avLst/>
          </a:prstGeom>
          <a:noFill/>
          <a:ln>
            <a:noFill/>
            <a:prstDash/>
          </a:ln>
        </p:spPr>
      </p:pic>
      <p:pic>
        <p:nvPicPr>
          <p:cNvPr id="5" name="Resim 4">
            <a:extLst>
              <a:ext uri="{FF2B5EF4-FFF2-40B4-BE49-F238E27FC236}">
                <a16:creationId xmlns:a16="http://schemas.microsoft.com/office/drawing/2014/main" id="{A9040D24-4227-1129-A9E0-FF1DADBF5E38}"/>
              </a:ext>
            </a:extLst>
          </p:cNvPr>
          <p:cNvPicPr>
            <a:picLocks noChangeAspect="1"/>
          </p:cNvPicPr>
          <p:nvPr/>
        </p:nvPicPr>
        <p:blipFill>
          <a:blip r:embed="rId4"/>
          <a:stretch>
            <a:fillRect/>
          </a:stretch>
        </p:blipFill>
        <p:spPr>
          <a:xfrm>
            <a:off x="115844" y="3548026"/>
            <a:ext cx="5613418" cy="2463667"/>
          </a:xfrm>
          <a:prstGeom prst="rect">
            <a:avLst/>
          </a:prstGeom>
        </p:spPr>
      </p:pic>
      <p:pic>
        <p:nvPicPr>
          <p:cNvPr id="7" name="Resim 6">
            <a:extLst>
              <a:ext uri="{FF2B5EF4-FFF2-40B4-BE49-F238E27FC236}">
                <a16:creationId xmlns:a16="http://schemas.microsoft.com/office/drawing/2014/main" id="{9BD8D8E4-6B74-8E74-3C62-C32A170B8984}"/>
              </a:ext>
            </a:extLst>
          </p:cNvPr>
          <p:cNvPicPr>
            <a:picLocks noChangeAspect="1"/>
          </p:cNvPicPr>
          <p:nvPr/>
        </p:nvPicPr>
        <p:blipFill>
          <a:blip r:embed="rId5"/>
          <a:stretch>
            <a:fillRect/>
          </a:stretch>
        </p:blipFill>
        <p:spPr>
          <a:xfrm>
            <a:off x="6168653" y="3548026"/>
            <a:ext cx="5907503" cy="2463667"/>
          </a:xfrm>
          <a:prstGeom prst="rect">
            <a:avLst/>
          </a:prstGeom>
        </p:spPr>
      </p:pic>
      <p:sp>
        <p:nvSpPr>
          <p:cNvPr id="11" name="Metin kutusu 10">
            <a:extLst>
              <a:ext uri="{FF2B5EF4-FFF2-40B4-BE49-F238E27FC236}">
                <a16:creationId xmlns:a16="http://schemas.microsoft.com/office/drawing/2014/main" id="{F125774D-B0E7-C4E3-D783-3C507BD57BF4}"/>
              </a:ext>
            </a:extLst>
          </p:cNvPr>
          <p:cNvSpPr txBox="1"/>
          <p:nvPr/>
        </p:nvSpPr>
        <p:spPr>
          <a:xfrm>
            <a:off x="1521935" y="6096673"/>
            <a:ext cx="2801236" cy="400110"/>
          </a:xfrm>
          <a:prstGeom prst="rect">
            <a:avLst/>
          </a:prstGeom>
          <a:noFill/>
        </p:spPr>
        <p:txBody>
          <a:bodyPr wrap="square" rtlCol="0">
            <a:spAutoFit/>
          </a:bodyPr>
          <a:lstStyle/>
          <a:p>
            <a:pPr algn="ctr"/>
            <a:r>
              <a:rPr lang="tr-TR" sz="2000" dirty="0">
                <a:solidFill>
                  <a:schemeClr val="bg1"/>
                </a:solidFill>
                <a:latin typeface="Times New Roman" panose="02020603050405020304" pitchFamily="18" charset="0"/>
                <a:cs typeface="Times New Roman" panose="02020603050405020304" pitchFamily="18" charset="0"/>
              </a:rPr>
              <a:t>VHDL2019</a:t>
            </a:r>
          </a:p>
        </p:txBody>
      </p:sp>
      <p:sp>
        <p:nvSpPr>
          <p:cNvPr id="12" name="Metin kutusu 11">
            <a:extLst>
              <a:ext uri="{FF2B5EF4-FFF2-40B4-BE49-F238E27FC236}">
                <a16:creationId xmlns:a16="http://schemas.microsoft.com/office/drawing/2014/main" id="{7E364D12-2E9B-837A-577D-9C84AB85C39E}"/>
              </a:ext>
            </a:extLst>
          </p:cNvPr>
          <p:cNvSpPr txBox="1"/>
          <p:nvPr/>
        </p:nvSpPr>
        <p:spPr>
          <a:xfrm>
            <a:off x="7721786" y="6096673"/>
            <a:ext cx="2801236" cy="400110"/>
          </a:xfrm>
          <a:prstGeom prst="rect">
            <a:avLst/>
          </a:prstGeom>
          <a:noFill/>
        </p:spPr>
        <p:txBody>
          <a:bodyPr wrap="square" rtlCol="0">
            <a:spAutoFit/>
          </a:bodyPr>
          <a:lstStyle/>
          <a:p>
            <a:pPr algn="ctr"/>
            <a:r>
              <a:rPr lang="tr-TR" sz="2000" dirty="0">
                <a:solidFill>
                  <a:schemeClr val="bg1"/>
                </a:solidFill>
                <a:latin typeface="Times New Roman" panose="02020603050405020304" pitchFamily="18" charset="0"/>
                <a:cs typeface="Times New Roman" panose="02020603050405020304" pitchFamily="18" charset="0"/>
              </a:rPr>
              <a:t>VHDL2002</a:t>
            </a:r>
          </a:p>
        </p:txBody>
      </p:sp>
    </p:spTree>
    <p:extLst>
      <p:ext uri="{BB962C8B-B14F-4D97-AF65-F5344CB8AC3E}">
        <p14:creationId xmlns:p14="http://schemas.microsoft.com/office/powerpoint/2010/main" val="26167305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F2EEE615-C275-1833-9DE3-5129C6BC71F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B357D260-F314-7DDA-1F78-6CE8C0DC4C4F}"/>
              </a:ext>
            </a:extLst>
          </p:cNvPr>
          <p:cNvSpPr txBox="1">
            <a:spLocks/>
          </p:cNvSpPr>
          <p:nvPr/>
        </p:nvSpPr>
        <p:spPr bwMode="auto">
          <a:xfrm>
            <a:off x="-817123" y="0"/>
            <a:ext cx="13009123"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LEXICAL ELEMENTS, SEPARATORS AND DELIMITERS  </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2D2DD915-BAAB-23BE-EFC1-28B0DBC0F6D6}"/>
              </a:ext>
            </a:extLst>
          </p:cNvPr>
          <p:cNvSpPr>
            <a:spLocks noGrp="1"/>
          </p:cNvSpPr>
          <p:nvPr>
            <p:ph idx="1"/>
          </p:nvPr>
        </p:nvSpPr>
        <p:spPr>
          <a:xfrm>
            <a:off x="642027" y="695808"/>
            <a:ext cx="4046706" cy="1959843"/>
          </a:xfrm>
        </p:spPr>
        <p:txBody>
          <a:bodyPr>
            <a:noAutofit/>
          </a:body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Lexical Elements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Identifiers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Literals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Delimiters and Separators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Comments</a:t>
            </a:r>
          </a:p>
          <a:p>
            <a:pPr marL="914400" lvl="2" indent="0" algn="just">
              <a:lnSpc>
                <a:spcPct val="110000"/>
              </a:lnSpc>
              <a:buNone/>
            </a:pPr>
            <a:endParaRPr lang="tr-TR"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3B3E497-F29D-6E96-6B7D-9B801763C12D}"/>
              </a:ext>
            </a:extLst>
          </p:cNvPr>
          <p:cNvSpPr txBox="1">
            <a:spLocks/>
          </p:cNvSpPr>
          <p:nvPr/>
        </p:nvSpPr>
        <p:spPr>
          <a:xfrm>
            <a:off x="8035048" y="695807"/>
            <a:ext cx="4046706" cy="195984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Delimiters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Special Characters</a:t>
            </a:r>
          </a:p>
          <a:p>
            <a:pPr marL="914400" lvl="2" indent="0" algn="just">
              <a:lnSpc>
                <a:spcPct val="110000"/>
              </a:lnSpc>
              <a:buFont typeface="Arial" panose="020B0604020202020204" pitchFamily="34" charset="0"/>
              <a:buNone/>
            </a:pPr>
            <a:endParaRPr lang="tr-TR" dirty="0">
              <a:solidFill>
                <a:schemeClr val="bg1"/>
              </a:solidFill>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D1B4ADB2-0094-AD78-7365-09B483B05810}"/>
              </a:ext>
            </a:extLst>
          </p:cNvPr>
          <p:cNvSpPr txBox="1">
            <a:spLocks/>
          </p:cNvSpPr>
          <p:nvPr/>
        </p:nvSpPr>
        <p:spPr>
          <a:xfrm>
            <a:off x="4685490" y="695807"/>
            <a:ext cx="4046706" cy="195984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tr-TR" b="1" dirty="0">
                <a:solidFill>
                  <a:schemeClr val="bg1"/>
                </a:solidFill>
                <a:latin typeface="Times New Roman" panose="02020603050405020304" pitchFamily="18" charset="0"/>
                <a:cs typeface="Times New Roman" panose="02020603050405020304" pitchFamily="18" charset="0"/>
              </a:rPr>
              <a:t>Separators</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Space</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End of Line</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Format Effectors</a:t>
            </a:r>
          </a:p>
          <a:p>
            <a:pPr marL="914400" lvl="2" indent="0" algn="just">
              <a:lnSpc>
                <a:spcPct val="110000"/>
              </a:lnSpc>
              <a:buFont typeface="Arial" panose="020B0604020202020204" pitchFamily="34" charset="0"/>
              <a:buNone/>
            </a:pPr>
            <a:endParaRPr lang="tr-TR" dirty="0">
              <a:solidFill>
                <a:schemeClr val="bg1"/>
              </a:solidFill>
              <a:latin typeface="Times New Roman" panose="02020603050405020304" pitchFamily="18" charset="0"/>
              <a:cs typeface="Times New Roman" panose="02020603050405020304" pitchFamily="18" charset="0"/>
            </a:endParaRPr>
          </a:p>
        </p:txBody>
      </p:sp>
      <p:pic>
        <p:nvPicPr>
          <p:cNvPr id="9" name="Resim 8">
            <a:extLst>
              <a:ext uri="{FF2B5EF4-FFF2-40B4-BE49-F238E27FC236}">
                <a16:creationId xmlns:a16="http://schemas.microsoft.com/office/drawing/2014/main" id="{71F1E317-7361-AE5D-9F3D-24C882602B7C}"/>
              </a:ext>
            </a:extLst>
          </p:cNvPr>
          <p:cNvPicPr>
            <a:picLocks noChangeAspect="1"/>
          </p:cNvPicPr>
          <p:nvPr/>
        </p:nvPicPr>
        <p:blipFill>
          <a:blip r:embed="rId3"/>
          <a:stretch>
            <a:fillRect/>
          </a:stretch>
        </p:blipFill>
        <p:spPr>
          <a:xfrm>
            <a:off x="2062415" y="2809003"/>
            <a:ext cx="8067169" cy="3681526"/>
          </a:xfrm>
          <a:prstGeom prst="rect">
            <a:avLst/>
          </a:prstGeom>
        </p:spPr>
      </p:pic>
    </p:spTree>
    <p:extLst>
      <p:ext uri="{BB962C8B-B14F-4D97-AF65-F5344CB8AC3E}">
        <p14:creationId xmlns:p14="http://schemas.microsoft.com/office/powerpoint/2010/main" val="34406699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E34D7C-DA44-5134-164E-3DD61CF4A979}"/>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0421E78-8A99-85A1-11A9-0E90BFE2BD94}"/>
              </a:ext>
            </a:extLst>
          </p:cNvPr>
          <p:cNvSpPr>
            <a:spLocks noGrp="1"/>
          </p:cNvSpPr>
          <p:nvPr>
            <p:ph idx="1"/>
          </p:nvPr>
        </p:nvSpPr>
        <p:spPr>
          <a:xfrm>
            <a:off x="642026" y="695808"/>
            <a:ext cx="10535055" cy="2436498"/>
          </a:xfrm>
        </p:spPr>
        <p:txBody>
          <a:bodyPr>
            <a:noAutofit/>
          </a:bodyPr>
          <a:lstStyle/>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Basic i</a:t>
            </a:r>
            <a:r>
              <a:rPr lang="en-US" dirty="0">
                <a:solidFill>
                  <a:schemeClr val="bg1"/>
                </a:solidFill>
                <a:latin typeface="Times New Roman" panose="02020603050405020304" pitchFamily="18" charset="0"/>
                <a:cs typeface="Times New Roman" panose="02020603050405020304" pitchFamily="18" charset="0"/>
              </a:rPr>
              <a:t>dentifiers are names used in VHDL to label objects</a:t>
            </a:r>
            <a:r>
              <a:rPr lang="en-US" b="1" dirty="0">
                <a:solidFill>
                  <a:schemeClr val="bg1"/>
                </a:solidFill>
                <a:latin typeface="Times New Roman" panose="02020603050405020304" pitchFamily="18" charset="0"/>
                <a:cs typeface="Times New Roman" panose="02020603050405020304" pitchFamily="18" charset="0"/>
              </a:rPr>
              <a:t> </a:t>
            </a:r>
            <a:endParaRPr lang="tr-TR"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Letters (A-Z, a-z)</a:t>
            </a:r>
            <a:endParaRPr lang="tr-TR" sz="2000"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Digits (0-9)</a:t>
            </a:r>
            <a:endParaRPr lang="tr-TR" sz="2000" b="1"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Underscore (_)</a:t>
            </a: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Valid Examples    : clk_100, my_signal1, raw_data, rst_n</a:t>
            </a:r>
          </a:p>
          <a:p>
            <a:pPr lvl="2" algn="just">
              <a:lnSpc>
                <a:spcPct val="110000"/>
              </a:lnSpc>
            </a:pPr>
            <a:r>
              <a:rPr lang="tr-TR" sz="2000" dirty="0">
                <a:solidFill>
                  <a:schemeClr val="bg1"/>
                </a:solidFill>
                <a:latin typeface="Times New Roman" panose="02020603050405020304" pitchFamily="18" charset="0"/>
                <a:cs typeface="Times New Roman" panose="02020603050405020304" pitchFamily="18" charset="0"/>
              </a:rPr>
              <a:t>Invalid Examples :  100_clk, my-signal1, _rawdata</a:t>
            </a: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91482D9-9130-13CE-099A-456EFDC48973}"/>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 </a:t>
            </a:r>
            <a:r>
              <a:rPr lang="tr-TR" sz="4000" b="1" dirty="0">
                <a:solidFill>
                  <a:schemeClr val="bg1"/>
                </a:solidFill>
                <a:latin typeface="Tw Cen MT (Headings)"/>
                <a:ea typeface="+mj-ea"/>
                <a:cs typeface="+mj-cs"/>
              </a:rPr>
              <a:t>IDENTIFIERS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B00961A-83A6-2EDD-15AF-FF040850DB1B}"/>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3" name="Content Placeholder 2">
            <a:extLst>
              <a:ext uri="{FF2B5EF4-FFF2-40B4-BE49-F238E27FC236}">
                <a16:creationId xmlns:a16="http://schemas.microsoft.com/office/drawing/2014/main" id="{3C45ECA7-0FA1-6D10-6A6A-9C0F89F19237}"/>
              </a:ext>
            </a:extLst>
          </p:cNvPr>
          <p:cNvSpPr txBox="1">
            <a:spLocks/>
          </p:cNvSpPr>
          <p:nvPr/>
        </p:nvSpPr>
        <p:spPr>
          <a:xfrm>
            <a:off x="642026" y="3365771"/>
            <a:ext cx="10535055" cy="34922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lgn="just">
              <a:lnSpc>
                <a:spcPct val="110000"/>
              </a:lnSpc>
            </a:pPr>
            <a:r>
              <a:rPr lang="en-US" dirty="0">
                <a:solidFill>
                  <a:schemeClr val="bg1"/>
                </a:solidFill>
                <a:latin typeface="Times New Roman" panose="02020603050405020304" pitchFamily="18" charset="0"/>
                <a:cs typeface="Times New Roman" panose="02020603050405020304" pitchFamily="18" charset="0"/>
              </a:rPr>
              <a:t>Extended identifiers in VHDL are names that can include any graphic character</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Letters </a:t>
            </a:r>
            <a:r>
              <a:rPr lang="tr-TR" sz="2000" dirty="0">
                <a:solidFill>
                  <a:schemeClr val="bg1"/>
                </a:solidFill>
                <a:latin typeface="Times New Roman" panose="02020603050405020304" pitchFamily="18" charset="0"/>
                <a:cs typeface="Times New Roman" panose="02020603050405020304" pitchFamily="18" charset="0"/>
              </a:rPr>
              <a:t>(A-Z, a-z)</a:t>
            </a:r>
            <a:endParaRPr lang="tr-TR" dirty="0">
              <a:solidFill>
                <a:schemeClr val="bg1"/>
              </a:solidFill>
              <a:latin typeface="Times New Roman" panose="02020603050405020304" pitchFamily="18" charset="0"/>
              <a:cs typeface="Times New Roman" panose="02020603050405020304" pitchFamily="18" charset="0"/>
            </a:endParaRP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Digits (0-9)</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Special Characters (#, =, -, _ etc.)</a:t>
            </a:r>
          </a:p>
          <a:p>
            <a:pPr lvl="2" algn="just">
              <a:lnSpc>
                <a:spcPct val="110000"/>
              </a:lnSpc>
            </a:pPr>
            <a:r>
              <a:rPr lang="tr-TR" dirty="0">
                <a:solidFill>
                  <a:schemeClr val="bg1"/>
                </a:solidFill>
                <a:latin typeface="Times New Roman" panose="02020603050405020304" pitchFamily="18" charset="0"/>
                <a:cs typeface="Times New Roman" panose="02020603050405020304" pitchFamily="18" charset="0"/>
              </a:rPr>
              <a:t>Space Characters </a:t>
            </a: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Extended identifiers are case sensitive</a:t>
            </a:r>
          </a:p>
          <a:p>
            <a:pPr lvl="1" algn="just">
              <a:lnSpc>
                <a:spcPct val="110000"/>
              </a:lnSpc>
            </a:pPr>
            <a:r>
              <a:rPr lang="tr-TR" dirty="0">
                <a:solidFill>
                  <a:schemeClr val="bg1"/>
                </a:solidFill>
                <a:latin typeface="Times New Roman" panose="02020603050405020304" pitchFamily="18" charset="0"/>
                <a:cs typeface="Times New Roman" panose="02020603050405020304" pitchFamily="18" charset="0"/>
              </a:rPr>
              <a:t>Extended identifiers must be wrap the backslashes(\)</a:t>
            </a:r>
          </a:p>
        </p:txBody>
      </p:sp>
      <p:pic>
        <p:nvPicPr>
          <p:cNvPr id="4" name="Resim 3">
            <a:extLst>
              <a:ext uri="{FF2B5EF4-FFF2-40B4-BE49-F238E27FC236}">
                <a16:creationId xmlns:a16="http://schemas.microsoft.com/office/drawing/2014/main" id="{74D7AF1D-0EAD-C336-6528-8BD74B5E554C}"/>
              </a:ext>
            </a:extLst>
          </p:cNvPr>
          <p:cNvPicPr>
            <a:picLocks noChangeAspect="1"/>
          </p:cNvPicPr>
          <p:nvPr/>
        </p:nvPicPr>
        <p:blipFill>
          <a:blip r:embed="rId3"/>
          <a:stretch>
            <a:fillRect/>
          </a:stretch>
        </p:blipFill>
        <p:spPr>
          <a:xfrm>
            <a:off x="6095416" y="3920450"/>
            <a:ext cx="5899092" cy="1390650"/>
          </a:xfrm>
          <a:prstGeom prst="rect">
            <a:avLst/>
          </a:prstGeom>
        </p:spPr>
      </p:pic>
    </p:spTree>
    <p:extLst>
      <p:ext uri="{BB962C8B-B14F-4D97-AF65-F5344CB8AC3E}">
        <p14:creationId xmlns:p14="http://schemas.microsoft.com/office/powerpoint/2010/main" val="3387441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33E7F14-7F3F-6A88-1313-C9F75F6E2971}"/>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F1A5C11-DDFA-AE3C-AE2C-52A092A86F6E}"/>
              </a:ext>
            </a:extLst>
          </p:cNvPr>
          <p:cNvSpPr txBox="1">
            <a:spLocks/>
          </p:cNvSpPr>
          <p:nvPr/>
        </p:nvSpPr>
        <p:spPr bwMode="auto">
          <a:xfrm>
            <a:off x="0" y="0"/>
            <a:ext cx="12192000"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			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6" name="İçerik Yer Tutucusu 6">
            <a:extLst>
              <a:ext uri="{FF2B5EF4-FFF2-40B4-BE49-F238E27FC236}">
                <a16:creationId xmlns:a16="http://schemas.microsoft.com/office/drawing/2014/main" id="{403CD9DF-6E82-BFA7-8407-A1BE6B999AF5}"/>
              </a:ext>
            </a:extLst>
          </p:cNvPr>
          <p:cNvSpPr>
            <a:spLocks noGrp="1"/>
          </p:cNvSpPr>
          <p:nvPr>
            <p:ph idx="1"/>
          </p:nvPr>
        </p:nvSpPr>
        <p:spPr>
          <a:xfrm>
            <a:off x="1164772" y="620000"/>
            <a:ext cx="4931228" cy="6092355"/>
          </a:xfrm>
        </p:spPr>
        <p:txBody>
          <a:bodyPr>
            <a:noAutofit/>
          </a:bodyPr>
          <a:lstStyle/>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library IEEE;</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use IEEE.std_logic_1164.all;</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use </a:t>
            </a:r>
            <a:r>
              <a:rPr lang="en-US" sz="1300" b="1" dirty="0" err="1">
                <a:solidFill>
                  <a:schemeClr val="bg1"/>
                </a:solidFill>
                <a:latin typeface="Times New Roman" panose="02020603050405020304" pitchFamily="18" charset="0"/>
                <a:cs typeface="Times New Roman" panose="02020603050405020304" pitchFamily="18" charset="0"/>
              </a:rPr>
              <a:t>IEEE.numeric_std.all</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3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package </a:t>
            </a:r>
            <a:r>
              <a:rPr lang="en-US" sz="1300" b="1" dirty="0" err="1">
                <a:solidFill>
                  <a:schemeClr val="bg1"/>
                </a:solidFill>
                <a:latin typeface="Times New Roman" panose="02020603050405020304" pitchFamily="18" charset="0"/>
                <a:cs typeface="Times New Roman" panose="02020603050405020304" pitchFamily="18" charset="0"/>
              </a:rPr>
              <a:t>my_subprograms</a:t>
            </a:r>
            <a:r>
              <a:rPr lang="en-US" sz="13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function </a:t>
            </a:r>
            <a:r>
              <a:rPr lang="en-US" sz="1300" b="1" dirty="0" err="1">
                <a:solidFill>
                  <a:schemeClr val="bg1"/>
                </a:solidFill>
                <a:latin typeface="Times New Roman" panose="02020603050405020304" pitchFamily="18" charset="0"/>
                <a:cs typeface="Times New Roman" panose="02020603050405020304" pitchFamily="18" charset="0"/>
              </a:rPr>
              <a:t>add_integer</a:t>
            </a:r>
            <a:r>
              <a:rPr lang="en-US" sz="1300" b="1" dirty="0">
                <a:solidFill>
                  <a:schemeClr val="bg1"/>
                </a:solidFill>
                <a:latin typeface="Times New Roman" panose="02020603050405020304" pitchFamily="18" charset="0"/>
                <a:cs typeface="Times New Roman" panose="02020603050405020304" pitchFamily="18" charset="0"/>
              </a:rPr>
              <a:t>(a, b: integer) return integer;</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end </a:t>
            </a:r>
            <a:r>
              <a:rPr lang="en-US" sz="1300" b="1" dirty="0" err="1">
                <a:solidFill>
                  <a:schemeClr val="bg1"/>
                </a:solidFill>
                <a:latin typeface="Times New Roman" panose="02020603050405020304" pitchFamily="18" charset="0"/>
                <a:cs typeface="Times New Roman" panose="02020603050405020304" pitchFamily="18" charset="0"/>
              </a:rPr>
              <a:t>my_subprograms</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3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package body </a:t>
            </a:r>
            <a:r>
              <a:rPr lang="en-US" sz="1300" b="1" dirty="0" err="1">
                <a:solidFill>
                  <a:schemeClr val="bg1"/>
                </a:solidFill>
                <a:latin typeface="Times New Roman" panose="02020603050405020304" pitchFamily="18" charset="0"/>
                <a:cs typeface="Times New Roman" panose="02020603050405020304" pitchFamily="18" charset="0"/>
              </a:rPr>
              <a:t>my_subprograms</a:t>
            </a:r>
            <a:r>
              <a:rPr lang="en-US" sz="13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function </a:t>
            </a:r>
            <a:r>
              <a:rPr lang="en-US" sz="1300" b="1" dirty="0" err="1">
                <a:solidFill>
                  <a:schemeClr val="bg1"/>
                </a:solidFill>
                <a:latin typeface="Times New Roman" panose="02020603050405020304" pitchFamily="18" charset="0"/>
                <a:cs typeface="Times New Roman" panose="02020603050405020304" pitchFamily="18" charset="0"/>
              </a:rPr>
              <a:t>add_integer</a:t>
            </a:r>
            <a:r>
              <a:rPr lang="en-US" sz="1300" b="1" dirty="0">
                <a:solidFill>
                  <a:schemeClr val="bg1"/>
                </a:solidFill>
                <a:latin typeface="Times New Roman" panose="02020603050405020304" pitchFamily="18" charset="0"/>
                <a:cs typeface="Times New Roman" panose="02020603050405020304" pitchFamily="18" charset="0"/>
              </a:rPr>
              <a:t>(a, b: integer) return integer is</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begin</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return a + b;</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end </a:t>
            </a:r>
            <a:r>
              <a:rPr lang="en-US" sz="1300" b="1" dirty="0" err="1">
                <a:solidFill>
                  <a:schemeClr val="bg1"/>
                </a:solidFill>
                <a:latin typeface="Times New Roman" panose="02020603050405020304" pitchFamily="18" charset="0"/>
                <a:cs typeface="Times New Roman" panose="02020603050405020304" pitchFamily="18" charset="0"/>
              </a:rPr>
              <a:t>add_integer</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end </a:t>
            </a:r>
            <a:r>
              <a:rPr lang="en-US" sz="1300" b="1" dirty="0" err="1">
                <a:solidFill>
                  <a:schemeClr val="bg1"/>
                </a:solidFill>
                <a:latin typeface="Times New Roman" panose="02020603050405020304" pitchFamily="18" charset="0"/>
                <a:cs typeface="Times New Roman" panose="02020603050405020304" pitchFamily="18" charset="0"/>
              </a:rPr>
              <a:t>my_subprograms</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3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use </a:t>
            </a:r>
            <a:r>
              <a:rPr lang="en-US" sz="1300" b="1" dirty="0" err="1">
                <a:solidFill>
                  <a:schemeClr val="bg1"/>
                </a:solidFill>
                <a:latin typeface="Times New Roman" panose="02020603050405020304" pitchFamily="18" charset="0"/>
                <a:cs typeface="Times New Roman" panose="02020603050405020304" pitchFamily="18" charset="0"/>
              </a:rPr>
              <a:t>work.my_subprograms.all</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en-US" sz="13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entity </a:t>
            </a:r>
            <a:r>
              <a:rPr lang="en-US" sz="1300" b="1" dirty="0" err="1">
                <a:solidFill>
                  <a:schemeClr val="bg1"/>
                </a:solidFill>
                <a:latin typeface="Times New Roman" panose="02020603050405020304" pitchFamily="18" charset="0"/>
                <a:cs typeface="Times New Roman" panose="02020603050405020304" pitchFamily="18" charset="0"/>
              </a:rPr>
              <a:t>subprogram_instantiation_example</a:t>
            </a:r>
            <a:r>
              <a:rPr lang="en-US" sz="13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a</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b</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 in  integer;</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c</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d</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 in  integer;  </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result_int</a:t>
            </a:r>
            <a:r>
              <a:rPr lang="en-US" sz="1300" b="1" dirty="0">
                <a:solidFill>
                  <a:schemeClr val="bg1"/>
                </a:solidFill>
                <a:latin typeface="Times New Roman" panose="02020603050405020304" pitchFamily="18" charset="0"/>
                <a:cs typeface="Times New Roman" panose="02020603050405020304" pitchFamily="18" charset="0"/>
              </a:rPr>
              <a:t> : out integer;</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result_real</a:t>
            </a:r>
            <a:r>
              <a:rPr lang="en-US" sz="1300" b="1" dirty="0">
                <a:solidFill>
                  <a:schemeClr val="bg1"/>
                </a:solidFill>
                <a:latin typeface="Times New Roman" panose="02020603050405020304" pitchFamily="18" charset="0"/>
                <a:cs typeface="Times New Roman" panose="02020603050405020304" pitchFamily="18" charset="0"/>
              </a:rPr>
              <a:t>: out integer  </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None/>
            </a:pPr>
            <a:r>
              <a:rPr lang="en-US" sz="1300" b="1" dirty="0">
                <a:solidFill>
                  <a:schemeClr val="bg1"/>
                </a:solidFill>
                <a:latin typeface="Times New Roman" panose="02020603050405020304" pitchFamily="18" charset="0"/>
                <a:cs typeface="Times New Roman" panose="02020603050405020304" pitchFamily="18" charset="0"/>
              </a:rPr>
              <a:t>end </a:t>
            </a:r>
            <a:r>
              <a:rPr lang="en-US" sz="1300" b="1" dirty="0" err="1">
                <a:solidFill>
                  <a:schemeClr val="bg1"/>
                </a:solidFill>
                <a:latin typeface="Times New Roman" panose="02020603050405020304" pitchFamily="18" charset="0"/>
                <a:cs typeface="Times New Roman" panose="02020603050405020304" pitchFamily="18" charset="0"/>
              </a:rPr>
              <a:t>subprogram_instantiation_example</a:t>
            </a:r>
            <a:r>
              <a:rPr lang="en-US" sz="1300" b="1" dirty="0">
                <a:solidFill>
                  <a:schemeClr val="bg1"/>
                </a:solidFill>
                <a:latin typeface="Times New Roman" panose="02020603050405020304" pitchFamily="18" charset="0"/>
                <a:cs typeface="Times New Roman" panose="02020603050405020304" pitchFamily="18" charset="0"/>
              </a:rPr>
              <a:t>;</a:t>
            </a:r>
            <a:endParaRPr lang="tr-TR" sz="1300" dirty="0">
              <a:solidFill>
                <a:schemeClr val="bg1"/>
              </a:solidFill>
              <a:latin typeface="Times New Roman" panose="02020603050405020304" pitchFamily="18" charset="0"/>
              <a:ea typeface="ADLaM Display" panose="020F0502020204030204" pitchFamily="2" charset="0"/>
              <a:cs typeface="Times New Roman" panose="02020603050405020304" pitchFamily="18" charset="0"/>
            </a:endParaRPr>
          </a:p>
        </p:txBody>
      </p:sp>
      <p:sp>
        <p:nvSpPr>
          <p:cNvPr id="3" name="İçerik Yer Tutucusu 6">
            <a:extLst>
              <a:ext uri="{FF2B5EF4-FFF2-40B4-BE49-F238E27FC236}">
                <a16:creationId xmlns:a16="http://schemas.microsoft.com/office/drawing/2014/main" id="{CA6D25FF-4EC9-4C5C-4196-09185EF324DC}"/>
              </a:ext>
            </a:extLst>
          </p:cNvPr>
          <p:cNvSpPr txBox="1">
            <a:spLocks/>
          </p:cNvSpPr>
          <p:nvPr/>
        </p:nvSpPr>
        <p:spPr>
          <a:xfrm>
            <a:off x="6118308" y="628207"/>
            <a:ext cx="5458439" cy="609235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architecture behavioral of </a:t>
            </a:r>
            <a:r>
              <a:rPr lang="en-US" sz="1300" b="1" dirty="0" err="1">
                <a:solidFill>
                  <a:schemeClr val="bg1"/>
                </a:solidFill>
                <a:latin typeface="Times New Roman" panose="02020603050405020304" pitchFamily="18" charset="0"/>
                <a:cs typeface="Times New Roman" panose="02020603050405020304" pitchFamily="18" charset="0"/>
              </a:rPr>
              <a:t>subprogram_instantiation_example</a:t>
            </a:r>
            <a:r>
              <a:rPr lang="en-US" sz="13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constant threshold : integer := 10;</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begin</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process(a</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b</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c</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d</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variable </a:t>
            </a:r>
            <a:r>
              <a:rPr lang="en-US" sz="1300" b="1" dirty="0" err="1">
                <a:solidFill>
                  <a:schemeClr val="bg1"/>
                </a:solidFill>
                <a:latin typeface="Times New Roman" panose="02020603050405020304" pitchFamily="18" charset="0"/>
                <a:cs typeface="Times New Roman" panose="02020603050405020304" pitchFamily="18" charset="0"/>
              </a:rPr>
              <a:t>temp_result_int</a:t>
            </a:r>
            <a:r>
              <a:rPr lang="en-US" sz="1300" b="1" dirty="0">
                <a:solidFill>
                  <a:schemeClr val="bg1"/>
                </a:solidFill>
                <a:latin typeface="Times New Roman" panose="02020603050405020304" pitchFamily="18" charset="0"/>
                <a:cs typeface="Times New Roman" panose="02020603050405020304" pitchFamily="18" charset="0"/>
              </a:rPr>
              <a:t> : integer; --temporary storage</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variable </a:t>
            </a:r>
            <a:r>
              <a:rPr lang="en-US" sz="1300" b="1" dirty="0" err="1">
                <a:solidFill>
                  <a:schemeClr val="bg1"/>
                </a:solidFill>
                <a:latin typeface="Times New Roman" panose="02020603050405020304" pitchFamily="18" charset="0"/>
                <a:cs typeface="Times New Roman" panose="02020603050405020304" pitchFamily="18" charset="0"/>
              </a:rPr>
              <a:t>temp_result_real</a:t>
            </a:r>
            <a:r>
              <a:rPr lang="en-US" sz="1300" b="1" dirty="0">
                <a:solidFill>
                  <a:schemeClr val="bg1"/>
                </a:solidFill>
                <a:latin typeface="Times New Roman" panose="02020603050405020304" pitchFamily="18" charset="0"/>
                <a:cs typeface="Times New Roman" panose="02020603050405020304" pitchFamily="18" charset="0"/>
              </a:rPr>
              <a:t> : integer; </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begin</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if (a</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&gt; threshold and b</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&gt; threshold) then</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temp_result_int</a:t>
            </a:r>
            <a:r>
              <a:rPr lang="en-US" sz="1300" b="1" dirty="0">
                <a:solidFill>
                  <a:schemeClr val="bg1"/>
                </a:solidFill>
                <a:latin typeface="Times New Roman" panose="02020603050405020304" pitchFamily="18" charset="0"/>
                <a:cs typeface="Times New Roman" panose="02020603050405020304" pitchFamily="18" charset="0"/>
              </a:rPr>
              <a:t> := </a:t>
            </a:r>
            <a:r>
              <a:rPr lang="en-US" sz="1300" b="1" dirty="0" err="1">
                <a:solidFill>
                  <a:schemeClr val="bg1"/>
                </a:solidFill>
                <a:latin typeface="Times New Roman" panose="02020603050405020304" pitchFamily="18" charset="0"/>
                <a:cs typeface="Times New Roman" panose="02020603050405020304" pitchFamily="18" charset="0"/>
              </a:rPr>
              <a:t>add_integer</a:t>
            </a:r>
            <a:r>
              <a:rPr lang="en-US" sz="1300" b="1" dirty="0">
                <a:solidFill>
                  <a:schemeClr val="bg1"/>
                </a:solidFill>
                <a:latin typeface="Times New Roman" panose="02020603050405020304" pitchFamily="18" charset="0"/>
                <a:cs typeface="Times New Roman" panose="02020603050405020304" pitchFamily="18" charset="0"/>
              </a:rPr>
              <a:t>(a</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b</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result_int</a:t>
            </a:r>
            <a:r>
              <a:rPr lang="en-US" sz="1300" b="1" dirty="0">
                <a:solidFill>
                  <a:schemeClr val="bg1"/>
                </a:solidFill>
                <a:latin typeface="Times New Roman" panose="02020603050405020304" pitchFamily="18" charset="0"/>
                <a:cs typeface="Times New Roman" panose="02020603050405020304" pitchFamily="18" charset="0"/>
              </a:rPr>
              <a:t> &lt;= </a:t>
            </a:r>
            <a:r>
              <a:rPr lang="en-US" sz="1300" b="1" dirty="0" err="1">
                <a:solidFill>
                  <a:schemeClr val="bg1"/>
                </a:solidFill>
                <a:latin typeface="Times New Roman" panose="02020603050405020304" pitchFamily="18" charset="0"/>
                <a:cs typeface="Times New Roman" panose="02020603050405020304" pitchFamily="18" charset="0"/>
              </a:rPr>
              <a:t>temp_result_int</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result_int</a:t>
            </a:r>
            <a:r>
              <a:rPr lang="en-US" sz="1300" b="1" dirty="0">
                <a:solidFill>
                  <a:schemeClr val="bg1"/>
                </a:solidFill>
                <a:latin typeface="Times New Roman" panose="02020603050405020304" pitchFamily="18" charset="0"/>
                <a:cs typeface="Times New Roman" panose="02020603050405020304" pitchFamily="18" charset="0"/>
              </a:rPr>
              <a:t> &lt;= 0; </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end if;</a:t>
            </a:r>
          </a:p>
          <a:p>
            <a:pPr marL="0" indent="0">
              <a:spcBef>
                <a:spcPts val="0"/>
              </a:spcBef>
              <a:buFont typeface="Arial" panose="020B0604020202020204" pitchFamily="34" charset="0"/>
              <a:buNone/>
            </a:pPr>
            <a:endParaRPr lang="en-US" sz="13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if (c</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&gt; threshold and d</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&gt; threshold) then </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temp_result_real</a:t>
            </a:r>
            <a:r>
              <a:rPr lang="en-US" sz="1300" b="1" dirty="0">
                <a:solidFill>
                  <a:schemeClr val="bg1"/>
                </a:solidFill>
                <a:latin typeface="Times New Roman" panose="02020603050405020304" pitchFamily="18" charset="0"/>
                <a:cs typeface="Times New Roman" panose="02020603050405020304" pitchFamily="18" charset="0"/>
              </a:rPr>
              <a:t> := </a:t>
            </a:r>
            <a:r>
              <a:rPr lang="en-US" sz="1300" b="1" dirty="0" err="1">
                <a:solidFill>
                  <a:schemeClr val="bg1"/>
                </a:solidFill>
                <a:latin typeface="Times New Roman" panose="02020603050405020304" pitchFamily="18" charset="0"/>
                <a:cs typeface="Times New Roman" panose="02020603050405020304" pitchFamily="18" charset="0"/>
              </a:rPr>
              <a:t>add_integer</a:t>
            </a:r>
            <a:r>
              <a:rPr lang="en-US" sz="1300" b="1" dirty="0">
                <a:solidFill>
                  <a:schemeClr val="bg1"/>
                </a:solidFill>
                <a:latin typeface="Times New Roman" panose="02020603050405020304" pitchFamily="18" charset="0"/>
                <a:cs typeface="Times New Roman" panose="02020603050405020304" pitchFamily="18" charset="0"/>
              </a:rPr>
              <a:t>(c</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d</a:t>
            </a:r>
            <a:r>
              <a:rPr lang="tr-TR" sz="1300" b="1" dirty="0">
                <a:solidFill>
                  <a:schemeClr val="bg1"/>
                </a:solidFill>
                <a:latin typeface="Times New Roman" panose="02020603050405020304" pitchFamily="18" charset="0"/>
                <a:cs typeface="Times New Roman" panose="02020603050405020304" pitchFamily="18" charset="0"/>
              </a:rPr>
              <a:t>_in</a:t>
            </a:r>
            <a:r>
              <a:rPr lang="en-US" sz="13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result_real</a:t>
            </a:r>
            <a:r>
              <a:rPr lang="en-US" sz="1300" b="1" dirty="0">
                <a:solidFill>
                  <a:schemeClr val="bg1"/>
                </a:solidFill>
                <a:latin typeface="Times New Roman" panose="02020603050405020304" pitchFamily="18" charset="0"/>
                <a:cs typeface="Times New Roman" panose="02020603050405020304" pitchFamily="18" charset="0"/>
              </a:rPr>
              <a:t> &lt;= </a:t>
            </a:r>
            <a:r>
              <a:rPr lang="en-US" sz="1300" b="1" dirty="0" err="1">
                <a:solidFill>
                  <a:schemeClr val="bg1"/>
                </a:solidFill>
                <a:latin typeface="Times New Roman" panose="02020603050405020304" pitchFamily="18" charset="0"/>
                <a:cs typeface="Times New Roman" panose="02020603050405020304" pitchFamily="18" charset="0"/>
              </a:rPr>
              <a:t>temp_result_real</a:t>
            </a:r>
            <a:r>
              <a:rPr lang="en-US" sz="13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else</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a:t>
            </a:r>
            <a:r>
              <a:rPr lang="en-US" sz="1300" b="1" dirty="0" err="1">
                <a:solidFill>
                  <a:schemeClr val="bg1"/>
                </a:solidFill>
                <a:latin typeface="Times New Roman" panose="02020603050405020304" pitchFamily="18" charset="0"/>
                <a:cs typeface="Times New Roman" panose="02020603050405020304" pitchFamily="18" charset="0"/>
              </a:rPr>
              <a:t>result_real</a:t>
            </a:r>
            <a:r>
              <a:rPr lang="en-US" sz="1300" b="1" dirty="0">
                <a:solidFill>
                  <a:schemeClr val="bg1"/>
                </a:solidFill>
                <a:latin typeface="Times New Roman" panose="02020603050405020304" pitchFamily="18" charset="0"/>
                <a:cs typeface="Times New Roman" panose="02020603050405020304" pitchFamily="18" charset="0"/>
              </a:rPr>
              <a:t> &lt;= 0;</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end if;</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    end process;</a:t>
            </a:r>
          </a:p>
          <a:p>
            <a:pPr marL="0" indent="0">
              <a:spcBef>
                <a:spcPts val="0"/>
              </a:spcBef>
              <a:buFont typeface="Arial" panose="020B0604020202020204" pitchFamily="34" charset="0"/>
              <a:buNone/>
            </a:pPr>
            <a:r>
              <a:rPr lang="en-US" sz="1300" b="1" dirty="0">
                <a:solidFill>
                  <a:schemeClr val="bg1"/>
                </a:solidFill>
                <a:latin typeface="Times New Roman" panose="02020603050405020304" pitchFamily="18" charset="0"/>
                <a:cs typeface="Times New Roman" panose="02020603050405020304" pitchFamily="18" charset="0"/>
              </a:rPr>
              <a:t>end behavioral;</a:t>
            </a:r>
          </a:p>
        </p:txBody>
      </p:sp>
    </p:spTree>
    <p:extLst>
      <p:ext uri="{BB962C8B-B14F-4D97-AF65-F5344CB8AC3E}">
        <p14:creationId xmlns:p14="http://schemas.microsoft.com/office/powerpoint/2010/main" val="2757962168"/>
      </p:ext>
    </p:extLst>
  </p:cSld>
  <p:clrMapOvr>
    <a:masterClrMapping/>
  </p:clrMapOvr>
  <p:extLst>
    <p:ext uri="{6950BFC3-D8DA-4A85-94F7-54DA5524770B}">
      <p188:commentRel xmlns:p188="http://schemas.microsoft.com/office/powerpoint/2018/8/main" r:id="rId2"/>
    </p:ext>
  </p:extLst>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8245F346-3102-0015-56FB-86626F367566}"/>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FB15EA4-CCAA-F8D9-5540-3B580828B2E0}"/>
              </a:ext>
            </a:extLst>
          </p:cNvPr>
          <p:cNvSpPr>
            <a:spLocks noGrp="1"/>
          </p:cNvSpPr>
          <p:nvPr>
            <p:ph idx="1"/>
          </p:nvPr>
        </p:nvSpPr>
        <p:spPr>
          <a:xfrm>
            <a:off x="642026" y="695808"/>
            <a:ext cx="10535055" cy="6094098"/>
          </a:xfrm>
        </p:spPr>
        <p:txBody>
          <a:bodyPr>
            <a:noAutofit/>
          </a:bodyPr>
          <a:lstStyle/>
          <a:p>
            <a:pPr lvl="1">
              <a:lnSpc>
                <a:spcPct val="110000"/>
              </a:lnSpc>
            </a:pPr>
            <a:r>
              <a:rPr lang="en-US" b="1" dirty="0">
                <a:solidFill>
                  <a:schemeClr val="bg1"/>
                </a:solidFill>
                <a:latin typeface="Tw Cen MT (Gövde)"/>
                <a:cs typeface="Calibri" panose="020F0502020204030204" pitchFamily="34" charset="0"/>
              </a:rPr>
              <a:t>Abstract Literals</a:t>
            </a:r>
            <a:r>
              <a:rPr lang="en-US" dirty="0">
                <a:solidFill>
                  <a:schemeClr val="bg1"/>
                </a:solidFill>
                <a:latin typeface="Tw Cen MT (Gövde)"/>
                <a:cs typeface="Calibri" panose="020F0502020204030204" pitchFamily="34" charset="0"/>
              </a:rPr>
              <a:t>: Represent values in basic numerical types.</a:t>
            </a:r>
            <a:endParaRPr lang="tr-TR"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Decimal Literals</a:t>
            </a:r>
            <a:r>
              <a:rPr lang="en-US" sz="2000" dirty="0">
                <a:solidFill>
                  <a:schemeClr val="bg1"/>
                </a:solidFill>
                <a:latin typeface="Tw Cen MT (Gövde)"/>
                <a:cs typeface="Calibri" panose="020F0502020204030204" pitchFamily="34" charset="0"/>
              </a:rPr>
              <a:t>: Express numerical values (integer or fractional)</a:t>
            </a:r>
            <a:endParaRPr lang="tr-TR" sz="2000"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Based Literals</a:t>
            </a:r>
            <a:r>
              <a:rPr lang="en-US" sz="2000" dirty="0">
                <a:solidFill>
                  <a:schemeClr val="bg1"/>
                </a:solidFill>
                <a:latin typeface="Tw Cen MT (Gövde)"/>
                <a:cs typeface="Calibri" panose="020F0502020204030204" pitchFamily="34" charset="0"/>
              </a:rPr>
              <a:t>: Specify numerical values in a specific base (binary, octal, hexadecimal).</a:t>
            </a:r>
            <a:endParaRPr lang="tr-TR" sz="2000" dirty="0">
              <a:solidFill>
                <a:schemeClr val="bg1"/>
              </a:solidFill>
              <a:latin typeface="Tw Cen MT (Gövde)"/>
              <a:cs typeface="Calibri" panose="020F0502020204030204" pitchFamily="34" charset="0"/>
            </a:endParaRPr>
          </a:p>
          <a:p>
            <a:pPr lvl="2">
              <a:lnSpc>
                <a:spcPct val="110000"/>
              </a:lnSpc>
            </a:pPr>
            <a:r>
              <a:rPr lang="en-US" sz="2000" b="1" dirty="0">
                <a:solidFill>
                  <a:schemeClr val="bg1"/>
                </a:solidFill>
                <a:latin typeface="Tw Cen MT (Gövde)"/>
                <a:cs typeface="Calibri" panose="020F0502020204030204" pitchFamily="34" charset="0"/>
              </a:rPr>
              <a:t>Bit String Literals</a:t>
            </a:r>
            <a:r>
              <a:rPr lang="en-US" sz="2000" dirty="0">
                <a:solidFill>
                  <a:schemeClr val="bg1"/>
                </a:solidFill>
                <a:latin typeface="Tw Cen MT (Gövde)"/>
                <a:cs typeface="Calibri" panose="020F0502020204030204" pitchFamily="34" charset="0"/>
              </a:rPr>
              <a:t>: Define numerical systems with specific bit sequences (B, O, X)</a:t>
            </a:r>
            <a:endParaRPr lang="tr-TR" sz="2000" dirty="0">
              <a:solidFill>
                <a:schemeClr val="bg1"/>
              </a:solidFill>
              <a:latin typeface="Tw Cen MT (Gövde)"/>
              <a:cs typeface="Calibri" panose="020F0502020204030204" pitchFamily="34" charset="0"/>
            </a:endParaRPr>
          </a:p>
          <a:p>
            <a:pPr marL="914400" lvl="2" indent="0">
              <a:lnSpc>
                <a:spcPct val="110000"/>
              </a:lnSpc>
              <a:buNone/>
            </a:pPr>
            <a:endParaRPr lang="tr-TR" dirty="0">
              <a:solidFill>
                <a:schemeClr val="bg1"/>
              </a:solidFill>
              <a:latin typeface="Tw Cen MT (Gövde)"/>
              <a:cs typeface="Calibri" panose="020F0502020204030204" pitchFamily="34" charset="0"/>
            </a:endParaRPr>
          </a:p>
          <a:p>
            <a:pPr lvl="1">
              <a:lnSpc>
                <a:spcPct val="110000"/>
              </a:lnSpc>
            </a:pPr>
            <a:r>
              <a:rPr lang="tr-TR" b="1" dirty="0">
                <a:solidFill>
                  <a:schemeClr val="bg1"/>
                </a:solidFill>
                <a:latin typeface="Tw Cen MT (Gövde)"/>
                <a:cs typeface="Calibri" panose="020F0502020204030204" pitchFamily="34" charset="0"/>
              </a:rPr>
              <a:t>Character Literals</a:t>
            </a:r>
            <a:r>
              <a:rPr lang="tr-TR" dirty="0">
                <a:solidFill>
                  <a:schemeClr val="bg1"/>
                </a:solidFill>
                <a:latin typeface="Tw Cen MT (Gövde)"/>
                <a:cs typeface="Calibri" panose="020F0502020204030204" pitchFamily="34" charset="0"/>
              </a:rPr>
              <a:t>: Represent a single character</a:t>
            </a:r>
          </a:p>
          <a:p>
            <a:pPr marL="457200" lvl="1" indent="0">
              <a:lnSpc>
                <a:spcPct val="110000"/>
              </a:lnSpc>
              <a:buNone/>
            </a:pPr>
            <a:endParaRPr lang="tr-TR" dirty="0">
              <a:solidFill>
                <a:schemeClr val="bg1"/>
              </a:solidFill>
              <a:latin typeface="Tw Cen MT (Gövde)"/>
              <a:cs typeface="Calibri" panose="020F0502020204030204" pitchFamily="34" charset="0"/>
            </a:endParaRPr>
          </a:p>
          <a:p>
            <a:pPr lvl="1">
              <a:lnSpc>
                <a:spcPct val="110000"/>
              </a:lnSpc>
            </a:pPr>
            <a:r>
              <a:rPr lang="en-US" b="1" dirty="0">
                <a:solidFill>
                  <a:schemeClr val="bg1"/>
                </a:solidFill>
                <a:latin typeface="Tw Cen MT (Gövde)"/>
                <a:cs typeface="Calibri" panose="020F0502020204030204" pitchFamily="34" charset="0"/>
              </a:rPr>
              <a:t>String Literals</a:t>
            </a:r>
            <a:r>
              <a:rPr lang="en-US" dirty="0">
                <a:solidFill>
                  <a:schemeClr val="bg1"/>
                </a:solidFill>
                <a:latin typeface="Tw Cen MT (Gövde)"/>
                <a:cs typeface="Calibri" panose="020F0502020204030204" pitchFamily="34" charset="0"/>
              </a:rPr>
              <a:t>: Represent a sequence of characters</a:t>
            </a:r>
            <a:endParaRPr lang="tr-TR" dirty="0">
              <a:solidFill>
                <a:schemeClr val="bg1"/>
              </a:solidFill>
              <a:latin typeface="Tw Cen MT (Gövde)"/>
              <a:cs typeface="Calibri" panose="020F0502020204030204" pitchFamily="34" charset="0"/>
            </a:endParaRPr>
          </a:p>
          <a:p>
            <a:pPr marL="457200" lvl="1" indent="0">
              <a:lnSpc>
                <a:spcPct val="110000"/>
              </a:lnSpc>
              <a:buNone/>
            </a:pPr>
            <a:r>
              <a:rPr lang="tr-TR" dirty="0">
                <a:solidFill>
                  <a:schemeClr val="bg1"/>
                </a:solidFill>
                <a:latin typeface="Tw Cen MT (Gövde)"/>
                <a:cs typeface="Calibri" panose="020F0502020204030204" pitchFamily="34" charset="0"/>
              </a:rPr>
              <a:t>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bit_signal 		 : bit 		            := ‘0’            ; -- Bit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bit_vector		 : bit_vector(7 downto 0) := x "128 "   ; --Based Literals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real_signal_pi 	 : real 		            := 3.14         ; -- Real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string_signal 	 : string 		            := "VHDL"  ; -- String Literal</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signal another_char_signal : character 	            := ‘1’	    ; -- Character Literal</a:t>
            </a:r>
          </a:p>
          <a:p>
            <a:pPr marL="914400" lvl="2" indent="0" algn="just">
              <a:lnSpc>
                <a:spcPct val="110000"/>
              </a:lnSpc>
              <a:buNone/>
            </a:pP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8D1F0EB2-8501-72A9-4E7C-7E437606231E}"/>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5,6,7,8 </a:t>
            </a:r>
            <a:r>
              <a:rPr lang="tr-TR" sz="4000" b="1" dirty="0">
                <a:solidFill>
                  <a:schemeClr val="bg1"/>
                </a:solidFill>
                <a:latin typeface="Tw Cen MT (Headings)"/>
                <a:ea typeface="+mj-ea"/>
                <a:cs typeface="+mj-cs"/>
              </a:rPr>
              <a:t>LITERALS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CBB884A2-89A4-DC85-A123-7C5E64A0C41D}"/>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E7612A4D-C08C-5003-216F-5E5791A61FF9}"/>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64366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1D6F1F3-4A9D-D1DD-4E4A-44719DC625B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E30BCD1-DB97-E9A6-CFE9-0B540E92C7C5}"/>
              </a:ext>
            </a:extLst>
          </p:cNvPr>
          <p:cNvSpPr>
            <a:spLocks noGrp="1"/>
          </p:cNvSpPr>
          <p:nvPr>
            <p:ph idx="1"/>
          </p:nvPr>
        </p:nvSpPr>
        <p:spPr>
          <a:xfrm>
            <a:off x="642026" y="695808"/>
            <a:ext cx="10535055" cy="6094098"/>
          </a:xfrm>
        </p:spPr>
        <p:txBody>
          <a:bodyPr>
            <a:noAutofit/>
          </a:bodyPr>
          <a:lstStyle/>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port</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clk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 rst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input_vld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comm_input	: in  std_logic_vector (15 downto 0); </a:t>
            </a:r>
            <a:r>
              <a:rPr lang="tr-TR" sz="2000" dirty="0">
                <a:solidFill>
                  <a:schemeClr val="bg1"/>
                </a:solidFill>
                <a:highlight>
                  <a:srgbClr val="00FF00"/>
                </a:highlight>
                <a:latin typeface="Times New Roman" panose="02020603050405020304" pitchFamily="18" charset="0"/>
                <a:cs typeface="Times New Roman" panose="02020603050405020304" pitchFamily="18" charset="0"/>
              </a:rPr>
              <a:t>--comm_input port is a slice name</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output_vld	: in  std_logic							;</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data_out		: out std_logic_vector(15 downto 0)	  </a:t>
            </a:r>
            <a:r>
              <a:rPr lang="tr-TR" sz="2000" dirty="0">
                <a:solidFill>
                  <a:schemeClr val="bg1"/>
                </a:solidFill>
                <a:highlight>
                  <a:srgbClr val="00FF00"/>
                </a:highlight>
                <a:latin typeface="Times New Roman" panose="02020603050405020304" pitchFamily="18" charset="0"/>
                <a:cs typeface="Times New Roman" panose="02020603050405020304" pitchFamily="18" charset="0"/>
              </a:rPr>
              <a:t>--data_out port is a slice name</a:t>
            </a:r>
          </a:p>
          <a:p>
            <a:pPr marL="914400" lvl="2" indent="0" algn="just">
              <a:lnSpc>
                <a:spcPct val="110000"/>
              </a:lnSpc>
              <a:buNone/>
            </a:pPr>
            <a:r>
              <a:rPr lang="tr-TR" sz="2000" dirty="0">
                <a:solidFill>
                  <a:schemeClr val="bg1"/>
                </a:solidFill>
                <a:latin typeface="Times New Roman" panose="02020603050405020304" pitchFamily="18" charset="0"/>
                <a:cs typeface="Times New Roman" panose="02020603050405020304" pitchFamily="18" charset="0"/>
              </a:rPr>
              <a:t>);</a:t>
            </a:r>
          </a:p>
        </p:txBody>
      </p:sp>
      <p:sp>
        <p:nvSpPr>
          <p:cNvPr id="8" name="Content Placeholder 2">
            <a:extLst>
              <a:ext uri="{FF2B5EF4-FFF2-40B4-BE49-F238E27FC236}">
                <a16:creationId xmlns:a16="http://schemas.microsoft.com/office/drawing/2014/main" id="{DFB94673-C62F-50B0-F164-1B282AC84CDC}"/>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Headings)"/>
                <a:ea typeface="+mj-ea"/>
                <a:cs typeface="+mj-cs"/>
              </a:rPr>
              <a:t>COMMENTS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093EDB56-010D-2F82-6BF4-C997A9F90B04}"/>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F832F77E-B5E5-379A-EE93-F08ACC21F87D}"/>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45378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D43426E2-FADD-9697-8174-B04CAA56343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3F465D7F-C1CB-759E-B77A-E35D0AB76725}"/>
              </a:ext>
            </a:extLst>
          </p:cNvPr>
          <p:cNvSpPr txBox="1">
            <a:spLocks/>
          </p:cNvSpPr>
          <p:nvPr/>
        </p:nvSpPr>
        <p:spPr bwMode="auto">
          <a:xfrm>
            <a:off x="0" y="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 </a:t>
            </a:r>
            <a:r>
              <a:rPr lang="tr-TR" sz="4000" b="1" dirty="0">
                <a:solidFill>
                  <a:schemeClr val="bg1"/>
                </a:solidFill>
                <a:latin typeface="Tw Cen MT (Headings)"/>
                <a:ea typeface="+mj-ea"/>
                <a:cs typeface="+mj-cs"/>
              </a:rPr>
              <a:t>RESERVED WORDS</a:t>
            </a:r>
            <a:endParaRPr lang="en-GB" sz="4000" b="1" i="1" dirty="0">
              <a:solidFill>
                <a:schemeClr val="bg1"/>
              </a:solidFill>
              <a:latin typeface="Tw Cen MT (Body)"/>
              <a:cs typeface="Times New Roman" panose="02020603050405020304" pitchFamily="18" charset="0"/>
            </a:endParaRPr>
          </a:p>
        </p:txBody>
      </p:sp>
      <p:sp>
        <p:nvSpPr>
          <p:cNvPr id="2" name="Content Placeholder 2">
            <a:extLst>
              <a:ext uri="{FF2B5EF4-FFF2-40B4-BE49-F238E27FC236}">
                <a16:creationId xmlns:a16="http://schemas.microsoft.com/office/drawing/2014/main" id="{E6C9159A-DF3D-2AAE-A561-055C6827AB01}"/>
              </a:ext>
            </a:extLst>
          </p:cNvPr>
          <p:cNvSpPr txBox="1">
            <a:spLocks/>
          </p:cNvSpPr>
          <p:nvPr/>
        </p:nvSpPr>
        <p:spPr>
          <a:xfrm>
            <a:off x="6095416" y="698604"/>
            <a:ext cx="4976260" cy="609130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nSpc>
                <a:spcPct val="110000"/>
              </a:lnSpc>
              <a:buNone/>
            </a:pPr>
            <a:endParaRPr lang="en-US" sz="2800" b="1" dirty="0">
              <a:solidFill>
                <a:schemeClr val="bg1"/>
              </a:solidFill>
            </a:endParaRPr>
          </a:p>
        </p:txBody>
      </p:sp>
      <p:sp>
        <p:nvSpPr>
          <p:cNvPr id="5" name="Content Placeholder 2">
            <a:extLst>
              <a:ext uri="{FF2B5EF4-FFF2-40B4-BE49-F238E27FC236}">
                <a16:creationId xmlns:a16="http://schemas.microsoft.com/office/drawing/2014/main" id="{25EA70FB-8498-D528-46F8-425ED0AAC7A6}"/>
              </a:ext>
            </a:extLst>
          </p:cNvPr>
          <p:cNvSpPr txBox="1">
            <a:spLocks/>
          </p:cNvSpPr>
          <p:nvPr/>
        </p:nvSpPr>
        <p:spPr>
          <a:xfrm>
            <a:off x="536621" y="3886481"/>
            <a:ext cx="10535055" cy="3292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914400" lvl="2" indent="0" algn="just">
              <a:lnSpc>
                <a:spcPct val="110000"/>
              </a:lnSpc>
              <a:buFont typeface="Arial" panose="020B0604020202020204" pitchFamily="34" charset="0"/>
              <a:buNone/>
            </a:pPr>
            <a:endParaRPr lang="tr-TR" sz="2000" dirty="0">
              <a:solidFill>
                <a:schemeClr val="bg1"/>
              </a:solidFill>
              <a:latin typeface="Times New Roman" panose="02020603050405020304" pitchFamily="18" charset="0"/>
              <a:cs typeface="Times New Roman" panose="02020603050405020304" pitchFamily="18" charset="0"/>
            </a:endParaRPr>
          </a:p>
        </p:txBody>
      </p:sp>
      <p:pic>
        <p:nvPicPr>
          <p:cNvPr id="7" name="Resim 6">
            <a:extLst>
              <a:ext uri="{FF2B5EF4-FFF2-40B4-BE49-F238E27FC236}">
                <a16:creationId xmlns:a16="http://schemas.microsoft.com/office/drawing/2014/main" id="{B513FB13-2A00-A1D8-7CDF-51702823EE41}"/>
              </a:ext>
            </a:extLst>
          </p:cNvPr>
          <p:cNvPicPr>
            <a:picLocks noChangeAspect="1"/>
          </p:cNvPicPr>
          <p:nvPr/>
        </p:nvPicPr>
        <p:blipFill>
          <a:blip r:embed="rId3"/>
          <a:stretch>
            <a:fillRect/>
          </a:stretch>
        </p:blipFill>
        <p:spPr>
          <a:xfrm>
            <a:off x="589651" y="698604"/>
            <a:ext cx="11011529" cy="3074506"/>
          </a:xfrm>
          <a:prstGeom prst="rect">
            <a:avLst/>
          </a:prstGeom>
        </p:spPr>
      </p:pic>
      <p:sp>
        <p:nvSpPr>
          <p:cNvPr id="9" name="Content Placeholder 2">
            <a:extLst>
              <a:ext uri="{FF2B5EF4-FFF2-40B4-BE49-F238E27FC236}">
                <a16:creationId xmlns:a16="http://schemas.microsoft.com/office/drawing/2014/main" id="{813677EE-EFD6-C7F3-551A-8DA7FF10B01E}"/>
              </a:ext>
            </a:extLst>
          </p:cNvPr>
          <p:cNvSpPr txBox="1">
            <a:spLocks/>
          </p:cNvSpPr>
          <p:nvPr/>
        </p:nvSpPr>
        <p:spPr bwMode="auto">
          <a:xfrm>
            <a:off x="-585" y="3929260"/>
            <a:ext cx="12192000"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15</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 </a:t>
            </a:r>
            <a:r>
              <a:rPr lang="tr-TR" sz="4000" b="1" dirty="0">
                <a:solidFill>
                  <a:schemeClr val="bg1"/>
                </a:solidFill>
                <a:latin typeface="Tw Cen MT (Headings)"/>
                <a:ea typeface="+mj-ea"/>
                <a:cs typeface="+mj-cs"/>
              </a:rPr>
              <a:t>TOOL DIRECTIVE</a:t>
            </a:r>
            <a:endParaRPr lang="en-GB" sz="4000" b="1" i="1" dirty="0">
              <a:solidFill>
                <a:schemeClr val="bg1"/>
              </a:solidFill>
              <a:latin typeface="Tw Cen MT (Body)"/>
              <a:cs typeface="Times New Roman" panose="02020603050405020304" pitchFamily="18" charset="0"/>
            </a:endParaRPr>
          </a:p>
        </p:txBody>
      </p:sp>
      <p:sp>
        <p:nvSpPr>
          <p:cNvPr id="10" name="Content Placeholder 2">
            <a:extLst>
              <a:ext uri="{FF2B5EF4-FFF2-40B4-BE49-F238E27FC236}">
                <a16:creationId xmlns:a16="http://schemas.microsoft.com/office/drawing/2014/main" id="{2297CBB3-9069-150B-C996-0B1E1E732A50}"/>
              </a:ext>
            </a:extLst>
          </p:cNvPr>
          <p:cNvSpPr>
            <a:spLocks noGrp="1"/>
          </p:cNvSpPr>
          <p:nvPr>
            <p:ph idx="1"/>
          </p:nvPr>
        </p:nvSpPr>
        <p:spPr>
          <a:xfrm>
            <a:off x="589651" y="4625428"/>
            <a:ext cx="10535055" cy="1440092"/>
          </a:xfrm>
        </p:spPr>
        <p:txBody>
          <a:bodyPr>
            <a:noAutofit/>
          </a:bodyPr>
          <a:lstStyle/>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In VHDL, a </a:t>
            </a:r>
            <a:r>
              <a:rPr lang="en-US" b="1" dirty="0">
                <a:solidFill>
                  <a:schemeClr val="bg1"/>
                </a:solidFill>
                <a:latin typeface="Times New Roman" panose="02020603050405020304" pitchFamily="18" charset="0"/>
                <a:cs typeface="Times New Roman" panose="02020603050405020304" pitchFamily="18" charset="0"/>
              </a:rPr>
              <a:t>tool directive</a:t>
            </a:r>
            <a:r>
              <a:rPr lang="en-US" dirty="0">
                <a:solidFill>
                  <a:schemeClr val="bg1"/>
                </a:solidFill>
                <a:latin typeface="Times New Roman" panose="02020603050405020304" pitchFamily="18" charset="0"/>
                <a:cs typeface="Times New Roman" panose="02020603050405020304" pitchFamily="18" charset="0"/>
              </a:rPr>
              <a:t> is a command that directs a tool to perform a specific operation</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en-US" dirty="0">
                <a:solidFill>
                  <a:schemeClr val="bg1"/>
                </a:solidFill>
                <a:latin typeface="Times New Roman" panose="02020603050405020304" pitchFamily="18" charset="0"/>
                <a:cs typeface="Times New Roman" panose="02020603050405020304" pitchFamily="18" charset="0"/>
              </a:rPr>
              <a:t>It starts with a </a:t>
            </a:r>
            <a:r>
              <a:rPr lang="en-US" b="1" dirty="0">
                <a:solidFill>
                  <a:schemeClr val="bg1"/>
                </a:solidFill>
                <a:latin typeface="Times New Roman" panose="02020603050405020304" pitchFamily="18" charset="0"/>
                <a:cs typeface="Times New Roman" panose="02020603050405020304" pitchFamily="18" charset="0"/>
              </a:rPr>
              <a:t>backtick</a:t>
            </a:r>
            <a:r>
              <a:rPr lang="en-US" dirty="0">
                <a:solidFill>
                  <a:schemeClr val="bg1"/>
                </a:solidFill>
                <a:latin typeface="Times New Roman" panose="02020603050405020304" pitchFamily="18" charset="0"/>
                <a:cs typeface="Times New Roman" panose="02020603050405020304" pitchFamily="18" charset="0"/>
              </a:rPr>
              <a:t> (`) and extends to the end of the line</a:t>
            </a:r>
            <a:endParaRPr lang="tr-TR" dirty="0">
              <a:solidFill>
                <a:schemeClr val="bg1"/>
              </a:solidFill>
              <a:latin typeface="Times New Roman" panose="02020603050405020304" pitchFamily="18" charset="0"/>
              <a:cs typeface="Times New Roman" panose="02020603050405020304" pitchFamily="18" charset="0"/>
            </a:endParaRPr>
          </a:p>
          <a:p>
            <a:pPr lvl="1">
              <a:lnSpc>
                <a:spcPct val="110000"/>
              </a:lnSpc>
            </a:pPr>
            <a:r>
              <a:rPr lang="tr-TR" sz="2000" dirty="0">
                <a:solidFill>
                  <a:schemeClr val="bg1"/>
                </a:solidFill>
                <a:latin typeface="Times New Roman" panose="02020603050405020304" pitchFamily="18" charset="0"/>
                <a:cs typeface="Times New Roman" panose="02020603050405020304" pitchFamily="18" charset="0"/>
              </a:rPr>
              <a:t>`define my_macro</a:t>
            </a:r>
          </a:p>
        </p:txBody>
      </p:sp>
    </p:spTree>
    <p:extLst>
      <p:ext uri="{BB962C8B-B14F-4D97-AF65-F5344CB8AC3E}">
        <p14:creationId xmlns:p14="http://schemas.microsoft.com/office/powerpoint/2010/main" val="42524751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647C851D-21D9-F371-1EB9-C2E4C0C3FE32}"/>
            </a:ext>
          </a:extLst>
        </p:cNvPr>
        <p:cNvGrpSpPr/>
        <p:nvPr/>
      </p:nvGrpSpPr>
      <p:grpSpPr>
        <a:xfrm>
          <a:off x="0" y="0"/>
          <a:ext cx="0" cy="0"/>
          <a:chOff x="0" y="0"/>
          <a:chExt cx="0" cy="0"/>
        </a:xfrm>
      </p:grpSpPr>
      <p:pic>
        <p:nvPicPr>
          <p:cNvPr id="2" name="Picture 1" descr="close up of circuit board">
            <a:extLst>
              <a:ext uri="{FF2B5EF4-FFF2-40B4-BE49-F238E27FC236}">
                <a16:creationId xmlns:a16="http://schemas.microsoft.com/office/drawing/2014/main" id="{A9A81EB9-EF1B-5952-7C88-1575DF5BE6E4}"/>
              </a:ext>
            </a:extLst>
          </p:cNvPr>
          <p:cNvPicPr>
            <a:picLocks noChangeAspect="1"/>
          </p:cNvPicPr>
          <p:nvPr/>
        </p:nvPicPr>
        <p:blipFill rotWithShape="1">
          <a:blip r:embed="rId3">
            <a:alphaModFix amt="30000"/>
          </a:blip>
          <a:srcRect l="17220" r="9210" b="-1"/>
          <a:stretch/>
        </p:blipFill>
        <p:spPr>
          <a:xfrm>
            <a:off x="-10357" y="10"/>
            <a:ext cx="5917468" cy="6857990"/>
          </a:xfrm>
          <a:prstGeom prst="rect">
            <a:avLst/>
          </a:prstGeom>
        </p:spPr>
      </p:pic>
      <p:sp>
        <p:nvSpPr>
          <p:cNvPr id="3" name="Content Placeholder 2">
            <a:extLst>
              <a:ext uri="{FF2B5EF4-FFF2-40B4-BE49-F238E27FC236}">
                <a16:creationId xmlns:a16="http://schemas.microsoft.com/office/drawing/2014/main" id="{3C645603-C61E-6970-B5FF-FCAAF0D3A2AE}"/>
              </a:ext>
            </a:extLst>
          </p:cNvPr>
          <p:cNvSpPr>
            <a:spLocks noGrp="1"/>
          </p:cNvSpPr>
          <p:nvPr>
            <p:ph idx="1"/>
          </p:nvPr>
        </p:nvSpPr>
        <p:spPr>
          <a:xfrm>
            <a:off x="5907110" y="636742"/>
            <a:ext cx="6284889" cy="2740597"/>
          </a:xfrm>
        </p:spPr>
        <p:txBody>
          <a:bodyPr>
            <a:noAutofit/>
          </a:bodyPr>
          <a:lstStyle/>
          <a:p>
            <a:pPr marL="0" indent="0">
              <a:lnSpc>
                <a:spcPct val="110000"/>
              </a:lnSpc>
              <a:buNone/>
            </a:pPr>
            <a:r>
              <a:rPr lang="tr-TR" b="1" dirty="0">
                <a:solidFill>
                  <a:srgbClr val="FF0000"/>
                </a:solidFill>
              </a:rPr>
              <a:t>   16.1 </a:t>
            </a:r>
            <a:r>
              <a:rPr lang="en-GB" b="1" dirty="0">
                <a:solidFill>
                  <a:schemeClr val="bg1"/>
                </a:solidFill>
              </a:rPr>
              <a:t>General</a:t>
            </a:r>
            <a:endParaRPr lang="tr-TR" b="1" dirty="0">
              <a:solidFill>
                <a:schemeClr val="bg1"/>
              </a:solidFill>
            </a:endParaRPr>
          </a:p>
          <a:p>
            <a:pPr marL="0" indent="0">
              <a:lnSpc>
                <a:spcPct val="110000"/>
              </a:lnSpc>
              <a:buNone/>
            </a:pPr>
            <a:r>
              <a:rPr lang="tr-TR" b="1" dirty="0">
                <a:solidFill>
                  <a:srgbClr val="FF0000"/>
                </a:solidFill>
              </a:rPr>
              <a:t>   16.2 </a:t>
            </a:r>
            <a:r>
              <a:rPr lang="tr-TR" b="1" dirty="0" err="1">
                <a:solidFill>
                  <a:schemeClr val="bg1"/>
                </a:solidFill>
              </a:rPr>
              <a:t>Predefined</a:t>
            </a:r>
            <a:r>
              <a:rPr lang="tr-TR" b="1" dirty="0">
                <a:solidFill>
                  <a:schemeClr val="bg1"/>
                </a:solidFill>
              </a:rPr>
              <a:t> </a:t>
            </a:r>
            <a:r>
              <a:rPr lang="tr-TR" b="1" dirty="0" err="1">
                <a:solidFill>
                  <a:schemeClr val="bg1"/>
                </a:solidFill>
              </a:rPr>
              <a:t>Attributes</a:t>
            </a:r>
            <a:endParaRPr lang="tr-TR" b="1" dirty="0">
              <a:solidFill>
                <a:schemeClr val="bg1"/>
              </a:solidFill>
            </a:endParaRPr>
          </a:p>
          <a:p>
            <a:pPr marL="0" indent="0">
              <a:lnSpc>
                <a:spcPct val="110000"/>
              </a:lnSpc>
              <a:buNone/>
            </a:pPr>
            <a:r>
              <a:rPr lang="tr-TR" b="1" dirty="0">
                <a:solidFill>
                  <a:srgbClr val="FF0000"/>
                </a:solidFill>
              </a:rPr>
              <a:t>   16.3 </a:t>
            </a:r>
            <a:r>
              <a:rPr lang="tr-TR" b="1" dirty="0" err="1">
                <a:solidFill>
                  <a:schemeClr val="bg1"/>
                </a:solidFill>
              </a:rPr>
              <a:t>Package</a:t>
            </a:r>
            <a:r>
              <a:rPr lang="tr-TR" b="1" dirty="0">
                <a:solidFill>
                  <a:schemeClr val="bg1"/>
                </a:solidFill>
              </a:rPr>
              <a:t> STANDARD</a:t>
            </a:r>
          </a:p>
          <a:p>
            <a:pPr marL="0" indent="0">
              <a:lnSpc>
                <a:spcPct val="110000"/>
              </a:lnSpc>
              <a:buNone/>
            </a:pPr>
            <a:r>
              <a:rPr lang="tr-TR" b="1" dirty="0">
                <a:solidFill>
                  <a:srgbClr val="FF0000"/>
                </a:solidFill>
              </a:rPr>
              <a:t>   16.4 </a:t>
            </a:r>
            <a:r>
              <a:rPr lang="tr-TR" b="1" dirty="0" err="1">
                <a:solidFill>
                  <a:schemeClr val="bg1"/>
                </a:solidFill>
              </a:rPr>
              <a:t>Package</a:t>
            </a:r>
            <a:r>
              <a:rPr lang="tr-TR" b="1" dirty="0">
                <a:solidFill>
                  <a:schemeClr val="bg1"/>
                </a:solidFill>
              </a:rPr>
              <a:t> TEXTIO</a:t>
            </a:r>
          </a:p>
          <a:p>
            <a:pPr marL="0" indent="0">
              <a:lnSpc>
                <a:spcPct val="110000"/>
              </a:lnSpc>
              <a:buNone/>
            </a:pPr>
            <a:r>
              <a:rPr lang="tr-TR" b="1" dirty="0">
                <a:solidFill>
                  <a:srgbClr val="FF0000"/>
                </a:solidFill>
              </a:rPr>
              <a:t>   16.5 </a:t>
            </a:r>
            <a:r>
              <a:rPr lang="tr-TR" b="1" dirty="0">
                <a:solidFill>
                  <a:schemeClr val="bg1"/>
                </a:solidFill>
              </a:rPr>
              <a:t>Standard Environment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16.6 </a:t>
            </a:r>
            <a:r>
              <a:rPr lang="tr-TR" b="1" dirty="0">
                <a:solidFill>
                  <a:schemeClr val="bg1"/>
                </a:solidFill>
              </a:rPr>
              <a:t>Standard Mathematical </a:t>
            </a:r>
            <a:r>
              <a:rPr lang="tr-TR" b="1" dirty="0" err="1">
                <a:solidFill>
                  <a:schemeClr val="bg1"/>
                </a:solidFill>
              </a:rPr>
              <a:t>Packages</a:t>
            </a:r>
            <a:endParaRPr lang="tr-TR" b="1" dirty="0">
              <a:solidFill>
                <a:schemeClr val="bg1"/>
              </a:solidFill>
            </a:endParaRPr>
          </a:p>
          <a:p>
            <a:pPr marL="0" indent="0">
              <a:lnSpc>
                <a:spcPct val="110000"/>
              </a:lnSpc>
              <a:buNone/>
            </a:pPr>
            <a:r>
              <a:rPr lang="tr-TR" b="1" dirty="0">
                <a:solidFill>
                  <a:srgbClr val="FF0000"/>
                </a:solidFill>
              </a:rPr>
              <a:t>   16.7 </a:t>
            </a:r>
            <a:r>
              <a:rPr lang="tr-TR" b="1" dirty="0">
                <a:solidFill>
                  <a:schemeClr val="bg1"/>
                </a:solidFill>
              </a:rPr>
              <a:t>Standard </a:t>
            </a:r>
            <a:r>
              <a:rPr lang="tr-TR" b="1" dirty="0" err="1">
                <a:solidFill>
                  <a:schemeClr val="bg1"/>
                </a:solidFill>
              </a:rPr>
              <a:t>Multivalue</a:t>
            </a:r>
            <a:r>
              <a:rPr lang="tr-TR" b="1" dirty="0">
                <a:solidFill>
                  <a:schemeClr val="bg1"/>
                </a:solidFill>
              </a:rPr>
              <a:t> </a:t>
            </a:r>
            <a:r>
              <a:rPr lang="tr-TR" b="1" dirty="0" err="1">
                <a:solidFill>
                  <a:schemeClr val="bg1"/>
                </a:solidFill>
              </a:rPr>
              <a:t>Logic</a:t>
            </a:r>
            <a:r>
              <a:rPr lang="tr-TR" b="1" dirty="0">
                <a:solidFill>
                  <a:schemeClr val="bg1"/>
                </a:solidFill>
              </a:rPr>
              <a: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16.8 </a:t>
            </a:r>
            <a:r>
              <a:rPr lang="tr-TR" b="1" dirty="0">
                <a:solidFill>
                  <a:schemeClr val="bg1"/>
                </a:solidFill>
              </a:rPr>
              <a:t>Standard </a:t>
            </a:r>
            <a:r>
              <a:rPr lang="tr-TR" b="1" dirty="0" err="1">
                <a:solidFill>
                  <a:schemeClr val="bg1"/>
                </a:solidFill>
              </a:rPr>
              <a:t>Synthesis</a:t>
            </a:r>
            <a:r>
              <a:rPr lang="tr-TR" b="1" dirty="0">
                <a:solidFill>
                  <a:schemeClr val="bg1"/>
                </a:solidFill>
              </a:rPr>
              <a:t> </a:t>
            </a:r>
            <a:r>
              <a:rPr lang="tr-TR" b="1" dirty="0" err="1">
                <a:solidFill>
                  <a:schemeClr val="bg1"/>
                </a:solidFill>
              </a:rPr>
              <a:t>Packages</a:t>
            </a:r>
            <a:endParaRPr lang="tr-TR" b="1" dirty="0">
              <a:solidFill>
                <a:schemeClr val="bg1"/>
              </a:solidFill>
            </a:endParaRPr>
          </a:p>
          <a:p>
            <a:pPr marL="0" indent="0">
              <a:lnSpc>
                <a:spcPct val="110000"/>
              </a:lnSpc>
              <a:buNone/>
            </a:pPr>
            <a:r>
              <a:rPr lang="tr-TR" b="1" dirty="0">
                <a:solidFill>
                  <a:srgbClr val="FF0000"/>
                </a:solidFill>
              </a:rPr>
              <a:t>   16.9 </a:t>
            </a:r>
            <a:r>
              <a:rPr lang="tr-TR" b="1" dirty="0">
                <a:solidFill>
                  <a:schemeClr val="bg1"/>
                </a:solidFill>
              </a:rPr>
              <a:t>Standard </a:t>
            </a:r>
            <a:r>
              <a:rPr lang="tr-TR" b="1" dirty="0" err="1">
                <a:solidFill>
                  <a:schemeClr val="bg1"/>
                </a:solidFill>
              </a:rPr>
              <a:t>Synthesis</a:t>
            </a:r>
            <a:r>
              <a:rPr lang="tr-TR" b="1" dirty="0">
                <a:solidFill>
                  <a:schemeClr val="bg1"/>
                </a:solidFill>
              </a:rPr>
              <a:t> </a:t>
            </a:r>
            <a:r>
              <a:rPr lang="tr-TR" b="1" dirty="0" err="1">
                <a:solidFill>
                  <a:schemeClr val="bg1"/>
                </a:solidFill>
              </a:rPr>
              <a:t>Context</a:t>
            </a:r>
            <a:r>
              <a:rPr lang="tr-TR" b="1" dirty="0">
                <a:solidFill>
                  <a:schemeClr val="bg1"/>
                </a:solidFill>
              </a:rPr>
              <a:t> </a:t>
            </a:r>
            <a:r>
              <a:rPr lang="tr-TR" b="1" dirty="0" err="1">
                <a:solidFill>
                  <a:schemeClr val="bg1"/>
                </a:solidFill>
              </a:rPr>
              <a:t>Declarations</a:t>
            </a:r>
            <a:endParaRPr lang="tr-TR" b="1" dirty="0">
              <a:solidFill>
                <a:schemeClr val="bg1"/>
              </a:solidFill>
            </a:endParaRPr>
          </a:p>
          <a:p>
            <a:pPr marL="0" indent="0">
              <a:lnSpc>
                <a:spcPct val="110000"/>
              </a:lnSpc>
              <a:buNone/>
            </a:pPr>
            <a:r>
              <a:rPr lang="tr-TR" b="1" dirty="0">
                <a:solidFill>
                  <a:srgbClr val="FF0000"/>
                </a:solidFill>
              </a:rPr>
              <a:t>   16.10</a:t>
            </a:r>
            <a:r>
              <a:rPr lang="tr-TR" b="1" dirty="0">
                <a:solidFill>
                  <a:schemeClr val="bg1"/>
                </a:solidFill>
              </a:rPr>
              <a:t> </a:t>
            </a:r>
            <a:r>
              <a:rPr lang="tr-TR" b="1" dirty="0" err="1">
                <a:solidFill>
                  <a:schemeClr val="bg1"/>
                </a:solidFill>
              </a:rPr>
              <a:t>Fixed-point</a:t>
            </a:r>
            <a:r>
              <a:rPr lang="tr-TR" b="1" dirty="0">
                <a:solidFill>
                  <a:schemeClr val="bg1"/>
                </a:solidFill>
              </a:rPr>
              <a: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16.11 </a:t>
            </a:r>
            <a:r>
              <a:rPr lang="tr-TR" b="1" dirty="0" err="1">
                <a:solidFill>
                  <a:schemeClr val="bg1"/>
                </a:solidFill>
              </a:rPr>
              <a:t>Floating</a:t>
            </a:r>
            <a:r>
              <a:rPr lang="tr-TR" b="1" dirty="0">
                <a:solidFill>
                  <a:schemeClr val="bg1"/>
                </a:solidFill>
              </a:rPr>
              <a:t> Point </a:t>
            </a:r>
            <a:r>
              <a:rPr lang="tr-TR" b="1" dirty="0" err="1">
                <a:solidFill>
                  <a:schemeClr val="bg1"/>
                </a:solidFill>
              </a:rPr>
              <a:t>Package</a:t>
            </a:r>
            <a:endParaRPr lang="tr-TR" b="1" dirty="0">
              <a:solidFill>
                <a:schemeClr val="bg1"/>
              </a:solidFill>
            </a:endParaRPr>
          </a:p>
          <a:p>
            <a:pPr marL="0" indent="0">
              <a:lnSpc>
                <a:spcPct val="110000"/>
              </a:lnSpc>
              <a:buNone/>
            </a:pPr>
            <a:r>
              <a:rPr lang="tr-TR" b="1" dirty="0">
                <a:solidFill>
                  <a:srgbClr val="FF0000"/>
                </a:solidFill>
              </a:rPr>
              <a:t>   16.12 </a:t>
            </a:r>
            <a:r>
              <a:rPr lang="tr-TR" b="1" dirty="0" err="1">
                <a:solidFill>
                  <a:schemeClr val="bg1"/>
                </a:solidFill>
              </a:rPr>
              <a:t>Reflection</a:t>
            </a:r>
            <a:r>
              <a:rPr lang="tr-TR" b="1" dirty="0">
                <a:solidFill>
                  <a:schemeClr val="bg1"/>
                </a:solidFill>
              </a:rPr>
              <a:t> </a:t>
            </a:r>
            <a:r>
              <a:rPr lang="tr-TR" b="1" dirty="0" err="1">
                <a:solidFill>
                  <a:schemeClr val="bg1"/>
                </a:solidFill>
              </a:rPr>
              <a:t>Package</a:t>
            </a:r>
            <a:endParaRPr lang="en-GB" b="1" dirty="0">
              <a:solidFill>
                <a:schemeClr val="bg1"/>
              </a:solidFill>
            </a:endParaRPr>
          </a:p>
          <a:p>
            <a:pPr marL="0" indent="0">
              <a:lnSpc>
                <a:spcPct val="110000"/>
              </a:lnSpc>
              <a:buNone/>
            </a:pPr>
            <a:r>
              <a:rPr lang="tr-TR" b="1" dirty="0">
                <a:solidFill>
                  <a:srgbClr val="FF0000"/>
                </a:solidFill>
              </a:rPr>
              <a:t>   </a:t>
            </a:r>
            <a:endParaRPr lang="en-US" b="1" dirty="0">
              <a:solidFill>
                <a:schemeClr val="bg1"/>
              </a:solidFill>
            </a:endParaRPr>
          </a:p>
        </p:txBody>
      </p:sp>
      <p:sp>
        <p:nvSpPr>
          <p:cNvPr id="6" name="Title 1">
            <a:extLst>
              <a:ext uri="{FF2B5EF4-FFF2-40B4-BE49-F238E27FC236}">
                <a16:creationId xmlns:a16="http://schemas.microsoft.com/office/drawing/2014/main" id="{9FA55E3F-F961-2660-0685-ABB2510B71A0}"/>
              </a:ext>
            </a:extLst>
          </p:cNvPr>
          <p:cNvSpPr txBox="1">
            <a:spLocks/>
          </p:cNvSpPr>
          <p:nvPr/>
        </p:nvSpPr>
        <p:spPr>
          <a:xfrm>
            <a:off x="5907111" y="69476"/>
            <a:ext cx="6284889"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16</a:t>
            </a:r>
            <a:r>
              <a:rPr lang="en-US" sz="2800" b="1" dirty="0">
                <a:solidFill>
                  <a:srgbClr val="FF0000"/>
                </a:solidFill>
              </a:rPr>
              <a:t>. </a:t>
            </a:r>
            <a:r>
              <a:rPr lang="tr-TR" sz="2800" b="1" dirty="0" err="1">
                <a:solidFill>
                  <a:srgbClr val="FF0000"/>
                </a:solidFill>
              </a:rPr>
              <a:t>Predefıned</a:t>
            </a:r>
            <a:r>
              <a:rPr lang="tr-TR" sz="2800" b="1" dirty="0">
                <a:solidFill>
                  <a:srgbClr val="FF0000"/>
                </a:solidFill>
              </a:rPr>
              <a:t> </a:t>
            </a:r>
            <a:r>
              <a:rPr lang="tr-TR" sz="2800" b="1" dirty="0" err="1">
                <a:solidFill>
                  <a:srgbClr val="FF0000"/>
                </a:solidFill>
              </a:rPr>
              <a:t>language</a:t>
            </a:r>
            <a:r>
              <a:rPr lang="tr-TR" sz="2800" b="1" dirty="0">
                <a:solidFill>
                  <a:srgbClr val="FF0000"/>
                </a:solidFill>
              </a:rPr>
              <a:t> </a:t>
            </a:r>
            <a:r>
              <a:rPr lang="tr-TR" sz="2800" b="1" dirty="0" err="1">
                <a:solidFill>
                  <a:srgbClr val="FF0000"/>
                </a:solidFill>
              </a:rPr>
              <a:t>envıronment</a:t>
            </a:r>
            <a:endParaRPr lang="en-US" sz="2800" b="1" dirty="0">
              <a:solidFill>
                <a:srgbClr val="FF0000"/>
              </a:solidFill>
            </a:endParaRPr>
          </a:p>
        </p:txBody>
      </p:sp>
      <p:sp>
        <p:nvSpPr>
          <p:cNvPr id="9" name="Content Placeholder 2">
            <a:extLst>
              <a:ext uri="{FF2B5EF4-FFF2-40B4-BE49-F238E27FC236}">
                <a16:creationId xmlns:a16="http://schemas.microsoft.com/office/drawing/2014/main" id="{06077E2E-DCE1-2908-E7E6-FD458BCB3EDF}"/>
              </a:ext>
            </a:extLst>
          </p:cNvPr>
          <p:cNvSpPr txBox="1">
            <a:spLocks/>
          </p:cNvSpPr>
          <p:nvPr/>
        </p:nvSpPr>
        <p:spPr>
          <a:xfrm>
            <a:off x="5971871" y="2985334"/>
            <a:ext cx="6220129" cy="33172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tr-TR" b="1" dirty="0">
              <a:solidFill>
                <a:schemeClr val="bg1"/>
              </a:solidFill>
            </a:endParaRPr>
          </a:p>
        </p:txBody>
      </p:sp>
      <p:sp>
        <p:nvSpPr>
          <p:cNvPr id="10" name="Subtitle 2">
            <a:extLst>
              <a:ext uri="{FF2B5EF4-FFF2-40B4-BE49-F238E27FC236}">
                <a16:creationId xmlns:a16="http://schemas.microsoft.com/office/drawing/2014/main" id="{D4071AFE-DC0C-E170-58BB-28368FBFE79B}"/>
              </a:ext>
            </a:extLst>
          </p:cNvPr>
          <p:cNvSpPr txBox="1">
            <a:spLocks/>
          </p:cNvSpPr>
          <p:nvPr/>
        </p:nvSpPr>
        <p:spPr>
          <a:xfrm>
            <a:off x="-10358" y="152676"/>
            <a:ext cx="5982231"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 </a:t>
            </a:r>
            <a:r>
              <a:rPr lang="tr-TR" sz="6000" b="1" dirty="0">
                <a:solidFill>
                  <a:srgbClr val="FF0000"/>
                </a:solidFill>
              </a:rPr>
              <a:t>16</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Mert Ecevit</a:t>
            </a:r>
            <a:endParaRPr lang="en-US" sz="6000" b="1" i="1" dirty="0">
              <a:solidFill>
                <a:schemeClr val="bg1"/>
              </a:solidFill>
            </a:endParaRPr>
          </a:p>
        </p:txBody>
      </p:sp>
    </p:spTree>
    <p:extLst>
      <p:ext uri="{BB962C8B-B14F-4D97-AF65-F5344CB8AC3E}">
        <p14:creationId xmlns:p14="http://schemas.microsoft.com/office/powerpoint/2010/main" val="20829232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2</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Predefined</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Attributes</a:t>
            </a:r>
            <a:endParaRPr lang="en-GB" sz="4000" b="1" i="1" dirty="0">
              <a:solidFill>
                <a:schemeClr val="bg1"/>
              </a:solidFill>
              <a:latin typeface="Tw Cen MT (Body)"/>
              <a:cs typeface="Times New Roman" panose="02020603050405020304" pitchFamily="18" charset="0"/>
            </a:endParaRPr>
          </a:p>
        </p:txBody>
      </p:sp>
      <p:pic>
        <p:nvPicPr>
          <p:cNvPr id="16" name="Picture 13">
            <a:extLst>
              <a:ext uri="{FF2B5EF4-FFF2-40B4-BE49-F238E27FC236}">
                <a16:creationId xmlns:a16="http://schemas.microsoft.com/office/drawing/2014/main" id="{F0D87EF1-E16C-2A4F-03FE-1174BCF2E6CE}"/>
              </a:ext>
            </a:extLst>
          </p:cNvPr>
          <p:cNvPicPr>
            <a:picLocks noChangeAspect="1"/>
          </p:cNvPicPr>
          <p:nvPr/>
        </p:nvPicPr>
        <p:blipFill>
          <a:blip r:embed="rId3"/>
          <a:stretch>
            <a:fillRect/>
          </a:stretch>
        </p:blipFill>
        <p:spPr>
          <a:xfrm>
            <a:off x="1545020" y="653330"/>
            <a:ext cx="8471338" cy="6158546"/>
          </a:xfrm>
          <a:prstGeom prst="rect">
            <a:avLst/>
          </a:prstGeom>
          <a:ln w="34925">
            <a:solidFill>
              <a:schemeClr val="bg1"/>
            </a:solidFill>
          </a:ln>
        </p:spPr>
      </p:pic>
      <p:sp>
        <p:nvSpPr>
          <p:cNvPr id="19" name="TextBox 14">
            <a:extLst>
              <a:ext uri="{FF2B5EF4-FFF2-40B4-BE49-F238E27FC236}">
                <a16:creationId xmlns:a16="http://schemas.microsoft.com/office/drawing/2014/main" id="{AC882330-9779-BA9D-34F4-14BEB26A88C9}"/>
              </a:ext>
            </a:extLst>
          </p:cNvPr>
          <p:cNvSpPr txBox="1"/>
          <p:nvPr/>
        </p:nvSpPr>
        <p:spPr>
          <a:xfrm>
            <a:off x="5185241" y="653330"/>
            <a:ext cx="4953600" cy="253916"/>
          </a:xfrm>
          <a:prstGeom prst="rect">
            <a:avLst/>
          </a:prstGeom>
          <a:noFill/>
          <a:ln w="34925">
            <a:noFill/>
          </a:ln>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https://www.hdlworks.com/hdl_corner/vhdl_ref/VHDLContents/AttributesPredefined.htm</a:t>
            </a:r>
            <a:endParaRPr lang="en-US" sz="1050" u="sng" dirty="0">
              <a:solidFill>
                <a:srgbClr val="0070C0"/>
              </a:solidFill>
            </a:endParaRPr>
          </a:p>
        </p:txBody>
      </p:sp>
    </p:spTree>
    <p:extLst>
      <p:ext uri="{BB962C8B-B14F-4D97-AF65-F5344CB8AC3E}">
        <p14:creationId xmlns:p14="http://schemas.microsoft.com/office/powerpoint/2010/main" val="22619931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3</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Package</a:t>
            </a:r>
            <a:r>
              <a:rPr lang="tr-TR" sz="4000" b="1" dirty="0">
                <a:solidFill>
                  <a:schemeClr val="bg1"/>
                </a:solidFill>
                <a:latin typeface="Tw Cen MT (Body)"/>
                <a:ea typeface="+mj-ea"/>
                <a:cs typeface="Times New Roman" panose="02020603050405020304" pitchFamily="18" charset="0"/>
              </a:rPr>
              <a:t> STANDARD</a:t>
            </a:r>
            <a:endParaRPr lang="en-GB" sz="4000" b="1" i="1" dirty="0">
              <a:solidFill>
                <a:schemeClr val="bg1"/>
              </a:solidFill>
              <a:latin typeface="Tw Cen MT (Body)"/>
              <a:cs typeface="Times New Roman" panose="02020603050405020304" pitchFamily="18" charset="0"/>
            </a:endParaRPr>
          </a:p>
        </p:txBody>
      </p:sp>
      <p:grpSp>
        <p:nvGrpSpPr>
          <p:cNvPr id="4" name="Group 3">
            <a:extLst>
              <a:ext uri="{FF2B5EF4-FFF2-40B4-BE49-F238E27FC236}">
                <a16:creationId xmlns:a16="http://schemas.microsoft.com/office/drawing/2014/main" id="{B02CB632-7C01-9425-30ED-9730455B639B}"/>
              </a:ext>
            </a:extLst>
          </p:cNvPr>
          <p:cNvGrpSpPr/>
          <p:nvPr/>
        </p:nvGrpSpPr>
        <p:grpSpPr>
          <a:xfrm>
            <a:off x="1114097" y="840828"/>
            <a:ext cx="10673748" cy="5602014"/>
            <a:chOff x="2410086" y="2204675"/>
            <a:chExt cx="10313451" cy="5321346"/>
          </a:xfrm>
        </p:grpSpPr>
        <p:pic>
          <p:nvPicPr>
            <p:cNvPr id="5" name="Picture 19">
              <a:extLst>
                <a:ext uri="{FF2B5EF4-FFF2-40B4-BE49-F238E27FC236}">
                  <a16:creationId xmlns:a16="http://schemas.microsoft.com/office/drawing/2014/main" id="{FFF622F6-982A-683F-26E4-E6D08D3797B0}"/>
                </a:ext>
              </a:extLst>
            </p:cNvPr>
            <p:cNvPicPr>
              <a:picLocks noChangeAspect="1"/>
            </p:cNvPicPr>
            <p:nvPr/>
          </p:nvPicPr>
          <p:blipFill>
            <a:blip r:embed="rId3"/>
            <a:stretch>
              <a:fillRect/>
            </a:stretch>
          </p:blipFill>
          <p:spPr>
            <a:xfrm>
              <a:off x="2410086" y="2204675"/>
              <a:ext cx="8745033" cy="5321346"/>
            </a:xfrm>
            <a:prstGeom prst="rect">
              <a:avLst/>
            </a:prstGeom>
            <a:ln w="31750">
              <a:solidFill>
                <a:schemeClr val="bg1"/>
              </a:solidFill>
            </a:ln>
          </p:spPr>
        </p:pic>
        <p:sp>
          <p:nvSpPr>
            <p:cNvPr id="6" name="TextBox 21">
              <a:extLst>
                <a:ext uri="{FF2B5EF4-FFF2-40B4-BE49-F238E27FC236}">
                  <a16:creationId xmlns:a16="http://schemas.microsoft.com/office/drawing/2014/main" id="{308842C7-6B05-3AAD-EB45-EE317AA9FABB}"/>
                </a:ext>
              </a:extLst>
            </p:cNvPr>
            <p:cNvSpPr txBox="1"/>
            <p:nvPr/>
          </p:nvSpPr>
          <p:spPr>
            <a:xfrm>
              <a:off x="6621187" y="2204675"/>
              <a:ext cx="6102350" cy="25391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https://www.hdlworks.com/hdl_corner/vhdl_ref/VHDLContents/StandardPackage.htm</a:t>
              </a:r>
              <a:endParaRPr lang="en-US" sz="1050" u="sng" dirty="0">
                <a:solidFill>
                  <a:srgbClr val="0070C0"/>
                </a:solidFill>
              </a:endParaRPr>
            </a:p>
          </p:txBody>
        </p:sp>
      </p:grpSp>
    </p:spTree>
    <p:extLst>
      <p:ext uri="{BB962C8B-B14F-4D97-AF65-F5344CB8AC3E}">
        <p14:creationId xmlns:p14="http://schemas.microsoft.com/office/powerpoint/2010/main" val="33323555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 </a:t>
            </a:r>
            <a:r>
              <a:rPr lang="tr-TR" sz="4000" b="1" dirty="0" err="1">
                <a:solidFill>
                  <a:schemeClr val="bg1"/>
                </a:solidFill>
                <a:latin typeface="Tw Cen MT (Body)"/>
                <a:ea typeface="+mj-ea"/>
                <a:cs typeface="Times New Roman" panose="02020603050405020304" pitchFamily="18" charset="0"/>
              </a:rPr>
              <a:t>Package</a:t>
            </a:r>
            <a:r>
              <a:rPr lang="tr-TR" sz="4000" b="1" dirty="0">
                <a:solidFill>
                  <a:schemeClr val="bg1"/>
                </a:solidFill>
                <a:latin typeface="Tw Cen MT (Body)"/>
                <a:ea typeface="+mj-ea"/>
                <a:cs typeface="Times New Roman" panose="02020603050405020304" pitchFamily="18" charset="0"/>
              </a:rPr>
              <a:t> TEXTIO</a:t>
            </a:r>
            <a:endParaRPr lang="en-GB" sz="4000" b="1" i="1" dirty="0">
              <a:solidFill>
                <a:schemeClr val="bg1"/>
              </a:solidFill>
              <a:latin typeface="Tw Cen MT (Body)"/>
              <a:cs typeface="Times New Roman" panose="02020603050405020304" pitchFamily="18" charset="0"/>
            </a:endParaRPr>
          </a:p>
        </p:txBody>
      </p:sp>
      <p:grpSp>
        <p:nvGrpSpPr>
          <p:cNvPr id="7" name="Group 3">
            <a:extLst>
              <a:ext uri="{FF2B5EF4-FFF2-40B4-BE49-F238E27FC236}">
                <a16:creationId xmlns:a16="http://schemas.microsoft.com/office/drawing/2014/main" id="{CB45675C-A012-9E43-FB5A-120996246FA5}"/>
              </a:ext>
            </a:extLst>
          </p:cNvPr>
          <p:cNvGrpSpPr/>
          <p:nvPr/>
        </p:nvGrpSpPr>
        <p:grpSpPr>
          <a:xfrm>
            <a:off x="1366504" y="764004"/>
            <a:ext cx="9080620" cy="5960612"/>
            <a:chOff x="1555690" y="807902"/>
            <a:chExt cx="9080620" cy="5960612"/>
          </a:xfrm>
        </p:grpSpPr>
        <p:pic>
          <p:nvPicPr>
            <p:cNvPr id="9" name="Picture 6">
              <a:extLst>
                <a:ext uri="{FF2B5EF4-FFF2-40B4-BE49-F238E27FC236}">
                  <a16:creationId xmlns:a16="http://schemas.microsoft.com/office/drawing/2014/main" id="{C6FA1C69-6F26-65EB-FE37-F2D9E818D99B}"/>
                </a:ext>
              </a:extLst>
            </p:cNvPr>
            <p:cNvPicPr>
              <a:picLocks noChangeAspect="1"/>
            </p:cNvPicPr>
            <p:nvPr/>
          </p:nvPicPr>
          <p:blipFill>
            <a:blip r:embed="rId3"/>
            <a:stretch>
              <a:fillRect/>
            </a:stretch>
          </p:blipFill>
          <p:spPr>
            <a:xfrm>
              <a:off x="1555690" y="807902"/>
              <a:ext cx="9080620" cy="5960612"/>
            </a:xfrm>
            <a:prstGeom prst="rect">
              <a:avLst/>
            </a:prstGeom>
            <a:ln w="34925">
              <a:solidFill>
                <a:schemeClr val="bg1"/>
              </a:solidFill>
            </a:ln>
          </p:spPr>
        </p:pic>
        <p:sp>
          <p:nvSpPr>
            <p:cNvPr id="10" name="TextBox 14">
              <a:extLst>
                <a:ext uri="{FF2B5EF4-FFF2-40B4-BE49-F238E27FC236}">
                  <a16:creationId xmlns:a16="http://schemas.microsoft.com/office/drawing/2014/main" id="{9E51C5EB-7C8C-409F-3F16-B6710EEB135E}"/>
                </a:ext>
              </a:extLst>
            </p:cNvPr>
            <p:cNvSpPr txBox="1"/>
            <p:nvPr/>
          </p:nvSpPr>
          <p:spPr>
            <a:xfrm>
              <a:off x="5937588" y="855558"/>
              <a:ext cx="4698722" cy="253916"/>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hlinkClick r:id="rId4">
                    <a:extLst>
                      <a:ext uri="{A12FA001-AC4F-418D-AE19-62706E023703}">
                        <ahyp:hlinkClr xmlns:ahyp="http://schemas.microsoft.com/office/drawing/2018/hyperlinkcolor" val="tx"/>
                      </a:ext>
                    </a:extLst>
                  </a:hlinkClick>
                </a:rPr>
                <a:t>https://www.hdlworks.com/hdl_corner/vhdl_ref/VHDLContents/TEXTIOPackage.htm</a:t>
              </a:r>
              <a:endParaRPr lang="en-US" sz="1050" u="sng" dirty="0">
                <a:solidFill>
                  <a:srgbClr val="0070C0"/>
                </a:solidFill>
              </a:endParaRPr>
            </a:p>
          </p:txBody>
        </p:sp>
      </p:grpSp>
    </p:spTree>
    <p:extLst>
      <p:ext uri="{BB962C8B-B14F-4D97-AF65-F5344CB8AC3E}">
        <p14:creationId xmlns:p14="http://schemas.microsoft.com/office/powerpoint/2010/main" val="36307004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5</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Environment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6" name="Content Placeholder 2">
            <a:extLst>
              <a:ext uri="{FF2B5EF4-FFF2-40B4-BE49-F238E27FC236}">
                <a16:creationId xmlns:a16="http://schemas.microsoft.com/office/drawing/2014/main" id="{A381BC88-C3CD-4D16-9437-6C17B126F734}"/>
              </a:ext>
            </a:extLst>
          </p:cNvPr>
          <p:cNvSpPr>
            <a:spLocks noGrp="1"/>
          </p:cNvSpPr>
          <p:nvPr>
            <p:ph idx="1"/>
          </p:nvPr>
        </p:nvSpPr>
        <p:spPr>
          <a:xfrm>
            <a:off x="733876" y="698604"/>
            <a:ext cx="10724247" cy="856927"/>
          </a:xfrm>
        </p:spPr>
        <p:txBody>
          <a:bodyPr>
            <a:noAutofit/>
          </a:bodyPr>
          <a:lstStyle/>
          <a:p>
            <a:pPr>
              <a:lnSpc>
                <a:spcPct val="110000"/>
              </a:lnSpc>
              <a:buFontTx/>
              <a:buChar char="-"/>
            </a:pPr>
            <a:r>
              <a:rPr lang="en-US" sz="2000" b="0" i="0" dirty="0">
                <a:solidFill>
                  <a:schemeClr val="bg1"/>
                </a:solidFill>
                <a:effectLst/>
              </a:rPr>
              <a:t>The standard environmental package (ENV), which was introduced in VHDL-2008, has been extended with subprograms for reading and writing in directories on the native filesystem.</a:t>
            </a:r>
            <a:endParaRPr lang="tr-TR" sz="2000" b="0" i="0" dirty="0">
              <a:solidFill>
                <a:schemeClr val="bg1"/>
              </a:solidFill>
              <a:effectLst/>
            </a:endParaRPr>
          </a:p>
          <a:p>
            <a:r>
              <a:rPr lang="tr-TR" sz="2000" b="0" i="0" dirty="0">
                <a:solidFill>
                  <a:schemeClr val="bg1"/>
                </a:solidFill>
                <a:effectLst/>
              </a:rPr>
              <a:t>T</a:t>
            </a:r>
            <a:r>
              <a:rPr lang="en-US" sz="2000" b="0" i="0" dirty="0">
                <a:solidFill>
                  <a:schemeClr val="bg1"/>
                </a:solidFill>
                <a:effectLst/>
              </a:rPr>
              <a:t>his package allows VHDL code to control the simulator, and to find out the simulator time resolution</a:t>
            </a:r>
            <a:r>
              <a:rPr lang="tr-TR" sz="2000" b="0" i="0" dirty="0">
                <a:solidFill>
                  <a:schemeClr val="bg1"/>
                </a:solidFill>
                <a:effectLst/>
              </a:rPr>
              <a:t>.</a:t>
            </a:r>
            <a:br>
              <a:rPr lang="tr-TR" sz="2000" b="0" i="0" dirty="0">
                <a:solidFill>
                  <a:schemeClr val="bg1"/>
                </a:solidFill>
                <a:effectLst/>
              </a:rPr>
            </a:br>
            <a:endParaRPr lang="en-GB" sz="2000" dirty="0">
              <a:solidFill>
                <a:schemeClr val="bg1"/>
              </a:solidFill>
            </a:endParaRPr>
          </a:p>
          <a:p>
            <a:pPr marL="0" indent="0">
              <a:buNone/>
            </a:pPr>
            <a:r>
              <a:rPr lang="en-GB"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stop(</a:t>
            </a:r>
            <a:r>
              <a:rPr lang="tr-TR" sz="2000" b="1" dirty="0" err="1">
                <a:solidFill>
                  <a:schemeClr val="bg1"/>
                </a:solidFill>
                <a:effectLst/>
                <a:latin typeface="Times New Roman" panose="02020603050405020304" pitchFamily="18" charset="0"/>
                <a:cs typeface="Times New Roman" panose="02020603050405020304" pitchFamily="18" charset="0"/>
              </a:rPr>
              <a:t>status:integer</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rgbClr val="FF0000"/>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rgbClr val="FF0000"/>
                </a:solidFill>
                <a:effectLst/>
                <a:latin typeface="Times New Roman" panose="02020603050405020304" pitchFamily="18" charset="0"/>
                <a:cs typeface="Times New Roman" panose="02020603050405020304" pitchFamily="18" charset="0"/>
              </a:rPr>
              <a:t> </a:t>
            </a:r>
            <a:r>
              <a:rPr lang="tr-TR" sz="2000" b="1" dirty="0">
                <a:solidFill>
                  <a:schemeClr val="bg1"/>
                </a:solidFill>
                <a:effectLst/>
                <a:latin typeface="Times New Roman" panose="02020603050405020304" pitchFamily="18" charset="0"/>
                <a:cs typeface="Times New Roman" panose="02020603050405020304" pitchFamily="18" charset="0"/>
              </a:rPr>
              <a:t>stop;</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finish</a:t>
            </a:r>
            <a:r>
              <a:rPr lang="tr-TR" sz="2000" b="1" dirty="0">
                <a:solidFill>
                  <a:schemeClr val="bg1"/>
                </a:solidFill>
                <a:effectLst/>
                <a:latin typeface="Times New Roman" panose="02020603050405020304" pitchFamily="18" charset="0"/>
                <a:cs typeface="Times New Roman" panose="02020603050405020304" pitchFamily="18" charset="0"/>
              </a:rPr>
              <a:t>(</a:t>
            </a:r>
            <a:r>
              <a:rPr lang="tr-TR" sz="2000" b="1" dirty="0" err="1">
                <a:solidFill>
                  <a:schemeClr val="bg1"/>
                </a:solidFill>
                <a:effectLst/>
                <a:latin typeface="Times New Roman" panose="02020603050405020304" pitchFamily="18" charset="0"/>
                <a:cs typeface="Times New Roman" panose="02020603050405020304" pitchFamily="18" charset="0"/>
              </a:rPr>
              <a:t>status:integer</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procedure</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finish</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br>
              <a:rPr lang="tr-TR" sz="2000" b="1" dirty="0">
                <a:solidFill>
                  <a:schemeClr val="bg1"/>
                </a:solidFill>
                <a:effectLst/>
                <a:latin typeface="Times New Roman" panose="02020603050405020304" pitchFamily="18" charset="0"/>
                <a:cs typeface="Times New Roman" panose="02020603050405020304" pitchFamily="18" charset="0"/>
              </a:rPr>
            </a:b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function</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resolution_limit</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return</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delay_length</a:t>
            </a:r>
            <a:r>
              <a:rPr lang="tr-TR" sz="2000" b="1"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2000" b="1" dirty="0">
                <a:solidFill>
                  <a:schemeClr val="bg1"/>
                </a:solidFill>
                <a:effectLst/>
                <a:latin typeface="Times New Roman" panose="02020603050405020304" pitchFamily="18" charset="0"/>
                <a:cs typeface="Times New Roman" panose="02020603050405020304" pitchFamily="18" charset="0"/>
              </a:rPr>
              <a:t>  </a:t>
            </a:r>
            <a:br>
              <a:rPr lang="tr-TR" sz="2000" b="1" dirty="0">
                <a:solidFill>
                  <a:schemeClr val="bg1"/>
                </a:solidFill>
                <a:effectLst/>
                <a:latin typeface="Times New Roman" panose="02020603050405020304" pitchFamily="18" charset="0"/>
                <a:cs typeface="Times New Roman" panose="02020603050405020304" pitchFamily="18" charset="0"/>
              </a:rPr>
            </a:b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rgbClr val="FF0000"/>
                </a:solidFill>
                <a:effectLst/>
                <a:latin typeface="Times New Roman" panose="02020603050405020304" pitchFamily="18" charset="0"/>
                <a:cs typeface="Times New Roman" panose="02020603050405020304" pitchFamily="18" charset="0"/>
              </a:rPr>
              <a:t>wait</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for</a:t>
            </a:r>
            <a:r>
              <a:rPr lang="tr-TR" sz="2000" b="1" dirty="0">
                <a:solidFill>
                  <a:schemeClr val="bg1"/>
                </a:solidFill>
                <a:effectLst/>
                <a:latin typeface="Times New Roman" panose="02020603050405020304" pitchFamily="18" charset="0"/>
                <a:cs typeface="Times New Roman" panose="02020603050405020304" pitchFamily="18" charset="0"/>
              </a:rPr>
              <a:t> </a:t>
            </a:r>
            <a:r>
              <a:rPr lang="tr-TR" sz="2000" b="1" dirty="0" err="1">
                <a:solidFill>
                  <a:schemeClr val="bg1"/>
                </a:solidFill>
                <a:effectLst/>
                <a:latin typeface="Times New Roman" panose="02020603050405020304" pitchFamily="18" charset="0"/>
                <a:cs typeface="Times New Roman" panose="02020603050405020304" pitchFamily="18" charset="0"/>
              </a:rPr>
              <a:t>env.resolution_limit</a:t>
            </a:r>
            <a:r>
              <a:rPr lang="tr-TR" sz="2000" b="1" dirty="0">
                <a:solidFill>
                  <a:schemeClr val="bg1"/>
                </a:solidFill>
                <a:effectLst/>
                <a:latin typeface="Times New Roman" panose="02020603050405020304" pitchFamily="18" charset="0"/>
                <a:cs typeface="Times New Roman" panose="02020603050405020304" pitchFamily="18" charset="0"/>
              </a:rPr>
              <a:t>;</a:t>
            </a:r>
            <a:endPar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effectLst/>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12431620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6</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Mathematical </a:t>
            </a:r>
            <a:r>
              <a:rPr lang="tr-TR" sz="4000" b="1" dirty="0" err="1">
                <a:solidFill>
                  <a:schemeClr val="bg1"/>
                </a:solidFill>
                <a:latin typeface="Tw Cen MT (Body)"/>
                <a:ea typeface="+mj-ea"/>
                <a:cs typeface="Times New Roman" panose="02020603050405020304" pitchFamily="18" charset="0"/>
              </a:rPr>
              <a:t>Packages</a:t>
            </a:r>
            <a:endParaRPr lang="en-GB" sz="4000" b="1" i="1" dirty="0">
              <a:solidFill>
                <a:schemeClr val="bg1"/>
              </a:solidFill>
              <a:latin typeface="Tw Cen MT (Body)"/>
              <a:cs typeface="Times New Roman" panose="02020603050405020304" pitchFamily="18" charset="0"/>
            </a:endParaRPr>
          </a:p>
        </p:txBody>
      </p:sp>
      <p:sp>
        <p:nvSpPr>
          <p:cNvPr id="3" name="İçerik Yer Tutucusu 2">
            <a:extLst>
              <a:ext uri="{FF2B5EF4-FFF2-40B4-BE49-F238E27FC236}">
                <a16:creationId xmlns:a16="http://schemas.microsoft.com/office/drawing/2014/main" id="{E4E52B91-1D76-4F1A-950B-22FEE1027D15}"/>
              </a:ext>
            </a:extLst>
          </p:cNvPr>
          <p:cNvSpPr>
            <a:spLocks noGrp="1"/>
          </p:cNvSpPr>
          <p:nvPr>
            <p:ph idx="1"/>
          </p:nvPr>
        </p:nvSpPr>
        <p:spPr>
          <a:xfrm>
            <a:off x="441434" y="735725"/>
            <a:ext cx="5023947" cy="4971394"/>
          </a:xfrm>
        </p:spPr>
        <p:txBody>
          <a:bodyPr>
            <a:normAutofit fontScale="25000" lnSpcReduction="20000"/>
          </a:bodyPr>
          <a:lstStyle/>
          <a:p>
            <a:pPr marL="0" indent="0">
              <a:buNone/>
            </a:pPr>
            <a:r>
              <a:rPr lang="tr-TR" sz="3400" b="0" dirty="0" err="1">
                <a:solidFill>
                  <a:schemeClr val="bg1"/>
                </a:solidFill>
                <a:effectLst/>
                <a:latin typeface="Times New Roman" panose="02020603050405020304" pitchFamily="18" charset="0"/>
                <a:cs typeface="Times New Roman" panose="02020603050405020304" pitchFamily="18" charset="0"/>
              </a:rPr>
              <a:t>library</a:t>
            </a:r>
            <a:r>
              <a:rPr lang="tr-TR" sz="3400" b="0" dirty="0">
                <a:solidFill>
                  <a:schemeClr val="bg1"/>
                </a:solidFill>
                <a:effectLst/>
                <a:latin typeface="Times New Roman" panose="02020603050405020304" pitchFamily="18" charset="0"/>
                <a:cs typeface="Times New Roman" panose="02020603050405020304" pitchFamily="18" charset="0"/>
              </a:rPr>
              <a:t> IEEE;</a:t>
            </a:r>
          </a:p>
          <a:p>
            <a:pPr marL="0" indent="0">
              <a:buNone/>
            </a:pPr>
            <a:r>
              <a:rPr lang="tr-TR" sz="3400" b="0" dirty="0" err="1">
                <a:solidFill>
                  <a:schemeClr val="bg1"/>
                </a:solidFill>
                <a:effectLst/>
                <a:latin typeface="Times New Roman" panose="02020603050405020304" pitchFamily="18" charset="0"/>
                <a:cs typeface="Times New Roman" panose="02020603050405020304" pitchFamily="18" charset="0"/>
              </a:rPr>
              <a:t>Package</a:t>
            </a:r>
            <a:r>
              <a:rPr lang="tr-TR" sz="3400" b="0" dirty="0">
                <a:solidFill>
                  <a:schemeClr val="bg1"/>
                </a:solidFill>
                <a:effectLst/>
                <a:latin typeface="Times New Roman" panose="02020603050405020304" pitchFamily="18" charset="0"/>
                <a:cs typeface="Times New Roman" panose="02020603050405020304" pitchFamily="18" charset="0"/>
              </a:rPr>
              <a:t> MATH_REAL is</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MATH_E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2.71828_18284_59045_23536;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MATH_1_E: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0.36787_94411_71442_32160;</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MATH_PI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3.14159_26535_89793_23846;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MATH_1_PI :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0.31830_98861_83790_67154;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MATH_LOG_OF_2: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0.69314_71805_59945_30942;</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MATH_LOG_OF_10: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2.30258_50929_94045_68402;</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MATH_LOG2_OF_E: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1.44269_50408_88963_4074;</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MATH_LOG10_OF_E: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0.43429_44819_03251_82765;</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1.41421_35623_73095_04880;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MATH_SQRT1_2: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0.70710_67811_86547_52440;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MATH_SQRT_PI: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1.77245_38509_05516_02730; </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MATH_DEG_TO_RAD: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0.01745_32925_19943_29577;</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constant</a:t>
            </a:r>
            <a:r>
              <a:rPr lang="tr-TR" sz="3400" b="0" dirty="0">
                <a:solidFill>
                  <a:schemeClr val="bg1"/>
                </a:solidFill>
                <a:effectLst/>
                <a:latin typeface="Times New Roman" panose="02020603050405020304" pitchFamily="18" charset="0"/>
                <a:cs typeface="Times New Roman" panose="02020603050405020304" pitchFamily="18" charset="0"/>
              </a:rPr>
              <a:t> MATH_RAD_TO_DEG: </a:t>
            </a:r>
            <a:r>
              <a:rPr lang="tr-TR" sz="3400" b="0" dirty="0" err="1">
                <a:solidFill>
                  <a:schemeClr val="bg1"/>
                </a:solidFill>
                <a:effectLst/>
                <a:latin typeface="Times New Roman" panose="02020603050405020304" pitchFamily="18" charset="0"/>
                <a:cs typeface="Times New Roman" panose="02020603050405020304" pitchFamily="18" charset="0"/>
              </a:rPr>
              <a:t>real</a:t>
            </a:r>
            <a:r>
              <a:rPr lang="tr-TR" sz="3400" b="0" dirty="0">
                <a:solidFill>
                  <a:schemeClr val="bg1"/>
                </a:solidFill>
                <a:effectLst/>
                <a:latin typeface="Times New Roman" panose="02020603050405020304" pitchFamily="18" charset="0"/>
                <a:cs typeface="Times New Roman" panose="02020603050405020304" pitchFamily="18" charset="0"/>
              </a:rPr>
              <a:t> := 57.29577_95130_82320_87685;</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tr-TR" sz="3400" b="0" dirty="0" err="1">
                <a:solidFill>
                  <a:schemeClr val="bg1"/>
                </a:solidFill>
                <a:effectLst/>
                <a:latin typeface="Times New Roman" panose="02020603050405020304" pitchFamily="18" charset="0"/>
                <a:cs typeface="Times New Roman" panose="02020603050405020304" pitchFamily="18" charset="0"/>
              </a:rPr>
              <a:t>attribute</a:t>
            </a:r>
            <a:r>
              <a:rPr lang="tr-TR" sz="3400" b="0" dirty="0">
                <a:solidFill>
                  <a:schemeClr val="bg1"/>
                </a:solidFill>
                <a:effectLst/>
                <a:latin typeface="Times New Roman" panose="02020603050405020304" pitchFamily="18" charset="0"/>
                <a:cs typeface="Times New Roman" panose="02020603050405020304" pitchFamily="18" charset="0"/>
              </a:rPr>
              <a:t> FOREIGN : </a:t>
            </a:r>
            <a:r>
              <a:rPr lang="tr-TR" sz="3400" b="0" dirty="0" err="1">
                <a:solidFill>
                  <a:schemeClr val="bg1"/>
                </a:solidFill>
                <a:effectLst/>
                <a:latin typeface="Times New Roman" panose="02020603050405020304" pitchFamily="18" charset="0"/>
                <a:cs typeface="Times New Roman" panose="02020603050405020304" pitchFamily="18" charset="0"/>
              </a:rPr>
              <a:t>string</a:t>
            </a:r>
            <a:r>
              <a:rPr lang="tr-TR" sz="3400" b="0" dirty="0">
                <a:solidFill>
                  <a:schemeClr val="bg1"/>
                </a:solidFill>
                <a:effectLst/>
                <a:latin typeface="Times New Roman" panose="02020603050405020304" pitchFamily="18" charset="0"/>
                <a:cs typeface="Times New Roman" panose="02020603050405020304" pitchFamily="18" charset="0"/>
              </a:rPr>
              <a:t>;</a:t>
            </a:r>
          </a:p>
          <a:p>
            <a:pPr marL="0" indent="0">
              <a:buNone/>
            </a:pPr>
            <a:r>
              <a:rPr lang="tr-TR" sz="3400" b="0" dirty="0">
                <a:solidFill>
                  <a:schemeClr val="bg1"/>
                </a:solidFill>
                <a:effectLst/>
                <a:latin typeface="Times New Roman" panose="02020603050405020304" pitchFamily="18" charset="0"/>
                <a:cs typeface="Times New Roman" panose="02020603050405020304" pitchFamily="18" charset="0"/>
              </a:rPr>
              <a:t>    </a:t>
            </a:r>
            <a:r>
              <a:rPr lang="en-US" sz="3400" b="0" dirty="0">
                <a:solidFill>
                  <a:schemeClr val="bg1"/>
                </a:solidFill>
                <a:effectLst/>
                <a:latin typeface="Times New Roman" panose="02020603050405020304" pitchFamily="18" charset="0"/>
                <a:cs typeface="Times New Roman" panose="02020603050405020304" pitchFamily="18" charset="0"/>
              </a:rPr>
              <a:t>function SIGN (X: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CEIL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FLOOR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ROUND (X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FMAX (X, Y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function FMIN (X, Y : real ) return real;</a:t>
            </a:r>
          </a:p>
          <a:p>
            <a:pPr marL="0" indent="0">
              <a:buNone/>
            </a:pPr>
            <a:r>
              <a:rPr lang="en-US" sz="3400" b="0" dirty="0">
                <a:solidFill>
                  <a:schemeClr val="bg1"/>
                </a:solidFill>
                <a:effectLst/>
                <a:latin typeface="Times New Roman" panose="02020603050405020304" pitchFamily="18" charset="0"/>
                <a:cs typeface="Times New Roman" panose="02020603050405020304" pitchFamily="18" charset="0"/>
              </a:rPr>
              <a:t>    procedure UNIFORM (variable Seed1,Seed2:inout integer; variable X:out real);</a:t>
            </a:r>
          </a:p>
          <a:p>
            <a:pPr marL="0" indent="0">
              <a:buNone/>
            </a:pPr>
            <a:endParaRPr lang="tr-TR" sz="4800" b="0" dirty="0">
              <a:solidFill>
                <a:schemeClr val="bg1"/>
              </a:solidFill>
              <a:effectLst/>
              <a:latin typeface="Times New Roman" panose="02020603050405020304" pitchFamily="18" charset="0"/>
              <a:cs typeface="Times New Roman" panose="02020603050405020304" pitchFamily="18" charset="0"/>
            </a:endParaRPr>
          </a:p>
          <a:p>
            <a:pPr marL="0" indent="0">
              <a:buNone/>
            </a:pPr>
            <a:endParaRPr lang="tr-TR" dirty="0">
              <a:latin typeface="Times New Roman" panose="02020603050405020304" pitchFamily="18" charset="0"/>
              <a:cs typeface="Times New Roman" panose="02020603050405020304" pitchFamily="18" charset="0"/>
            </a:endParaRPr>
          </a:p>
        </p:txBody>
      </p:sp>
      <p:sp>
        <p:nvSpPr>
          <p:cNvPr id="11" name="İçerik Yer Tutucusu 2">
            <a:extLst>
              <a:ext uri="{FF2B5EF4-FFF2-40B4-BE49-F238E27FC236}">
                <a16:creationId xmlns:a16="http://schemas.microsoft.com/office/drawing/2014/main" id="{17A12AB6-6E1E-43BB-9FBA-C851682F989E}"/>
              </a:ext>
            </a:extLst>
          </p:cNvPr>
          <p:cNvSpPr txBox="1">
            <a:spLocks/>
          </p:cNvSpPr>
          <p:nvPr/>
        </p:nvSpPr>
        <p:spPr>
          <a:xfrm>
            <a:off x="6222124" y="840828"/>
            <a:ext cx="4183118" cy="5759668"/>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4800" b="0" dirty="0">
                <a:solidFill>
                  <a:schemeClr val="bg1"/>
                </a:solidFill>
                <a:effectLst/>
                <a:latin typeface="Times New Roman" panose="02020603050405020304" pitchFamily="18" charset="0"/>
                <a:cs typeface="Times New Roman" panose="02020603050405020304" pitchFamily="18" charset="0"/>
              </a:rPr>
              <a:t>  </a:t>
            </a:r>
            <a:r>
              <a:rPr lang="en-US" sz="3200" b="0" dirty="0">
                <a:solidFill>
                  <a:schemeClr val="bg1"/>
                </a:solidFill>
                <a:effectLst/>
                <a:latin typeface="Times New Roman" panose="02020603050405020304" pitchFamily="18" charset="0"/>
                <a:cs typeface="Times New Roman" panose="02020603050405020304" pitchFamily="18" charset="0"/>
              </a:rPr>
              <a:t> </a:t>
            </a:r>
            <a:r>
              <a:rPr lang="en-US" sz="4000" b="0" dirty="0">
                <a:solidFill>
                  <a:schemeClr val="bg1"/>
                </a:solidFill>
                <a:effectLst/>
                <a:latin typeface="Times New Roman" panose="02020603050405020304" pitchFamily="18" charset="0"/>
                <a:cs typeface="Times New Roman" panose="02020603050405020304" pitchFamily="18" charset="0"/>
              </a:rPr>
              <a:t>function SQRT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CBRT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 (X : integer;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 (X : real;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EXP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LOG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LOG (BASE: positive;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SIN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COS (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TAN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ASIN (X : real ) return real; </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ACOS (X : real )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ATAN2 (X : real; Y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SINH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COSH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TANH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ASINH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ACOSH (X : real) return real;</a:t>
            </a:r>
          </a:p>
          <a:p>
            <a:pPr marL="0" indent="0">
              <a:buNone/>
            </a:pPr>
            <a:r>
              <a:rPr lang="en-US" sz="4000" b="0" dirty="0">
                <a:solidFill>
                  <a:schemeClr val="bg1"/>
                </a:solidFill>
                <a:effectLst/>
                <a:latin typeface="Times New Roman" panose="02020603050405020304" pitchFamily="18" charset="0"/>
                <a:cs typeface="Times New Roman" panose="02020603050405020304" pitchFamily="18" charset="0"/>
              </a:rPr>
              <a:t>    function ATANH (X : real) return real;</a:t>
            </a:r>
          </a:p>
          <a:p>
            <a:pPr marL="0" indent="0">
              <a:buNone/>
            </a:pPr>
            <a:r>
              <a:rPr lang="tr-TR" sz="4000" b="0" dirty="0">
                <a:solidFill>
                  <a:schemeClr val="bg1"/>
                </a:solidFill>
                <a:effectLst/>
                <a:latin typeface="Times New Roman" panose="02020603050405020304" pitchFamily="18" charset="0"/>
                <a:cs typeface="Times New Roman" panose="02020603050405020304" pitchFamily="18" charset="0"/>
              </a:rPr>
              <a:t>    </a:t>
            </a:r>
            <a:r>
              <a:rPr lang="en-US" sz="4000" b="0" dirty="0">
                <a:solidFill>
                  <a:schemeClr val="bg1"/>
                </a:solidFill>
                <a:effectLst/>
                <a:latin typeface="Times New Roman" panose="02020603050405020304" pitchFamily="18" charset="0"/>
                <a:cs typeface="Times New Roman" panose="02020603050405020304" pitchFamily="18" charset="0"/>
              </a:rPr>
              <a:t>end MATH_REAL;</a:t>
            </a:r>
          </a:p>
          <a:p>
            <a:pPr marL="0" indent="0">
              <a:buFont typeface="Arial" panose="020B0604020202020204" pitchFamily="34" charset="0"/>
              <a:buNone/>
            </a:pP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01062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8</a:t>
            </a:r>
            <a:r>
              <a:rPr lang="en-GB" sz="4000" b="1" dirty="0">
                <a:solidFill>
                  <a:srgbClr val="FF0000"/>
                </a:solidFill>
                <a:latin typeface="Tw Cen MT (Headings)"/>
                <a:ea typeface="+mj-ea"/>
                <a:cs typeface="+mj-cs"/>
              </a:rPr>
              <a:t>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Multivalue</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Logic</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pic>
        <p:nvPicPr>
          <p:cNvPr id="6" name="Resim 5">
            <a:extLst>
              <a:ext uri="{FF2B5EF4-FFF2-40B4-BE49-F238E27FC236}">
                <a16:creationId xmlns:a16="http://schemas.microsoft.com/office/drawing/2014/main" id="{3FB77DD6-ED18-4996-A7D6-90E7A83BEA6F}"/>
              </a:ext>
            </a:extLst>
          </p:cNvPr>
          <p:cNvPicPr>
            <a:picLocks noChangeAspect="1"/>
          </p:cNvPicPr>
          <p:nvPr/>
        </p:nvPicPr>
        <p:blipFill>
          <a:blip r:embed="rId3"/>
          <a:stretch>
            <a:fillRect/>
          </a:stretch>
        </p:blipFill>
        <p:spPr>
          <a:xfrm>
            <a:off x="1324304" y="588578"/>
            <a:ext cx="8936016" cy="6143297"/>
          </a:xfrm>
          <a:prstGeom prst="rect">
            <a:avLst/>
          </a:prstGeom>
        </p:spPr>
      </p:pic>
      <p:sp>
        <p:nvSpPr>
          <p:cNvPr id="9" name="TextBox 14">
            <a:extLst>
              <a:ext uri="{FF2B5EF4-FFF2-40B4-BE49-F238E27FC236}">
                <a16:creationId xmlns:a16="http://schemas.microsoft.com/office/drawing/2014/main" id="{05FD5F26-55C4-4297-A8DB-3D08ED68C3C0}"/>
              </a:ext>
            </a:extLst>
          </p:cNvPr>
          <p:cNvSpPr txBox="1"/>
          <p:nvPr/>
        </p:nvSpPr>
        <p:spPr>
          <a:xfrm>
            <a:off x="5561598" y="759108"/>
            <a:ext cx="4592924" cy="253916"/>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u="sng" dirty="0">
                <a:solidFill>
                  <a:srgbClr val="0070C0"/>
                </a:solidFill>
              </a:rPr>
              <a:t>https://www.hdlworks.com/hdl_corner/vhdl_ref/VHDLContents/StdLogic1164.htm</a:t>
            </a:r>
          </a:p>
        </p:txBody>
      </p:sp>
    </p:spTree>
    <p:extLst>
      <p:ext uri="{BB962C8B-B14F-4D97-AF65-F5344CB8AC3E}">
        <p14:creationId xmlns:p14="http://schemas.microsoft.com/office/powerpoint/2010/main" val="19490181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2E382165-E7B4-F9FE-6F58-B80AE03B83E1}"/>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A9B5907B-94F1-1829-6A56-75EB0DFDFCC7}"/>
              </a:ext>
            </a:extLst>
          </p:cNvPr>
          <p:cNvSpPr txBox="1">
            <a:spLocks/>
          </p:cNvSpPr>
          <p:nvPr/>
        </p:nvSpPr>
        <p:spPr bwMode="auto">
          <a:xfrm>
            <a:off x="1168" y="0"/>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4</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7,8,9</a:t>
            </a:r>
            <a:r>
              <a:rPr lang="en-GB" sz="4000" b="1" dirty="0">
                <a:solidFill>
                  <a:srgbClr val="FF0000"/>
                </a:solidFill>
                <a:latin typeface="Tw Cen MT (Headings)"/>
                <a:ea typeface="+mj-ea"/>
                <a:cs typeface="+mj-cs"/>
              </a:rPr>
              <a:t> </a:t>
            </a:r>
            <a:r>
              <a:rPr lang="tr-TR" sz="3200" b="1" dirty="0">
                <a:solidFill>
                  <a:schemeClr val="bg1"/>
                </a:solidFill>
                <a:latin typeface="Tw Cen MT (Body)"/>
                <a:ea typeface="+mj-ea"/>
                <a:cs typeface="Times New Roman" panose="02020603050405020304" pitchFamily="18" charset="0"/>
              </a:rPr>
              <a:t>PACKAGE DECLARATIONS,BODIES,INSTANTIATION </a:t>
            </a:r>
            <a:endParaRPr lang="en-GB" sz="3200" b="1" i="1" dirty="0">
              <a:solidFill>
                <a:schemeClr val="bg1"/>
              </a:solidFill>
              <a:latin typeface="Tw Cen MT (Body)"/>
              <a:cs typeface="Times New Roman" panose="02020603050405020304" pitchFamily="18" charset="0"/>
            </a:endParaRPr>
          </a:p>
        </p:txBody>
      </p:sp>
      <p:sp>
        <p:nvSpPr>
          <p:cNvPr id="7" name="Content Placeholder 2">
            <a:extLst>
              <a:ext uri="{FF2B5EF4-FFF2-40B4-BE49-F238E27FC236}">
                <a16:creationId xmlns:a16="http://schemas.microsoft.com/office/drawing/2014/main" id="{48E7E3D4-A251-10AD-8EC7-594D3ACA7DC5}"/>
              </a:ext>
            </a:extLst>
          </p:cNvPr>
          <p:cNvSpPr txBox="1">
            <a:spLocks/>
          </p:cNvSpPr>
          <p:nvPr/>
        </p:nvSpPr>
        <p:spPr>
          <a:xfrm>
            <a:off x="678728" y="764579"/>
            <a:ext cx="5060434" cy="57422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solidFill>
                  <a:schemeClr val="bg1"/>
                </a:solidFill>
                <a:latin typeface="Times New Roman" panose="02020603050405020304" pitchFamily="18" charset="0"/>
                <a:cs typeface="Times New Roman" panose="02020603050405020304" pitchFamily="18" charset="0"/>
              </a:rPr>
              <a:t>Package declarations define the </a:t>
            </a:r>
            <a:r>
              <a:rPr lang="en-US" sz="2000" b="1" dirty="0">
                <a:solidFill>
                  <a:schemeClr val="bg1"/>
                </a:solidFill>
                <a:latin typeface="Times New Roman" panose="02020603050405020304" pitchFamily="18" charset="0"/>
                <a:cs typeface="Times New Roman" panose="02020603050405020304" pitchFamily="18" charset="0"/>
              </a:rPr>
              <a:t>interface</a:t>
            </a:r>
            <a:r>
              <a:rPr lang="en-US" sz="2000" dirty="0">
                <a:solidFill>
                  <a:schemeClr val="bg1"/>
                </a:solidFill>
                <a:latin typeface="Times New Roman" panose="02020603050405020304" pitchFamily="18" charset="0"/>
                <a:cs typeface="Times New Roman" panose="02020603050405020304" pitchFamily="18" charset="0"/>
              </a:rPr>
              <a:t> of a package, including constants, types, subprograms, and generics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Items declared in a package can be made visible in other design units through selection or use clauses</a:t>
            </a:r>
            <a:endParaRPr lang="tr-TR"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A package body must match its corresponding package declaration and follow it in the same declarative region</a:t>
            </a:r>
            <a:endParaRPr lang="tr-TR" sz="2000" dirty="0">
              <a:solidFill>
                <a:schemeClr val="bg1"/>
              </a:solidFill>
              <a:latin typeface="Times New Roman" panose="02020603050405020304" pitchFamily="18" charset="0"/>
              <a:cs typeface="Times New Roman" panose="02020603050405020304" pitchFamily="18" charset="0"/>
            </a:endParaRPr>
          </a:p>
          <a:p>
            <a:r>
              <a:rPr lang="en-US" altLang="tr-TR" sz="2000" dirty="0">
                <a:solidFill>
                  <a:schemeClr val="bg1"/>
                </a:solidFill>
                <a:latin typeface="Times New Roman" panose="02020603050405020304" pitchFamily="18" charset="0"/>
                <a:cs typeface="Times New Roman" panose="02020603050405020304" pitchFamily="18" charset="0"/>
              </a:rPr>
              <a:t>Package instantiation declarations create an instance of an uninstantiated package, associating actuals with generics through a generic map aspect</a:t>
            </a:r>
            <a:endParaRPr lang="tr-TR" altLang="tr-TR" sz="2000" dirty="0">
              <a:solidFill>
                <a:schemeClr val="bg1"/>
              </a:solidFill>
              <a:latin typeface="Times New Roman" panose="02020603050405020304" pitchFamily="18" charset="0"/>
              <a:cs typeface="Times New Roman" panose="02020603050405020304" pitchFamily="18" charset="0"/>
            </a:endParaRPr>
          </a:p>
          <a:p>
            <a:pPr marL="0" indent="0">
              <a:lnSpc>
                <a:spcPct val="110000"/>
              </a:lnSpc>
              <a:buFont typeface="Arial" panose="020B0604020202020204" pitchFamily="34" charset="0"/>
              <a:buNone/>
            </a:pPr>
            <a:br>
              <a:rPr lang="tr-TR" altLang="tr-TR" sz="2700" dirty="0">
                <a:solidFill>
                  <a:schemeClr val="bg1"/>
                </a:solidFill>
                <a:latin typeface="Times New Roman" panose="02020603050405020304" pitchFamily="18" charset="0"/>
                <a:cs typeface="Times New Roman" panose="02020603050405020304" pitchFamily="18" charset="0"/>
              </a:rPr>
            </a:br>
            <a:endParaRPr lang="tr-TR" altLang="tr-TR" sz="2700" dirty="0">
              <a:solidFill>
                <a:schemeClr val="bg1"/>
              </a:solidFill>
              <a:latin typeface="Times New Roman" panose="02020603050405020304" pitchFamily="18" charset="0"/>
              <a:cs typeface="Times New Roman" panose="02020603050405020304" pitchFamily="18" charset="0"/>
            </a:endParaRPr>
          </a:p>
          <a:p>
            <a:pPr>
              <a:lnSpc>
                <a:spcPct val="110000"/>
              </a:lnSpc>
            </a:pPr>
            <a:endParaRPr lang="en-US" sz="2700" dirty="0">
              <a:latin typeface="Times New Roman" panose="02020603050405020304" pitchFamily="18"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İçerik Yer Tutucusu 6">
            <a:extLst>
              <a:ext uri="{FF2B5EF4-FFF2-40B4-BE49-F238E27FC236}">
                <a16:creationId xmlns:a16="http://schemas.microsoft.com/office/drawing/2014/main" id="{0523122A-4823-3313-5B30-5EFFBB455595}"/>
              </a:ext>
            </a:extLst>
          </p:cNvPr>
          <p:cNvSpPr>
            <a:spLocks noGrp="1"/>
          </p:cNvSpPr>
          <p:nvPr>
            <p:ph idx="1"/>
          </p:nvPr>
        </p:nvSpPr>
        <p:spPr>
          <a:xfrm>
            <a:off x="5868956" y="1078713"/>
            <a:ext cx="3172408" cy="5321329"/>
          </a:xfrm>
        </p:spPr>
        <p:txBody>
          <a:bodyPr>
            <a:noAutofit/>
          </a:bodyPr>
          <a:lstStyle/>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library</a:t>
            </a:r>
            <a:r>
              <a:rPr lang="tr-TR" sz="1100" b="1" dirty="0">
                <a:solidFill>
                  <a:schemeClr val="bg1"/>
                </a:solidFill>
                <a:latin typeface="Times New Roman" panose="02020603050405020304" pitchFamily="18" charset="0"/>
                <a:cs typeface="Times New Roman" panose="02020603050405020304" pitchFamily="18" charset="0"/>
              </a:rPr>
              <a:t> IEEE;</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IEEE.std_logic_1164.all;</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package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constant </a:t>
            </a:r>
            <a:r>
              <a:rPr lang="tr-TR" sz="1100" b="1" dirty="0" err="1">
                <a:solidFill>
                  <a:schemeClr val="bg1"/>
                </a:solidFill>
                <a:latin typeface="Times New Roman" panose="02020603050405020304" pitchFamily="18" charset="0"/>
                <a:cs typeface="Times New Roman" panose="02020603050405020304" pitchFamily="18" charset="0"/>
              </a:rPr>
              <a:t>default_value</a:t>
            </a:r>
            <a:r>
              <a:rPr lang="tr-TR" sz="1100" b="1" dirty="0">
                <a:solidFill>
                  <a:schemeClr val="bg1"/>
                </a:solidFill>
                <a:latin typeface="Times New Roman" panose="02020603050405020304" pitchFamily="18" charset="0"/>
                <a:cs typeface="Times New Roman" panose="02020603050405020304" pitchFamily="18" charset="0"/>
              </a:rPr>
              <a:t>: integer := 10;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triple(</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package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package body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 2;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function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function triple(</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integer)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integer is</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return</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value</a:t>
            </a:r>
            <a:r>
              <a:rPr lang="tr-TR" sz="1100" b="1" dirty="0">
                <a:solidFill>
                  <a:schemeClr val="bg1"/>
                </a:solidFill>
                <a:latin typeface="Times New Roman" panose="02020603050405020304" pitchFamily="18" charset="0"/>
                <a:cs typeface="Times New Roman" panose="02020603050405020304" pitchFamily="18" charset="0"/>
              </a:rPr>
              <a:t> * 3; </a:t>
            </a:r>
          </a:p>
          <a:p>
            <a:pPr marL="0" indent="0">
              <a:spcBef>
                <a:spcPts val="0"/>
              </a:spcBef>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function triple;</a:t>
            </a:r>
          </a:p>
          <a:p>
            <a:pPr marL="0" indent="0">
              <a:spcBef>
                <a:spcPts val="0"/>
              </a:spcBef>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package body </a:t>
            </a:r>
            <a:r>
              <a:rPr lang="tr-TR" sz="1100" b="1" dirty="0" err="1">
                <a:solidFill>
                  <a:schemeClr val="bg1"/>
                </a:solidFill>
                <a:latin typeface="Times New Roman" panose="02020603050405020304" pitchFamily="18" charset="0"/>
                <a:cs typeface="Times New Roman" panose="02020603050405020304" pitchFamily="18" charset="0"/>
              </a:rPr>
              <a:t>mypackage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None/>
            </a:pPr>
            <a:endParaRPr lang="tr-TR" sz="1100" b="1" dirty="0" err="1">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A5ABB2DE-945C-CFEF-F032-36F4E78F498B}"/>
              </a:ext>
            </a:extLst>
          </p:cNvPr>
          <p:cNvSpPr txBox="1">
            <a:spLocks/>
          </p:cNvSpPr>
          <p:nvPr/>
        </p:nvSpPr>
        <p:spPr bwMode="auto">
          <a:xfrm>
            <a:off x="7010957" y="457957"/>
            <a:ext cx="3698725" cy="61324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buNone/>
            </a:pPr>
            <a:r>
              <a:rPr lang="en-GB" sz="4000" b="1" dirty="0">
                <a:solidFill>
                  <a:srgbClr val="FF0000"/>
                </a:solidFill>
                <a:latin typeface="Tw Cen MT (Body)"/>
                <a:cs typeface="Times New Roman" panose="02020603050405020304" pitchFamily="18" charset="0"/>
              </a:rPr>
              <a:t>CODE</a:t>
            </a:r>
            <a:r>
              <a:rPr lang="tr-TR" sz="4000" b="1" dirty="0">
                <a:solidFill>
                  <a:srgbClr val="FF0000"/>
                </a:solidFill>
                <a:latin typeface="Tw Cen MT (Body)"/>
                <a:cs typeface="Times New Roman" panose="02020603050405020304" pitchFamily="18" charset="0"/>
              </a:rPr>
              <a:t> EXAMPLE</a:t>
            </a:r>
            <a:endParaRPr lang="en-US" sz="4000" b="1" dirty="0">
              <a:solidFill>
                <a:srgbClr val="FF0000"/>
              </a:solidFill>
              <a:latin typeface="Tw Cen MT (Body)"/>
              <a:cs typeface="Times New Roman" panose="02020603050405020304" pitchFamily="18" charset="0"/>
            </a:endParaRPr>
          </a:p>
          <a:p>
            <a:pPr marL="0" indent="0">
              <a:spcAft>
                <a:spcPts val="1200"/>
              </a:spcAft>
              <a:buNone/>
            </a:pPr>
            <a:endParaRPr lang="en-GB" sz="4000" b="1" i="1" dirty="0">
              <a:solidFill>
                <a:schemeClr val="bg1"/>
              </a:solidFill>
              <a:latin typeface="Tw Cen MT (Body)"/>
              <a:cs typeface="Times New Roman" panose="02020603050405020304" pitchFamily="18" charset="0"/>
            </a:endParaRPr>
          </a:p>
        </p:txBody>
      </p:sp>
      <p:sp>
        <p:nvSpPr>
          <p:cNvPr id="2" name="İçerik Yer Tutucusu 6">
            <a:extLst>
              <a:ext uri="{FF2B5EF4-FFF2-40B4-BE49-F238E27FC236}">
                <a16:creationId xmlns:a16="http://schemas.microsoft.com/office/drawing/2014/main" id="{776CF7E3-4682-3668-8B9A-A62DB8358D01}"/>
              </a:ext>
            </a:extLst>
          </p:cNvPr>
          <p:cNvSpPr txBox="1">
            <a:spLocks/>
          </p:cNvSpPr>
          <p:nvPr/>
        </p:nvSpPr>
        <p:spPr>
          <a:xfrm>
            <a:off x="9265299" y="1203916"/>
            <a:ext cx="2737906" cy="445016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entity</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port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 in </a:t>
            </a:r>
            <a:r>
              <a:rPr lang="tr-TR" sz="1100" b="1" dirty="0" err="1">
                <a:solidFill>
                  <a:schemeClr val="bg1"/>
                </a:solidFill>
                <a:latin typeface="Times New Roman" panose="02020603050405020304" pitchFamily="18" charset="0"/>
                <a:cs typeface="Times New Roman" panose="02020603050405020304" pitchFamily="18" charset="0"/>
              </a:rPr>
              <a:t>integer</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outputvalue</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integer</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triplevalue</a:t>
            </a:r>
            <a:r>
              <a:rPr lang="tr-TR" sz="1100" b="1" dirty="0">
                <a:solidFill>
                  <a:schemeClr val="bg1"/>
                </a:solidFill>
                <a:latin typeface="Times New Roman" panose="02020603050405020304" pitchFamily="18" charset="0"/>
                <a:cs typeface="Times New Roman" panose="02020603050405020304" pitchFamily="18" charset="0"/>
              </a:rPr>
              <a:t> : </a:t>
            </a:r>
            <a:r>
              <a:rPr lang="tr-TR" sz="1100" b="1" dirty="0" err="1">
                <a:solidFill>
                  <a:schemeClr val="bg1"/>
                </a:solidFill>
                <a:latin typeface="Times New Roman" panose="02020603050405020304" pitchFamily="18" charset="0"/>
                <a:cs typeface="Times New Roman" panose="02020603050405020304" pitchFamily="18" charset="0"/>
              </a:rPr>
              <a:t>out</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integer</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architecture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 of </a:t>
            </a:r>
            <a:r>
              <a:rPr lang="en-GB" sz="1100" b="1" dirty="0">
                <a:solidFill>
                  <a:schemeClr val="bg1"/>
                </a:solidFill>
                <a:latin typeface="Times New Roman" panose="02020603050405020304" pitchFamily="18" charset="0"/>
                <a:cs typeface="Times New Roman" panose="02020603050405020304" pitchFamily="18" charset="0"/>
              </a:rPr>
              <a:t>                             </a:t>
            </a:r>
            <a:br>
              <a:rPr lang="en-GB" sz="1100" b="1" dirty="0">
                <a:solidFill>
                  <a:schemeClr val="bg1"/>
                </a:solidFill>
                <a:latin typeface="Times New Roman" panose="02020603050405020304" pitchFamily="18" charset="0"/>
                <a:cs typeface="Times New Roman" panose="02020603050405020304" pitchFamily="18" charset="0"/>
              </a:rPr>
            </a:br>
            <a:r>
              <a:rPr lang="tr-TR" sz="1100" b="1" dirty="0" err="1">
                <a:solidFill>
                  <a:schemeClr val="bg1"/>
                </a:solidFill>
                <a:latin typeface="Times New Roman" panose="02020603050405020304" pitchFamily="18" charset="0"/>
                <a:cs typeface="Times New Roman" panose="02020603050405020304" pitchFamily="18" charset="0"/>
              </a:rPr>
              <a:t>packageexample</a:t>
            </a:r>
            <a:r>
              <a:rPr lang="tr-TR" sz="1100" b="1" dirty="0">
                <a:solidFill>
                  <a:schemeClr val="bg1"/>
                </a:solidFill>
                <a:latin typeface="Times New Roman" panose="02020603050405020304" pitchFamily="18" charset="0"/>
                <a:cs typeface="Times New Roman" panose="02020603050405020304" pitchFamily="18" charset="0"/>
              </a:rPr>
              <a:t> is</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use</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work.mypackage.all</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begin</a:t>
            </a:r>
            <a:endParaRPr lang="tr-TR" sz="1100" b="1" dirty="0">
              <a:solidFill>
                <a:schemeClr val="bg1"/>
              </a:solidFill>
              <a:latin typeface="Times New Roman" panose="02020603050405020304" pitchFamily="18" charset="0"/>
              <a:cs typeface="Times New Roman" panose="02020603050405020304" pitchFamily="18" charset="0"/>
            </a:endParaRP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outputvalue</a:t>
            </a:r>
            <a:r>
              <a:rPr lang="tr-TR" sz="1100" b="1" dirty="0">
                <a:solidFill>
                  <a:schemeClr val="bg1"/>
                </a:solidFill>
                <a:latin typeface="Times New Roman" panose="02020603050405020304" pitchFamily="18" charset="0"/>
                <a:cs typeface="Times New Roman" panose="02020603050405020304" pitchFamily="18" charset="0"/>
              </a:rPr>
              <a:t> &lt;= </a:t>
            </a:r>
            <a:r>
              <a:rPr lang="tr-TR" sz="1100" b="1" dirty="0" err="1">
                <a:solidFill>
                  <a:schemeClr val="bg1"/>
                </a:solidFill>
                <a:latin typeface="Times New Roman" panose="02020603050405020304" pitchFamily="18" charset="0"/>
                <a:cs typeface="Times New Roman" panose="02020603050405020304" pitchFamily="18" charset="0"/>
              </a:rPr>
              <a:t>double</a:t>
            </a:r>
            <a:r>
              <a:rPr lang="tr-TR" sz="1100" b="1" dirty="0">
                <a:solidFill>
                  <a:schemeClr val="bg1"/>
                </a:solidFill>
                <a:latin typeface="Times New Roman" panose="02020603050405020304" pitchFamily="18" charset="0"/>
                <a:cs typeface="Times New Roman" panose="02020603050405020304" pitchFamily="18" charset="0"/>
              </a:rPr>
              <a:t>(</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triplevalue</a:t>
            </a:r>
            <a:r>
              <a:rPr lang="tr-TR" sz="1100" b="1" dirty="0">
                <a:solidFill>
                  <a:schemeClr val="bg1"/>
                </a:solidFill>
                <a:latin typeface="Times New Roman" panose="02020603050405020304" pitchFamily="18" charset="0"/>
                <a:cs typeface="Times New Roman" panose="02020603050405020304" pitchFamily="18" charset="0"/>
              </a:rPr>
              <a:t> &lt;= triple(</a:t>
            </a:r>
            <a:r>
              <a:rPr lang="tr-TR" sz="1100" b="1" dirty="0" err="1">
                <a:solidFill>
                  <a:schemeClr val="bg1"/>
                </a:solidFill>
                <a:latin typeface="Times New Roman" panose="02020603050405020304" pitchFamily="18" charset="0"/>
                <a:cs typeface="Times New Roman" panose="02020603050405020304" pitchFamily="18" charset="0"/>
              </a:rPr>
              <a:t>inputvalue</a:t>
            </a:r>
            <a:r>
              <a:rPr lang="tr-TR" sz="1100" b="1" dirty="0">
                <a:solidFill>
                  <a:schemeClr val="bg1"/>
                </a:solidFill>
                <a:latin typeface="Times New Roman" panose="02020603050405020304" pitchFamily="18" charset="0"/>
                <a:cs typeface="Times New Roman" panose="02020603050405020304" pitchFamily="18" charset="0"/>
              </a:rPr>
              <a:t>); </a:t>
            </a:r>
          </a:p>
          <a:p>
            <a:pPr marL="0" indent="0">
              <a:spcBef>
                <a:spcPts val="0"/>
              </a:spcBef>
              <a:buFont typeface="Arial" panose="020B0604020202020204" pitchFamily="34" charset="0"/>
              <a:buNone/>
            </a:pP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process</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r>
              <a:rPr lang="tr-TR" sz="1100" b="1" dirty="0" err="1">
                <a:solidFill>
                  <a:schemeClr val="bg1"/>
                </a:solidFill>
                <a:latin typeface="Times New Roman" panose="02020603050405020304" pitchFamily="18" charset="0"/>
                <a:cs typeface="Times New Roman" panose="02020603050405020304" pitchFamily="18" charset="0"/>
              </a:rPr>
              <a:t>end</a:t>
            </a:r>
            <a:r>
              <a:rPr lang="tr-TR" sz="1100" b="1" dirty="0">
                <a:solidFill>
                  <a:schemeClr val="bg1"/>
                </a:solidFill>
                <a:latin typeface="Times New Roman" panose="02020603050405020304" pitchFamily="18" charset="0"/>
                <a:cs typeface="Times New Roman" panose="02020603050405020304" pitchFamily="18" charset="0"/>
              </a:rPr>
              <a:t> </a:t>
            </a:r>
            <a:r>
              <a:rPr lang="tr-TR" sz="1100" b="1" dirty="0" err="1">
                <a:solidFill>
                  <a:schemeClr val="bg1"/>
                </a:solidFill>
                <a:latin typeface="Times New Roman" panose="02020603050405020304" pitchFamily="18" charset="0"/>
                <a:cs typeface="Times New Roman" panose="02020603050405020304" pitchFamily="18" charset="0"/>
              </a:rPr>
              <a:t>behavioral</a:t>
            </a:r>
            <a:r>
              <a:rPr lang="tr-TR" sz="1100" b="1" dirty="0">
                <a:solidFill>
                  <a:schemeClr val="bg1"/>
                </a:solidFill>
                <a:latin typeface="Times New Roman" panose="02020603050405020304" pitchFamily="18" charset="0"/>
                <a:cs typeface="Times New Roman" panose="02020603050405020304" pitchFamily="18" charset="0"/>
              </a:rPr>
              <a:t>;</a:t>
            </a:r>
          </a:p>
          <a:p>
            <a:pPr marL="0" indent="0">
              <a:spcBef>
                <a:spcPts val="0"/>
              </a:spcBef>
              <a:buFont typeface="Arial" panose="020B0604020202020204" pitchFamily="34" charset="0"/>
              <a:buNone/>
            </a:pPr>
            <a:endParaRPr lang="tr-TR" sz="1100" b="1" dirty="0" err="1">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7921653"/>
      </p:ext>
    </p:extLst>
  </p:cSld>
  <p:clrMapOvr>
    <a:masterClrMapping/>
  </p:clrMapOvr>
  <p:extLst>
    <p:ext uri="{6950BFC3-D8DA-4A85-94F7-54DA5524770B}">
      <p188:commentRel xmlns:p188="http://schemas.microsoft.com/office/powerpoint/2018/8/main" r:id="rId2"/>
    </p:ext>
  </p:extLst>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Synthesis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F37FD9A8-3B9A-4787-8E8A-AE3872D894BA}"/>
              </a:ext>
            </a:extLst>
          </p:cNvPr>
          <p:cNvSpPr>
            <a:spLocks noGrp="1"/>
          </p:cNvSpPr>
          <p:nvPr>
            <p:ph idx="1"/>
          </p:nvPr>
        </p:nvSpPr>
        <p:spPr>
          <a:xfrm>
            <a:off x="628773" y="588578"/>
            <a:ext cx="10724247" cy="856927"/>
          </a:xfrm>
        </p:spPr>
        <p:txBody>
          <a:bodyPr>
            <a:noAutofit/>
          </a:bodyPr>
          <a:lstStyle/>
          <a:p>
            <a:pPr>
              <a:lnSpc>
                <a:spcPct val="110000"/>
              </a:lnSpc>
              <a:buFontTx/>
              <a:buChar char="-"/>
            </a:pPr>
            <a:r>
              <a:rPr lang="en-US" sz="2000" dirty="0">
                <a:solidFill>
                  <a:schemeClr val="bg1"/>
                </a:solidFill>
              </a:rPr>
              <a:t>This subclause defines standard practices for synthesizing binary digital electronic circuits from VHDL source code</a:t>
            </a:r>
            <a:endParaRPr lang="tr-TR" sz="2000" dirty="0">
              <a:solidFill>
                <a:schemeClr val="bg1"/>
              </a:solidFill>
            </a:endParaRPr>
          </a:p>
          <a:p>
            <a:pPr marL="0" indent="0">
              <a:lnSpc>
                <a:spcPct val="110000"/>
              </a:lnSpc>
              <a:buNone/>
            </a:pPr>
            <a:r>
              <a:rPr lang="en-US" sz="2000" dirty="0">
                <a:solidFill>
                  <a:schemeClr val="bg1"/>
                </a:solidFill>
              </a:rPr>
              <a:t>a) The hardware interpretation of values belonging to the BIT and BOOLEAN types defined in package STD.STANDARD and to the STD_ULOGIC type defined in package IEEE.STD_LOGIC_1164. </a:t>
            </a:r>
            <a:endParaRPr lang="tr-TR" sz="2000" dirty="0">
              <a:solidFill>
                <a:schemeClr val="bg1"/>
              </a:solidFill>
            </a:endParaRPr>
          </a:p>
          <a:p>
            <a:pPr marL="0" indent="0">
              <a:lnSpc>
                <a:spcPct val="110000"/>
              </a:lnSpc>
              <a:buNone/>
            </a:pPr>
            <a:r>
              <a:rPr lang="en-US" sz="2000" dirty="0">
                <a:solidFill>
                  <a:schemeClr val="bg1"/>
                </a:solidFill>
              </a:rPr>
              <a:t>b) A function (STD_MATCH) that provides “don’t care” or “wild card” testing of values based on the STD_ULOGIC type. </a:t>
            </a:r>
            <a:endParaRPr lang="tr-TR" sz="2000" dirty="0">
              <a:solidFill>
                <a:schemeClr val="bg1"/>
              </a:solidFill>
            </a:endParaRPr>
          </a:p>
          <a:p>
            <a:pPr marL="0" indent="0">
              <a:lnSpc>
                <a:spcPct val="110000"/>
              </a:lnSpc>
              <a:buNone/>
            </a:pPr>
            <a:r>
              <a:rPr lang="en-US" sz="2000" dirty="0">
                <a:solidFill>
                  <a:schemeClr val="bg1"/>
                </a:solidFill>
              </a:rPr>
              <a:t>c) Standard functions for representing sensitivity to the edge of a signal. </a:t>
            </a:r>
            <a:endParaRPr lang="tr-TR" sz="2000" dirty="0">
              <a:solidFill>
                <a:schemeClr val="bg1"/>
              </a:solidFill>
            </a:endParaRPr>
          </a:p>
          <a:p>
            <a:pPr marL="0" indent="0">
              <a:lnSpc>
                <a:spcPct val="110000"/>
              </a:lnSpc>
              <a:buNone/>
            </a:pPr>
            <a:r>
              <a:rPr lang="en-US" sz="2000" dirty="0">
                <a:solidFill>
                  <a:schemeClr val="bg1"/>
                </a:solidFill>
              </a:rPr>
              <a:t>d) Packages that define one-dimensional array types for representing signed and unsigned arithmetic values, and that define arithmetic, shift, and type conversion operations on those types.</a:t>
            </a:r>
            <a:endParaRPr lang="tr-TR" sz="2000" dirty="0">
              <a:solidFill>
                <a:schemeClr val="bg1"/>
              </a:solidFill>
            </a:endParaRPr>
          </a:p>
          <a:p>
            <a:pPr marL="0" indent="0">
              <a:lnSpc>
                <a:spcPct val="110000"/>
              </a:lnSpc>
              <a:buNone/>
            </a:pPr>
            <a:endPar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function STD_MATCH (L, R: STD_ULOGIC) return BOOLEAN;</a:t>
            </a:r>
            <a:r>
              <a:rPr lang="tr-TR" sz="1500" b="1" dirty="0">
                <a:solidFill>
                  <a:schemeClr val="bg1"/>
                </a:solidFill>
                <a:effectLst/>
                <a:ea typeface="Calibri" panose="020F0502020204030204" pitchFamily="34" charset="0"/>
              </a:rPr>
              <a:t> 		</a:t>
            </a:r>
            <a:r>
              <a:rPr lang="en-US" sz="1500" b="1" dirty="0">
                <a:solidFill>
                  <a:schemeClr val="bg1"/>
                </a:solidFill>
                <a:effectLst/>
                <a:ea typeface="Calibri" panose="020F0502020204030204" pitchFamily="34" charset="0"/>
              </a:rPr>
              <a:t>function STD_MATCH (L, R: STD_LOGIC_VECTOR) return BOOLEAN;</a:t>
            </a: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     -- Result: </a:t>
            </a:r>
            <a:r>
              <a:rPr lang="en-US" sz="1500" b="1" dirty="0" err="1">
                <a:solidFill>
                  <a:schemeClr val="bg1"/>
                </a:solidFill>
                <a:effectLst/>
                <a:ea typeface="Calibri" panose="020F0502020204030204" pitchFamily="34" charset="0"/>
              </a:rPr>
              <a:t>termwise</a:t>
            </a:r>
            <a:r>
              <a:rPr lang="en-US" sz="1500" b="1" dirty="0">
                <a:solidFill>
                  <a:schemeClr val="bg1"/>
                </a:solidFill>
                <a:effectLst/>
                <a:ea typeface="Calibri" panose="020F0502020204030204" pitchFamily="34" charset="0"/>
              </a:rPr>
              <a:t> comparison per STD_LOGIC_1164 intent</a:t>
            </a:r>
            <a:r>
              <a:rPr lang="tr-TR" sz="1500" b="1" dirty="0">
                <a:solidFill>
                  <a:schemeClr val="bg1"/>
                </a:solidFill>
                <a:effectLst/>
                <a:ea typeface="Calibri" panose="020F0502020204030204" pitchFamily="34" charset="0"/>
              </a:rPr>
              <a:t>		</a:t>
            </a:r>
            <a:r>
              <a:rPr lang="en-US" sz="1500" b="1" dirty="0">
                <a:solidFill>
                  <a:schemeClr val="bg1"/>
                </a:solidFill>
                <a:effectLst/>
                <a:ea typeface="Calibri" panose="020F0502020204030204" pitchFamily="34" charset="0"/>
              </a:rPr>
              <a:t>-- Result: terms compared per STD_LOGIC_1164 intent</a:t>
            </a:r>
          </a:p>
          <a:p>
            <a:pPr marL="0" inden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500" b="1" dirty="0">
                <a:solidFill>
                  <a:schemeClr val="bg1"/>
                </a:solidFill>
                <a:effectLst/>
                <a:ea typeface="Calibri" panose="020F0502020204030204" pitchFamily="34" charset="0"/>
              </a:rPr>
              <a:t>     </a:t>
            </a: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7" name="Content Placeholder 2">
            <a:extLst>
              <a:ext uri="{FF2B5EF4-FFF2-40B4-BE49-F238E27FC236}">
                <a16:creationId xmlns:a16="http://schemas.microsoft.com/office/drawing/2014/main" id="{45E2704D-CED1-4F0E-A6F2-3BAAD0D612EB}"/>
              </a:ext>
            </a:extLst>
          </p:cNvPr>
          <p:cNvSpPr txBox="1">
            <a:spLocks/>
          </p:cNvSpPr>
          <p:nvPr/>
        </p:nvSpPr>
        <p:spPr>
          <a:xfrm>
            <a:off x="817959" y="6633532"/>
            <a:ext cx="7303583" cy="85692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17804935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845A209-05F7-98E5-55B1-19A73ADA56D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732F53C-E6B5-FDBA-4273-83A8132B8DF7}"/>
              </a:ext>
            </a:extLst>
          </p:cNvPr>
          <p:cNvSpPr txBox="1">
            <a:spLocks/>
          </p:cNvSpPr>
          <p:nvPr/>
        </p:nvSpPr>
        <p:spPr bwMode="auto">
          <a:xfrm>
            <a:off x="92747" y="4612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9 </a:t>
            </a:r>
            <a:r>
              <a:rPr lang="tr-TR" sz="4000" b="1" dirty="0">
                <a:solidFill>
                  <a:schemeClr val="bg1"/>
                </a:solidFill>
                <a:latin typeface="Tw Cen MT (Body)"/>
                <a:ea typeface="+mj-ea"/>
                <a:cs typeface="Times New Roman" panose="02020603050405020304" pitchFamily="18" charset="0"/>
              </a:rPr>
              <a:t>Standard </a:t>
            </a:r>
            <a:r>
              <a:rPr lang="tr-TR" sz="4000" b="1" dirty="0" err="1">
                <a:solidFill>
                  <a:schemeClr val="bg1"/>
                </a:solidFill>
                <a:latin typeface="Tw Cen MT (Body)"/>
                <a:ea typeface="+mj-ea"/>
                <a:cs typeface="Times New Roman" panose="02020603050405020304" pitchFamily="18" charset="0"/>
              </a:rPr>
              <a:t>Synthesis</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Context</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Declarations</a:t>
            </a:r>
            <a:endParaRPr lang="en-GB" sz="4000" b="1" i="1" dirty="0">
              <a:solidFill>
                <a:schemeClr val="bg1"/>
              </a:solidFill>
              <a:latin typeface="Tw Cen MT (Body)"/>
              <a:cs typeface="Times New Roman" panose="02020603050405020304" pitchFamily="18" charset="0"/>
            </a:endParaRPr>
          </a:p>
        </p:txBody>
      </p:sp>
      <p:sp>
        <p:nvSpPr>
          <p:cNvPr id="5" name="Content Placeholder 2">
            <a:extLst>
              <a:ext uri="{FF2B5EF4-FFF2-40B4-BE49-F238E27FC236}">
                <a16:creationId xmlns:a16="http://schemas.microsoft.com/office/drawing/2014/main" id="{F37FD9A8-3B9A-4787-8E8A-AE3872D894BA}"/>
              </a:ext>
            </a:extLst>
          </p:cNvPr>
          <p:cNvSpPr>
            <a:spLocks noGrp="1"/>
          </p:cNvSpPr>
          <p:nvPr>
            <p:ph idx="1"/>
          </p:nvPr>
        </p:nvSpPr>
        <p:spPr>
          <a:xfrm>
            <a:off x="1480110" y="655017"/>
            <a:ext cx="2571625" cy="1797270"/>
          </a:xfrm>
        </p:spPr>
        <p:txBody>
          <a:bodyPr>
            <a:noAutofit/>
          </a:bodyPr>
          <a:lstStyle/>
          <a:p>
            <a:pPr marL="0" indent="0">
              <a:buNone/>
            </a:pPr>
            <a:r>
              <a:rPr lang="tr-TR" sz="1200" b="0" dirty="0" err="1">
                <a:solidFill>
                  <a:schemeClr val="bg1"/>
                </a:solidFill>
                <a:effectLst/>
              </a:rPr>
              <a:t>library</a:t>
            </a:r>
            <a:r>
              <a:rPr lang="tr-TR" sz="1200" b="0" dirty="0">
                <a:solidFill>
                  <a:schemeClr val="bg1"/>
                </a:solidFill>
                <a:effectLst/>
              </a:rPr>
              <a:t> IEEE;</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IEEE.std_logic_1164.all;</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a:t>
            </a:r>
            <a:r>
              <a:rPr lang="tr-TR" sz="1200" b="0" dirty="0" err="1">
                <a:solidFill>
                  <a:schemeClr val="bg1"/>
                </a:solidFill>
                <a:effectLst/>
              </a:rPr>
              <a:t>IEEE.numeric_std.all</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a:t>
            </a:r>
            <a:r>
              <a:rPr lang="tr-TR" sz="1200" b="0" dirty="0" err="1">
                <a:solidFill>
                  <a:schemeClr val="bg1"/>
                </a:solidFill>
                <a:effectLst/>
              </a:rPr>
              <a:t>sitelib.sitepack.all</a:t>
            </a:r>
            <a:r>
              <a:rPr lang="tr-TR" sz="1200" b="0" dirty="0">
                <a:solidFill>
                  <a:schemeClr val="bg1"/>
                </a:solidFill>
                <a:effectLst/>
              </a:rPr>
              <a:t>;</a:t>
            </a:r>
          </a:p>
          <a:p>
            <a:pPr marL="0" indent="0">
              <a:buNone/>
            </a:pPr>
            <a:r>
              <a:rPr lang="tr-TR" sz="1200" b="0" dirty="0" err="1">
                <a:solidFill>
                  <a:schemeClr val="bg1"/>
                </a:solidFill>
                <a:effectLst/>
              </a:rPr>
              <a:t>end</a:t>
            </a: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a:t>
            </a:r>
          </a:p>
          <a:p>
            <a:pPr marL="0" indent="0">
              <a:buNone/>
            </a:pPr>
            <a:endParaRPr lang="tr-TR" sz="1000" b="0" dirty="0">
              <a:solidFill>
                <a:schemeClr val="bg1"/>
              </a:solidFill>
              <a:effectLst/>
            </a:endParaRPr>
          </a:p>
          <a:p>
            <a:pPr marL="0" indent="0">
              <a:lnSpc>
                <a:spcPct val="110000"/>
              </a:lnSpc>
              <a:buNone/>
            </a:pPr>
            <a:endParaRPr lang="en-US" sz="1500" b="1" dirty="0">
              <a:solidFill>
                <a:schemeClr val="bg1"/>
              </a:solidFill>
              <a:effectLst/>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effectLst/>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7" name="Content Placeholder 2">
            <a:extLst>
              <a:ext uri="{FF2B5EF4-FFF2-40B4-BE49-F238E27FC236}">
                <a16:creationId xmlns:a16="http://schemas.microsoft.com/office/drawing/2014/main" id="{45E2704D-CED1-4F0E-A6F2-3BAAD0D612EB}"/>
              </a:ext>
            </a:extLst>
          </p:cNvPr>
          <p:cNvSpPr txBox="1">
            <a:spLocks/>
          </p:cNvSpPr>
          <p:nvPr/>
        </p:nvSpPr>
        <p:spPr>
          <a:xfrm>
            <a:off x="817959" y="6633532"/>
            <a:ext cx="7303583" cy="85692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200" b="1" dirty="0">
              <a:latin typeface="Calibri" panose="020F0502020204030204" pitchFamily="34" charset="0"/>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6" name="Content Placeholder 2">
            <a:extLst>
              <a:ext uri="{FF2B5EF4-FFF2-40B4-BE49-F238E27FC236}">
                <a16:creationId xmlns:a16="http://schemas.microsoft.com/office/drawing/2014/main" id="{908A0928-F593-4C5B-8853-E34E55A00DE5}"/>
              </a:ext>
            </a:extLst>
          </p:cNvPr>
          <p:cNvSpPr txBox="1">
            <a:spLocks/>
          </p:cNvSpPr>
          <p:nvPr/>
        </p:nvSpPr>
        <p:spPr>
          <a:xfrm>
            <a:off x="3785282" y="655017"/>
            <a:ext cx="4442469" cy="19706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tr-TR" sz="1200" b="0" dirty="0" err="1">
                <a:solidFill>
                  <a:schemeClr val="bg1"/>
                </a:solidFill>
                <a:effectLst/>
              </a:rPr>
              <a:t>context</a:t>
            </a:r>
            <a:r>
              <a:rPr lang="tr-TR" sz="1200" b="0" dirty="0">
                <a:solidFill>
                  <a:schemeClr val="bg1"/>
                </a:solidFill>
                <a:effectLst/>
              </a:rPr>
              <a:t> proj1_context is  -- </a:t>
            </a:r>
            <a:r>
              <a:rPr lang="tr-TR" sz="1200" b="0" dirty="0" err="1">
                <a:solidFill>
                  <a:schemeClr val="bg1"/>
                </a:solidFill>
                <a:effectLst/>
              </a:rPr>
              <a:t>compiled</a:t>
            </a:r>
            <a:r>
              <a:rPr lang="tr-TR" sz="1200" b="0" dirty="0">
                <a:solidFill>
                  <a:schemeClr val="bg1"/>
                </a:solidFill>
                <a:effectLst/>
              </a:rPr>
              <a:t> </a:t>
            </a:r>
            <a:r>
              <a:rPr lang="tr-TR" sz="1200" b="0" dirty="0" err="1">
                <a:solidFill>
                  <a:schemeClr val="bg1"/>
                </a:solidFill>
                <a:effectLst/>
              </a:rPr>
              <a:t>into</a:t>
            </a:r>
            <a:r>
              <a:rPr lang="tr-TR" sz="1200" b="0" dirty="0">
                <a:solidFill>
                  <a:schemeClr val="bg1"/>
                </a:solidFill>
                <a:effectLst/>
              </a:rPr>
              <a:t> </a:t>
            </a:r>
            <a:r>
              <a:rPr lang="tr-TR" sz="1200" b="0" dirty="0" err="1">
                <a:solidFill>
                  <a:schemeClr val="bg1"/>
                </a:solidFill>
                <a:effectLst/>
              </a:rPr>
              <a:t>library</a:t>
            </a:r>
            <a:r>
              <a:rPr lang="tr-TR" sz="1200" b="0" dirty="0">
                <a:solidFill>
                  <a:schemeClr val="bg1"/>
                </a:solidFill>
                <a:effectLst/>
              </a:rPr>
              <a:t> proj1lib</a:t>
            </a:r>
          </a:p>
          <a:p>
            <a:pPr marL="0" indent="0">
              <a:buNone/>
            </a:pPr>
            <a:r>
              <a:rPr lang="tr-TR" sz="1200" b="0" dirty="0">
                <a:solidFill>
                  <a:schemeClr val="bg1"/>
                </a:solidFill>
                <a:effectLst/>
              </a:rPr>
              <a:t>  </a:t>
            </a:r>
            <a:r>
              <a:rPr lang="tr-TR" sz="1200" b="0" dirty="0" err="1">
                <a:solidFill>
                  <a:schemeClr val="bg1"/>
                </a:solidFill>
                <a:effectLst/>
              </a:rPr>
              <a:t>library</a:t>
            </a:r>
            <a:r>
              <a:rPr lang="tr-TR" sz="1200" b="0" dirty="0">
                <a:solidFill>
                  <a:schemeClr val="bg1"/>
                </a:solidFill>
                <a:effectLst/>
              </a:rPr>
              <a:t> </a:t>
            </a:r>
            <a:r>
              <a:rPr lang="tr-TR" sz="1200" b="0" dirty="0" err="1">
                <a:solidFill>
                  <a:schemeClr val="bg1"/>
                </a:solidFill>
                <a:effectLst/>
              </a:rPr>
              <a:t>sitelib</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 </a:t>
            </a:r>
            <a:r>
              <a:rPr lang="tr-TR" sz="1200" b="0" dirty="0" err="1">
                <a:solidFill>
                  <a:schemeClr val="bg1"/>
                </a:solidFill>
                <a:effectLst/>
              </a:rPr>
              <a:t>sitelib.site_context</a:t>
            </a:r>
            <a:r>
              <a:rPr lang="tr-TR" sz="1200" b="0" dirty="0">
                <a:solidFill>
                  <a:schemeClr val="bg1"/>
                </a:solidFill>
                <a:effectLst/>
              </a:rPr>
              <a:t>;</a:t>
            </a:r>
          </a:p>
          <a:p>
            <a:pPr marL="0" indent="0">
              <a:buNone/>
            </a:pPr>
            <a:r>
              <a:rPr lang="tr-TR" sz="1200" b="0" dirty="0">
                <a:solidFill>
                  <a:schemeClr val="bg1"/>
                </a:solidFill>
                <a:effectLst/>
              </a:rPr>
              <a:t>  </a:t>
            </a:r>
            <a:r>
              <a:rPr lang="tr-TR" sz="1200" b="0" dirty="0" err="1">
                <a:solidFill>
                  <a:schemeClr val="bg1"/>
                </a:solidFill>
                <a:effectLst/>
              </a:rPr>
              <a:t>use</a:t>
            </a:r>
            <a:r>
              <a:rPr lang="tr-TR" sz="1200" b="0" dirty="0">
                <a:solidFill>
                  <a:schemeClr val="bg1"/>
                </a:solidFill>
                <a:effectLst/>
              </a:rPr>
              <a:t> proj1lib.proj1pack.all;</a:t>
            </a:r>
          </a:p>
          <a:p>
            <a:pPr marL="0" indent="0">
              <a:buNone/>
            </a:pPr>
            <a:r>
              <a:rPr lang="tr-TR" sz="1200" b="0" dirty="0" err="1">
                <a:solidFill>
                  <a:schemeClr val="bg1"/>
                </a:solidFill>
                <a:effectLst/>
              </a:rPr>
              <a:t>end</a:t>
            </a:r>
            <a:r>
              <a:rPr lang="tr-TR" sz="1200" b="0" dirty="0">
                <a:solidFill>
                  <a:schemeClr val="bg1"/>
                </a:solidFill>
                <a:effectLst/>
              </a:rPr>
              <a:t> </a:t>
            </a:r>
            <a:r>
              <a:rPr lang="tr-TR" sz="1200" b="0" dirty="0" err="1">
                <a:solidFill>
                  <a:schemeClr val="bg1"/>
                </a:solidFill>
                <a:effectLst/>
              </a:rPr>
              <a:t>context</a:t>
            </a:r>
            <a:r>
              <a:rPr lang="tr-TR" sz="1200" b="0" dirty="0">
                <a:solidFill>
                  <a:schemeClr val="bg1"/>
                </a:solidFill>
                <a:effectLst/>
              </a:rPr>
              <a:t>;</a:t>
            </a:r>
            <a:endParaRPr lang="en-GB" sz="1200"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0" name="Content Placeholder 2">
            <a:extLst>
              <a:ext uri="{FF2B5EF4-FFF2-40B4-BE49-F238E27FC236}">
                <a16:creationId xmlns:a16="http://schemas.microsoft.com/office/drawing/2014/main" id="{1A20F516-ED46-47BA-BC0E-ED001134F940}"/>
              </a:ext>
            </a:extLst>
          </p:cNvPr>
          <p:cNvSpPr txBox="1">
            <a:spLocks/>
          </p:cNvSpPr>
          <p:nvPr/>
        </p:nvSpPr>
        <p:spPr>
          <a:xfrm>
            <a:off x="7565600" y="655017"/>
            <a:ext cx="2703007" cy="197069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tr-TR" sz="1200" b="0" dirty="0">
                <a:solidFill>
                  <a:schemeClr val="bg1"/>
                </a:solidFill>
                <a:effectLst/>
              </a:rPr>
              <a:t>--</a:t>
            </a:r>
            <a:r>
              <a:rPr lang="tr-TR" sz="1200" b="0" dirty="0" err="1">
                <a:solidFill>
                  <a:schemeClr val="bg1"/>
                </a:solidFill>
                <a:effectLst/>
              </a:rPr>
              <a:t>call</a:t>
            </a:r>
            <a:endParaRPr lang="tr-TR" sz="1200" b="0" dirty="0">
              <a:solidFill>
                <a:schemeClr val="bg1"/>
              </a:solidFill>
              <a:effectLst/>
            </a:endParaRPr>
          </a:p>
          <a:p>
            <a:pPr marL="0" indent="0">
              <a:buNone/>
            </a:pPr>
            <a:r>
              <a:rPr lang="tr-TR" sz="1200" b="0" dirty="0" err="1">
                <a:solidFill>
                  <a:schemeClr val="bg1"/>
                </a:solidFill>
                <a:effectLst/>
              </a:rPr>
              <a:t>library</a:t>
            </a:r>
            <a:r>
              <a:rPr lang="tr-TR" sz="1200" b="0" dirty="0">
                <a:solidFill>
                  <a:schemeClr val="bg1"/>
                </a:solidFill>
                <a:effectLst/>
              </a:rPr>
              <a:t> proj1lib;</a:t>
            </a:r>
          </a:p>
          <a:p>
            <a:pPr marL="0" indent="0">
              <a:buNone/>
            </a:pPr>
            <a:r>
              <a:rPr lang="tr-TR" sz="1200" b="0" dirty="0" err="1">
                <a:solidFill>
                  <a:schemeClr val="bg1"/>
                </a:solidFill>
                <a:effectLst/>
              </a:rPr>
              <a:t>context</a:t>
            </a:r>
            <a:r>
              <a:rPr lang="tr-TR" sz="1200" b="0" dirty="0">
                <a:solidFill>
                  <a:schemeClr val="bg1"/>
                </a:solidFill>
                <a:effectLst/>
              </a:rPr>
              <a:t> proj1lib.proj1_context;</a:t>
            </a:r>
          </a:p>
          <a:p>
            <a:pPr marL="0" indent="0">
              <a:lnSpc>
                <a:spcPct val="110000"/>
              </a:lnSpc>
              <a:buNone/>
            </a:pPr>
            <a:endParaRPr lang="en-US" sz="1200" b="1" dirty="0">
              <a:solidFill>
                <a:schemeClr val="bg1"/>
              </a:solidFill>
              <a:effectLst/>
              <a:ea typeface="Calibri" panose="020F0502020204030204" pitchFamily="34" charset="0"/>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1" name="Content Placeholder 2">
            <a:extLst>
              <a:ext uri="{FF2B5EF4-FFF2-40B4-BE49-F238E27FC236}">
                <a16:creationId xmlns:a16="http://schemas.microsoft.com/office/drawing/2014/main" id="{4D4D2CC5-3D10-482E-B89F-C0632CAE8682}"/>
              </a:ext>
            </a:extLst>
          </p:cNvPr>
          <p:cNvSpPr txBox="1">
            <a:spLocks/>
          </p:cNvSpPr>
          <p:nvPr/>
        </p:nvSpPr>
        <p:spPr bwMode="auto">
          <a:xfrm>
            <a:off x="1168" y="2452287"/>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10 </a:t>
            </a:r>
            <a:r>
              <a:rPr lang="tr-TR" sz="4000" b="1" dirty="0" err="1">
                <a:solidFill>
                  <a:schemeClr val="bg1"/>
                </a:solidFill>
                <a:latin typeface="Tw Cen MT (Body)"/>
                <a:ea typeface="+mj-ea"/>
                <a:cs typeface="Times New Roman" panose="02020603050405020304" pitchFamily="18" charset="0"/>
              </a:rPr>
              <a:t>Fixed</a:t>
            </a:r>
            <a:r>
              <a:rPr lang="tr-TR" sz="4000" b="1" dirty="0">
                <a:solidFill>
                  <a:schemeClr val="bg1"/>
                </a:solidFill>
                <a:latin typeface="Tw Cen MT (Body)"/>
                <a:ea typeface="+mj-ea"/>
                <a:cs typeface="Times New Roman" panose="02020603050405020304" pitchFamily="18" charset="0"/>
              </a:rPr>
              <a:t>-Point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2" name="Content Placeholder 2">
            <a:extLst>
              <a:ext uri="{FF2B5EF4-FFF2-40B4-BE49-F238E27FC236}">
                <a16:creationId xmlns:a16="http://schemas.microsoft.com/office/drawing/2014/main" id="{F86C5D2D-39CA-410E-8851-CFD6E0A1EE93}"/>
              </a:ext>
            </a:extLst>
          </p:cNvPr>
          <p:cNvSpPr txBox="1">
            <a:spLocks/>
          </p:cNvSpPr>
          <p:nvPr/>
        </p:nvSpPr>
        <p:spPr bwMode="auto">
          <a:xfrm>
            <a:off x="0" y="3631423"/>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11 </a:t>
            </a:r>
            <a:r>
              <a:rPr lang="tr-TR" sz="4000" b="1" dirty="0" err="1">
                <a:solidFill>
                  <a:schemeClr val="bg1"/>
                </a:solidFill>
                <a:latin typeface="Tw Cen MT (Body)"/>
                <a:ea typeface="+mj-ea"/>
                <a:cs typeface="Times New Roman" panose="02020603050405020304" pitchFamily="18" charset="0"/>
              </a:rPr>
              <a:t>Floating</a:t>
            </a:r>
            <a:r>
              <a:rPr lang="tr-TR" sz="4000" b="1" dirty="0">
                <a:solidFill>
                  <a:schemeClr val="bg1"/>
                </a:solidFill>
                <a:latin typeface="Tw Cen MT (Body)"/>
                <a:ea typeface="+mj-ea"/>
                <a:cs typeface="Times New Roman" panose="02020603050405020304" pitchFamily="18" charset="0"/>
              </a:rPr>
              <a:t>-Point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3" name="Content Placeholder 2">
            <a:extLst>
              <a:ext uri="{FF2B5EF4-FFF2-40B4-BE49-F238E27FC236}">
                <a16:creationId xmlns:a16="http://schemas.microsoft.com/office/drawing/2014/main" id="{3367B10D-6F55-46C7-B5F7-8D9F55C0A76F}"/>
              </a:ext>
            </a:extLst>
          </p:cNvPr>
          <p:cNvSpPr txBox="1">
            <a:spLocks/>
          </p:cNvSpPr>
          <p:nvPr/>
        </p:nvSpPr>
        <p:spPr>
          <a:xfrm>
            <a:off x="1480110" y="2934675"/>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bg1"/>
                </a:solidFill>
              </a:rPr>
              <a:t>The library denoted by the library logical name IEEE contains packages FIXED_FLOAT_TYPES, FIXED_GENERIC_PKG, and FIXED_PKG</a:t>
            </a:r>
            <a:endParaRPr lang="tr-TR" sz="2000" dirty="0">
              <a:solidFill>
                <a:schemeClr val="bg1"/>
              </a:solidFill>
            </a:endParaRPr>
          </a:p>
          <a:p>
            <a:pPr marL="0" indent="0">
              <a:lnSpc>
                <a:spcPct val="110000"/>
              </a:lnSpc>
              <a:buNone/>
            </a:pPr>
            <a:endParaRPr lang="en-GB" b="1" dirty="0">
              <a:solidFill>
                <a:schemeClr val="bg1"/>
              </a:solidFill>
            </a:endParaRPr>
          </a:p>
        </p:txBody>
      </p:sp>
      <p:sp>
        <p:nvSpPr>
          <p:cNvPr id="14" name="Content Placeholder 2">
            <a:extLst>
              <a:ext uri="{FF2B5EF4-FFF2-40B4-BE49-F238E27FC236}">
                <a16:creationId xmlns:a16="http://schemas.microsoft.com/office/drawing/2014/main" id="{139C8735-688D-490C-87A9-AC72059EECFA}"/>
              </a:ext>
            </a:extLst>
          </p:cNvPr>
          <p:cNvSpPr txBox="1">
            <a:spLocks/>
          </p:cNvSpPr>
          <p:nvPr/>
        </p:nvSpPr>
        <p:spPr>
          <a:xfrm>
            <a:off x="1480110" y="4134158"/>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bg1"/>
                </a:solidFill>
              </a:rPr>
              <a:t>The library denoted by the library logical name IEEE contains packages FLOAT_GENERIC_PKG and FLOAT_PKG</a:t>
            </a:r>
            <a:endParaRPr lang="en-US" sz="2000" b="1" dirty="0">
              <a:solidFill>
                <a:schemeClr val="bg1"/>
              </a:solidFill>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
        <p:nvSpPr>
          <p:cNvPr id="15" name="Content Placeholder 2">
            <a:extLst>
              <a:ext uri="{FF2B5EF4-FFF2-40B4-BE49-F238E27FC236}">
                <a16:creationId xmlns:a16="http://schemas.microsoft.com/office/drawing/2014/main" id="{D5AB0243-CB4B-44A2-9AEA-E48D19136435}"/>
              </a:ext>
            </a:extLst>
          </p:cNvPr>
          <p:cNvSpPr txBox="1">
            <a:spLocks/>
          </p:cNvSpPr>
          <p:nvPr/>
        </p:nvSpPr>
        <p:spPr bwMode="auto">
          <a:xfrm>
            <a:off x="92747" y="5062414"/>
            <a:ext cx="1219083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4000" b="1" dirty="0">
                <a:solidFill>
                  <a:srgbClr val="FF0000"/>
                </a:solidFill>
                <a:latin typeface="Tw Cen MT (Headings)"/>
                <a:ea typeface="+mj-ea"/>
                <a:cs typeface="+mj-cs"/>
              </a:rPr>
              <a:t>16</a:t>
            </a:r>
            <a:r>
              <a:rPr lang="en-GB" sz="4000" b="1" dirty="0">
                <a:solidFill>
                  <a:srgbClr val="FF0000"/>
                </a:solidFill>
                <a:latin typeface="Tw Cen MT (Headings)"/>
                <a:ea typeface="+mj-ea"/>
                <a:cs typeface="+mj-cs"/>
              </a:rPr>
              <a:t>.</a:t>
            </a:r>
            <a:r>
              <a:rPr lang="tr-TR" sz="4000" b="1" dirty="0">
                <a:solidFill>
                  <a:srgbClr val="FF0000"/>
                </a:solidFill>
                <a:latin typeface="Tw Cen MT (Headings)"/>
                <a:ea typeface="+mj-ea"/>
                <a:cs typeface="+mj-cs"/>
              </a:rPr>
              <a:t>12 </a:t>
            </a:r>
            <a:r>
              <a:rPr lang="tr-TR" sz="4000" b="1" dirty="0" err="1">
                <a:solidFill>
                  <a:schemeClr val="bg1"/>
                </a:solidFill>
                <a:latin typeface="Tw Cen MT (Body)"/>
                <a:ea typeface="+mj-ea"/>
                <a:cs typeface="Times New Roman" panose="02020603050405020304" pitchFamily="18" charset="0"/>
              </a:rPr>
              <a:t>Reflection</a:t>
            </a:r>
            <a:r>
              <a:rPr lang="tr-TR" sz="4000" b="1" dirty="0">
                <a:solidFill>
                  <a:schemeClr val="bg1"/>
                </a:solidFill>
                <a:latin typeface="Tw Cen MT (Body)"/>
                <a:ea typeface="+mj-ea"/>
                <a:cs typeface="Times New Roman" panose="02020603050405020304" pitchFamily="18" charset="0"/>
              </a:rPr>
              <a:t> </a:t>
            </a:r>
            <a:r>
              <a:rPr lang="tr-TR" sz="4000" b="1" dirty="0" err="1">
                <a:solidFill>
                  <a:schemeClr val="bg1"/>
                </a:solidFill>
                <a:latin typeface="Tw Cen MT (Body)"/>
                <a:ea typeface="+mj-ea"/>
                <a:cs typeface="Times New Roman" panose="02020603050405020304" pitchFamily="18" charset="0"/>
              </a:rPr>
              <a:t>Package</a:t>
            </a:r>
            <a:endParaRPr lang="en-GB" sz="4000" b="1" i="1" dirty="0">
              <a:solidFill>
                <a:schemeClr val="bg1"/>
              </a:solidFill>
              <a:latin typeface="Tw Cen MT (Body)"/>
              <a:cs typeface="Times New Roman" panose="02020603050405020304" pitchFamily="18" charset="0"/>
            </a:endParaRPr>
          </a:p>
        </p:txBody>
      </p:sp>
      <p:sp>
        <p:nvSpPr>
          <p:cNvPr id="16" name="Content Placeholder 2">
            <a:extLst>
              <a:ext uri="{FF2B5EF4-FFF2-40B4-BE49-F238E27FC236}">
                <a16:creationId xmlns:a16="http://schemas.microsoft.com/office/drawing/2014/main" id="{7B735CB2-139D-4ECA-8784-1A73424B7984}"/>
              </a:ext>
            </a:extLst>
          </p:cNvPr>
          <p:cNvSpPr txBox="1">
            <a:spLocks/>
          </p:cNvSpPr>
          <p:nvPr/>
        </p:nvSpPr>
        <p:spPr>
          <a:xfrm>
            <a:off x="1480110" y="5604868"/>
            <a:ext cx="10016650" cy="71052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sz="2000" dirty="0">
                <a:solidFill>
                  <a:schemeClr val="bg1"/>
                </a:solidFill>
              </a:rPr>
              <a:t>Package REFLECTION contains protected type declarations and access types to these protected types for a reflection API.</a:t>
            </a:r>
            <a:endParaRPr lang="en-US" sz="2000" b="1" dirty="0">
              <a:solidFill>
                <a:schemeClr val="bg1"/>
              </a:solidFill>
              <a:ea typeface="Calibri" panose="020F0502020204030204" pitchFamily="34" charset="0"/>
            </a:endParaRPr>
          </a:p>
          <a:p>
            <a:pPr lvl="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chemeClr val="bg1"/>
              </a:solidFill>
              <a:latin typeface="Calibri" panose="020F0502020204030204" pitchFamily="34" charset="0"/>
              <a:ea typeface="Calibri" panose="020F0502020204030204" pitchFamily="34" charset="0"/>
            </a:endParaRPr>
          </a:p>
          <a:p>
            <a:pPr>
              <a:lnSpc>
                <a:spcPct val="110000"/>
              </a:lnSpc>
            </a:pPr>
            <a:endParaRPr lang="en-GB" b="1" dirty="0">
              <a:solidFill>
                <a:schemeClr val="bg1"/>
              </a:solidFill>
            </a:endParaRPr>
          </a:p>
          <a:p>
            <a:pPr lvl="1">
              <a:lnSpc>
                <a:spcPct val="110000"/>
              </a:lnSpc>
            </a:pPr>
            <a:endParaRPr lang="en-GB" b="1" dirty="0">
              <a:solidFill>
                <a:schemeClr val="bg1"/>
              </a:solidFill>
            </a:endParaRPr>
          </a:p>
          <a:p>
            <a:pPr lvl="1">
              <a:lnSpc>
                <a:spcPct val="110000"/>
              </a:lnSpc>
            </a:pPr>
            <a:endParaRPr lang="en-US" sz="2800" b="1" dirty="0">
              <a:solidFill>
                <a:schemeClr val="bg1"/>
              </a:solidFill>
            </a:endParaRPr>
          </a:p>
        </p:txBody>
      </p:sp>
    </p:spTree>
    <p:extLst>
      <p:ext uri="{BB962C8B-B14F-4D97-AF65-F5344CB8AC3E}">
        <p14:creationId xmlns:p14="http://schemas.microsoft.com/office/powerpoint/2010/main" val="32603173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81A9FDB-42A9-1FF5-7E1F-6B9877DB52B6}"/>
            </a:ext>
          </a:extLst>
        </p:cNvPr>
        <p:cNvGrpSpPr/>
        <p:nvPr/>
      </p:nvGrpSpPr>
      <p:grpSpPr>
        <a:xfrm>
          <a:off x="0" y="0"/>
          <a:ext cx="0" cy="0"/>
          <a:chOff x="0" y="0"/>
          <a:chExt cx="0" cy="0"/>
        </a:xfrm>
      </p:grpSpPr>
      <p:pic>
        <p:nvPicPr>
          <p:cNvPr id="11" name="Picture 10" descr="close up of circuit board">
            <a:extLst>
              <a:ext uri="{FF2B5EF4-FFF2-40B4-BE49-F238E27FC236}">
                <a16:creationId xmlns:a16="http://schemas.microsoft.com/office/drawing/2014/main" id="{4E8530CD-A2EC-C9AC-7F94-AA0AF1858F46}"/>
              </a:ext>
            </a:extLst>
          </p:cNvPr>
          <p:cNvPicPr>
            <a:picLocks noChangeAspect="1"/>
          </p:cNvPicPr>
          <p:nvPr/>
        </p:nvPicPr>
        <p:blipFill rotWithShape="1">
          <a:blip r:embed="rId3">
            <a:alphaModFix amt="30000"/>
          </a:blip>
          <a:srcRect l="17220" r="9210" b="-1"/>
          <a:stretch/>
        </p:blipFill>
        <p:spPr>
          <a:xfrm>
            <a:off x="0" y="10"/>
            <a:ext cx="5917468" cy="6857990"/>
          </a:xfrm>
          <a:prstGeom prst="rect">
            <a:avLst/>
          </a:prstGeom>
        </p:spPr>
      </p:pic>
      <p:sp>
        <p:nvSpPr>
          <p:cNvPr id="6" name="Title 1">
            <a:extLst>
              <a:ext uri="{FF2B5EF4-FFF2-40B4-BE49-F238E27FC236}">
                <a16:creationId xmlns:a16="http://schemas.microsoft.com/office/drawing/2014/main" id="{C6668CA3-AB14-9319-4150-D88E609BBFF9}"/>
              </a:ext>
            </a:extLst>
          </p:cNvPr>
          <p:cNvSpPr txBox="1">
            <a:spLocks/>
          </p:cNvSpPr>
          <p:nvPr/>
        </p:nvSpPr>
        <p:spPr>
          <a:xfrm>
            <a:off x="5907111" y="-11850"/>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17</a:t>
            </a:r>
            <a:r>
              <a:rPr lang="en-US" sz="2800" b="1" dirty="0">
                <a:solidFill>
                  <a:srgbClr val="FF0000"/>
                </a:solidFill>
              </a:rPr>
              <a:t>. </a:t>
            </a:r>
            <a:r>
              <a:rPr lang="en-US" sz="2400" b="1" dirty="0">
                <a:solidFill>
                  <a:schemeClr val="bg1"/>
                </a:solidFill>
              </a:rPr>
              <a:t>VHDL Procedural Interface overview</a:t>
            </a:r>
          </a:p>
        </p:txBody>
      </p:sp>
      <p:sp>
        <p:nvSpPr>
          <p:cNvPr id="10" name="Subtitle 2">
            <a:extLst>
              <a:ext uri="{FF2B5EF4-FFF2-40B4-BE49-F238E27FC236}">
                <a16:creationId xmlns:a16="http://schemas.microsoft.com/office/drawing/2014/main" id="{B36DAA4F-6CB7-704E-69C5-7BE9DF4AE4DA}"/>
              </a:ext>
            </a:extLst>
          </p:cNvPr>
          <p:cNvSpPr txBox="1">
            <a:spLocks/>
          </p:cNvSpPr>
          <p:nvPr/>
        </p:nvSpPr>
        <p:spPr>
          <a:xfrm>
            <a:off x="-104802" y="152795"/>
            <a:ext cx="6106358" cy="1329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None/>
            </a:pPr>
            <a:r>
              <a:rPr lang="en-US" sz="6000" b="1" dirty="0">
                <a:solidFill>
                  <a:srgbClr val="FF0000"/>
                </a:solidFill>
              </a:rPr>
              <a:t>Chapter</a:t>
            </a:r>
            <a:r>
              <a:rPr lang="tr-TR" sz="6000" b="1" dirty="0">
                <a:solidFill>
                  <a:srgbClr val="FF0000"/>
                </a:solidFill>
              </a:rPr>
              <a:t>s</a:t>
            </a:r>
            <a:r>
              <a:rPr lang="en-US" sz="6000" b="1" dirty="0">
                <a:solidFill>
                  <a:srgbClr val="FF0000"/>
                </a:solidFill>
              </a:rPr>
              <a:t> </a:t>
            </a:r>
            <a:r>
              <a:rPr lang="tr-TR" sz="6000" b="1" dirty="0">
                <a:solidFill>
                  <a:srgbClr val="FF0000"/>
                </a:solidFill>
              </a:rPr>
              <a:t>17,18</a:t>
            </a:r>
            <a:r>
              <a:rPr lang="en-GB" sz="6000" b="1" dirty="0">
                <a:solidFill>
                  <a:srgbClr val="FF0000"/>
                </a:solidFill>
              </a:rPr>
              <a:t>,</a:t>
            </a:r>
            <a:r>
              <a:rPr lang="tr-TR" sz="6000" b="1" dirty="0">
                <a:solidFill>
                  <a:srgbClr val="FF0000"/>
                </a:solidFill>
              </a:rPr>
              <a:t>19</a:t>
            </a:r>
            <a:endParaRPr lang="en-US" sz="6000" b="1" dirty="0">
              <a:solidFill>
                <a:srgbClr val="FF0000"/>
              </a:solidFill>
            </a:endParaRPr>
          </a:p>
          <a:p>
            <a:pPr marL="0" indent="0" algn="ctr">
              <a:lnSpc>
                <a:spcPct val="100000"/>
              </a:lnSpc>
              <a:spcBef>
                <a:spcPts val="0"/>
              </a:spcBef>
              <a:buNone/>
            </a:pPr>
            <a:r>
              <a:rPr lang="en-US" sz="6000" b="1" dirty="0">
                <a:solidFill>
                  <a:srgbClr val="FF0000"/>
                </a:solidFill>
              </a:rPr>
              <a:t>Presenter:</a:t>
            </a:r>
          </a:p>
          <a:p>
            <a:pPr marL="0" indent="0" algn="ctr">
              <a:lnSpc>
                <a:spcPct val="100000"/>
              </a:lnSpc>
              <a:spcBef>
                <a:spcPts val="0"/>
              </a:spcBef>
              <a:buNone/>
            </a:pPr>
            <a:r>
              <a:rPr lang="tr-TR" sz="6000" b="1" dirty="0">
                <a:solidFill>
                  <a:schemeClr val="bg1"/>
                </a:solidFill>
              </a:rPr>
              <a:t>Furkan</a:t>
            </a:r>
            <a:r>
              <a:rPr lang="en-GB" sz="6000" b="1" dirty="0">
                <a:solidFill>
                  <a:schemeClr val="bg1"/>
                </a:solidFill>
              </a:rPr>
              <a:t> </a:t>
            </a:r>
            <a:r>
              <a:rPr lang="tr-TR" sz="6000" b="1" dirty="0">
                <a:solidFill>
                  <a:schemeClr val="bg1"/>
                </a:solidFill>
              </a:rPr>
              <a:t>Kaya</a:t>
            </a:r>
            <a:endParaRPr lang="en-US" sz="6000" b="1" i="1" dirty="0">
              <a:solidFill>
                <a:schemeClr val="bg1"/>
              </a:solidFill>
            </a:endParaRPr>
          </a:p>
        </p:txBody>
      </p:sp>
      <p:sp>
        <p:nvSpPr>
          <p:cNvPr id="7" name="Title 1">
            <a:extLst>
              <a:ext uri="{FF2B5EF4-FFF2-40B4-BE49-F238E27FC236}">
                <a16:creationId xmlns:a16="http://schemas.microsoft.com/office/drawing/2014/main" id="{B452DE2C-A486-2130-48D1-00C0D947A1FF}"/>
              </a:ext>
            </a:extLst>
          </p:cNvPr>
          <p:cNvSpPr txBox="1">
            <a:spLocks/>
          </p:cNvSpPr>
          <p:nvPr/>
        </p:nvSpPr>
        <p:spPr>
          <a:xfrm>
            <a:off x="5907111" y="567276"/>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18</a:t>
            </a:r>
            <a:r>
              <a:rPr lang="en-US" sz="2800" b="1" dirty="0">
                <a:solidFill>
                  <a:srgbClr val="FF0000"/>
                </a:solidFill>
              </a:rPr>
              <a:t>. </a:t>
            </a:r>
            <a:r>
              <a:rPr lang="en-US" sz="2400" b="1" dirty="0">
                <a:solidFill>
                  <a:schemeClr val="bg1"/>
                </a:solidFill>
              </a:rPr>
              <a:t>VHPI access functions</a:t>
            </a:r>
          </a:p>
        </p:txBody>
      </p:sp>
      <p:sp>
        <p:nvSpPr>
          <p:cNvPr id="8" name="Title 1">
            <a:extLst>
              <a:ext uri="{FF2B5EF4-FFF2-40B4-BE49-F238E27FC236}">
                <a16:creationId xmlns:a16="http://schemas.microsoft.com/office/drawing/2014/main" id="{2F07AC67-C275-9ABA-A500-FAF00711D920}"/>
              </a:ext>
            </a:extLst>
          </p:cNvPr>
          <p:cNvSpPr txBox="1">
            <a:spLocks/>
          </p:cNvSpPr>
          <p:nvPr/>
        </p:nvSpPr>
        <p:spPr>
          <a:xfrm>
            <a:off x="5907111" y="1146402"/>
            <a:ext cx="7190822" cy="567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2800" b="1" dirty="0">
                <a:solidFill>
                  <a:srgbClr val="FF0000"/>
                </a:solidFill>
              </a:rPr>
              <a:t>19</a:t>
            </a:r>
            <a:r>
              <a:rPr lang="en-US" sz="2800" b="1" dirty="0">
                <a:solidFill>
                  <a:srgbClr val="FF0000"/>
                </a:solidFill>
              </a:rPr>
              <a:t>. </a:t>
            </a:r>
            <a:r>
              <a:rPr lang="en-US" sz="2400" b="1" dirty="0">
                <a:solidFill>
                  <a:schemeClr val="bg1"/>
                </a:solidFill>
              </a:rPr>
              <a:t>VHPI information model</a:t>
            </a:r>
            <a:endParaRPr lang="en-US" sz="2000" b="1" dirty="0">
              <a:solidFill>
                <a:schemeClr val="bg1"/>
              </a:solidFill>
            </a:endParaRPr>
          </a:p>
        </p:txBody>
      </p:sp>
    </p:spTree>
    <p:extLst>
      <p:ext uri="{BB962C8B-B14F-4D97-AF65-F5344CB8AC3E}">
        <p14:creationId xmlns:p14="http://schemas.microsoft.com/office/powerpoint/2010/main" val="36029734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3A03BE2-71DB-4FB0-1389-BBDA59D1F8A2}"/>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3EAB4311-5680-0022-329E-775F571CDE8E}"/>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Overview</a:t>
            </a:r>
            <a:endParaRPr lang="en-GB" sz="2500" b="1" dirty="0">
              <a:solidFill>
                <a:srgbClr val="FF0000"/>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46436317-DECB-9DF6-9DB0-1468575AB38D}"/>
              </a:ext>
            </a:extLst>
          </p:cNvPr>
          <p:cNvSpPr txBox="1"/>
          <p:nvPr/>
        </p:nvSpPr>
        <p:spPr>
          <a:xfrm>
            <a:off x="179294" y="676924"/>
            <a:ext cx="11815482" cy="3139321"/>
          </a:xfrm>
          <a:prstGeom prst="rect">
            <a:avLst/>
          </a:prstGeom>
          <a:noFill/>
        </p:spPr>
        <p:txBody>
          <a:bodyPr wrap="square" rtlCol="0">
            <a:spAutoFit/>
          </a:bodyPr>
          <a:lstStyle/>
          <a:p>
            <a:r>
              <a:rPr lang="en-US" b="1" dirty="0">
                <a:solidFill>
                  <a:schemeClr val="bg1"/>
                </a:solidFill>
              </a:rPr>
              <a:t>Definition</a:t>
            </a:r>
            <a:r>
              <a:rPr lang="en-US" dirty="0">
                <a:solidFill>
                  <a:schemeClr val="bg1"/>
                </a:solidFill>
              </a:rPr>
              <a:t>: VHPI (VHDL Procedural Interface) allows interaction between external tools and the VHDL simulation environment.</a:t>
            </a:r>
            <a:endParaRPr lang="tr-TR" dirty="0">
              <a:solidFill>
                <a:schemeClr val="bg1"/>
              </a:solidFill>
            </a:endParaRPr>
          </a:p>
          <a:p>
            <a:endParaRPr lang="tr-TR" dirty="0">
              <a:solidFill>
                <a:schemeClr val="bg1"/>
              </a:solidFill>
              <a:latin typeface="Times New Roman" panose="02020603050405020304" pitchFamily="18" charset="0"/>
              <a:cs typeface="Times New Roman" panose="02020603050405020304" pitchFamily="18" charset="0"/>
            </a:endParaRPr>
          </a:p>
          <a:p>
            <a:r>
              <a:rPr lang="en-US" b="1" dirty="0">
                <a:solidFill>
                  <a:schemeClr val="bg1"/>
                </a:solidFill>
              </a:rPr>
              <a:t>Purpose</a:t>
            </a:r>
            <a:r>
              <a:rPr lang="en-US" dirty="0">
                <a:solidFill>
                  <a:schemeClr val="bg1"/>
                </a:solidFill>
              </a:rPr>
              <a:t>:</a:t>
            </a:r>
            <a:endParaRPr lang="tr-TR" dirty="0">
              <a:solidFill>
                <a:schemeClr val="bg1"/>
              </a:solidFill>
            </a:endParaRPr>
          </a:p>
          <a:p>
            <a:pPr lvl="1">
              <a:buFont typeface="Arial" panose="020B0604020202020204" pitchFamily="34" charset="0"/>
              <a:buChar char="•"/>
            </a:pPr>
            <a:r>
              <a:rPr lang="tr-TR" dirty="0">
                <a:solidFill>
                  <a:schemeClr val="bg1"/>
                </a:solidFill>
              </a:rPr>
              <a:t> </a:t>
            </a:r>
            <a:r>
              <a:rPr lang="en-US" dirty="0">
                <a:solidFill>
                  <a:schemeClr val="bg1"/>
                </a:solidFill>
              </a:rPr>
              <a:t>Extend simulation functionality.</a:t>
            </a:r>
          </a:p>
          <a:p>
            <a:pPr lvl="1">
              <a:buFont typeface="Arial" panose="020B0604020202020204" pitchFamily="34" charset="0"/>
              <a:buChar char="•"/>
            </a:pPr>
            <a:r>
              <a:rPr lang="tr-TR" dirty="0">
                <a:solidFill>
                  <a:schemeClr val="bg1"/>
                </a:solidFill>
              </a:rPr>
              <a:t> </a:t>
            </a:r>
            <a:r>
              <a:rPr lang="en-US" dirty="0">
                <a:solidFill>
                  <a:schemeClr val="bg1"/>
                </a:solidFill>
              </a:rPr>
              <a:t>Provide dynamic access to design objects.</a:t>
            </a:r>
            <a:endParaRPr lang="tr-TR" dirty="0">
              <a:solidFill>
                <a:schemeClr val="bg1"/>
              </a:solidFill>
            </a:endParaRPr>
          </a:p>
          <a:p>
            <a:endParaRPr lang="tr-TR" dirty="0">
              <a:solidFill>
                <a:schemeClr val="bg1"/>
              </a:solidFill>
              <a:latin typeface="Tw Cen MT (Body)"/>
              <a:cs typeface="Times New Roman" panose="02020603050405020304" pitchFamily="18" charset="0"/>
            </a:endParaRPr>
          </a:p>
          <a:p>
            <a:r>
              <a:rPr lang="en-US" b="1" dirty="0">
                <a:solidFill>
                  <a:schemeClr val="bg1"/>
                </a:solidFill>
              </a:rPr>
              <a:t>Key Components</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Handles</a:t>
            </a:r>
            <a:r>
              <a:rPr lang="en-US" dirty="0">
                <a:solidFill>
                  <a:schemeClr val="bg1"/>
                </a:solidFill>
              </a:rPr>
              <a:t>: Represent simulation objects (e.g., signals, entities).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Access Functions</a:t>
            </a:r>
            <a:r>
              <a:rPr lang="en-US" dirty="0">
                <a:solidFill>
                  <a:schemeClr val="bg1"/>
                </a:solidFill>
              </a:rPr>
              <a:t>: Perform operations on these objects.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Callbacks</a:t>
            </a:r>
            <a:r>
              <a:rPr lang="en-US" dirty="0">
                <a:solidFill>
                  <a:schemeClr val="bg1"/>
                </a:solidFill>
              </a:rPr>
              <a:t>: Trigger actions on specific simulation events.</a:t>
            </a:r>
          </a:p>
          <a:p>
            <a:endParaRPr lang="tr-TR" dirty="0">
              <a:solidFill>
                <a:schemeClr val="bg1"/>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5C4DC41B-C150-5D3D-9744-2CDA644B36A0}"/>
              </a:ext>
            </a:extLst>
          </p:cNvPr>
          <p:cNvSpPr txBox="1"/>
          <p:nvPr/>
        </p:nvSpPr>
        <p:spPr>
          <a:xfrm>
            <a:off x="0" y="3917576"/>
            <a:ext cx="11564471" cy="369332"/>
          </a:xfrm>
          <a:prstGeom prst="rect">
            <a:avLst/>
          </a:prstGeom>
          <a:noFill/>
        </p:spPr>
        <p:txBody>
          <a:bodyPr wrap="square" rtlCol="0">
            <a:spAutoFit/>
          </a:bodyPr>
          <a:lstStyle/>
          <a:p>
            <a:r>
              <a:rPr lang="en-US" dirty="0">
                <a:solidFill>
                  <a:schemeClr val="bg1"/>
                </a:solidFill>
              </a:rPr>
              <a:t>   </a:t>
            </a:r>
            <a:r>
              <a:rPr lang="en-US" dirty="0" err="1">
                <a:solidFill>
                  <a:schemeClr val="bg1"/>
                </a:solidFill>
              </a:rPr>
              <a:t>vhpi_register_cb</a:t>
            </a:r>
            <a:r>
              <a:rPr lang="en-US" dirty="0">
                <a:solidFill>
                  <a:schemeClr val="bg1"/>
                </a:solidFill>
              </a:rPr>
              <a:t>(</a:t>
            </a:r>
            <a:r>
              <a:rPr lang="en-US" dirty="0" err="1">
                <a:solidFill>
                  <a:schemeClr val="bg1"/>
                </a:solidFill>
              </a:rPr>
              <a:t>vhpiCbValueChange</a:t>
            </a:r>
            <a:r>
              <a:rPr lang="en-US" dirty="0">
                <a:solidFill>
                  <a:schemeClr val="bg1"/>
                </a:solidFill>
              </a:rPr>
              <a:t>, </a:t>
            </a:r>
            <a:r>
              <a:rPr lang="en-US" dirty="0" err="1">
                <a:solidFill>
                  <a:schemeClr val="bg1"/>
                </a:solidFill>
              </a:rPr>
              <a:t>signal_handle</a:t>
            </a:r>
            <a:r>
              <a:rPr lang="en-US" dirty="0">
                <a:solidFill>
                  <a:schemeClr val="bg1"/>
                </a:solidFill>
              </a:rPr>
              <a:t>, </a:t>
            </a:r>
            <a:r>
              <a:rPr lang="en-US" dirty="0" err="1">
                <a:solidFill>
                  <a:schemeClr val="bg1"/>
                </a:solidFill>
              </a:rPr>
              <a:t>my_callback</a:t>
            </a:r>
            <a:r>
              <a:rPr lang="en-US" dirty="0">
                <a:solidFill>
                  <a:schemeClr val="bg1"/>
                </a:solidFill>
              </a:rPr>
              <a:t>);</a:t>
            </a:r>
            <a:endParaRPr lang="tr-TR" dirty="0">
              <a:solidFill>
                <a:schemeClr val="bg1"/>
              </a:solidFill>
            </a:endParaRPr>
          </a:p>
        </p:txBody>
      </p:sp>
      <p:sp>
        <p:nvSpPr>
          <p:cNvPr id="6" name="Content Placeholder 2">
            <a:extLst>
              <a:ext uri="{FF2B5EF4-FFF2-40B4-BE49-F238E27FC236}">
                <a16:creationId xmlns:a16="http://schemas.microsoft.com/office/drawing/2014/main" id="{4AA42C86-7DBB-7C7C-532E-3F0CC464C379}"/>
              </a:ext>
            </a:extLst>
          </p:cNvPr>
          <p:cNvSpPr txBox="1">
            <a:spLocks/>
          </p:cNvSpPr>
          <p:nvPr/>
        </p:nvSpPr>
        <p:spPr bwMode="auto">
          <a:xfrm>
            <a:off x="0" y="3429000"/>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0674613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7B62860-60BF-8403-4CB8-2B97062713D4}"/>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AD03417-D74F-B062-903D-220CA26267CD}"/>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Phases</a:t>
            </a:r>
            <a:endParaRPr lang="en-GB" sz="2500" b="1" dirty="0">
              <a:solidFill>
                <a:srgbClr val="FF0000"/>
              </a:solidFill>
              <a:latin typeface="Tw Cen MT (Body)"/>
              <a:cs typeface="Times New Roman" panose="02020603050405020304" pitchFamily="18" charset="0"/>
            </a:endParaRPr>
          </a:p>
        </p:txBody>
      </p:sp>
      <p:sp>
        <p:nvSpPr>
          <p:cNvPr id="5" name="TextBox 4">
            <a:extLst>
              <a:ext uri="{FF2B5EF4-FFF2-40B4-BE49-F238E27FC236}">
                <a16:creationId xmlns:a16="http://schemas.microsoft.com/office/drawing/2014/main" id="{B9DF5A22-F943-004B-F192-25A9F9FAF72F}"/>
              </a:ext>
            </a:extLst>
          </p:cNvPr>
          <p:cNvSpPr txBox="1"/>
          <p:nvPr/>
        </p:nvSpPr>
        <p:spPr>
          <a:xfrm>
            <a:off x="179294" y="676924"/>
            <a:ext cx="11815482" cy="1200329"/>
          </a:xfrm>
          <a:prstGeom prst="rect">
            <a:avLst/>
          </a:prstGeom>
          <a:noFill/>
        </p:spPr>
        <p:txBody>
          <a:bodyPr wrap="square" rtlCol="0">
            <a:spAutoFit/>
          </a:bodyPr>
          <a:lstStyle/>
          <a:p>
            <a:r>
              <a:rPr lang="en-US" b="1" dirty="0">
                <a:solidFill>
                  <a:schemeClr val="bg1"/>
                </a:solidFill>
              </a:rPr>
              <a:t>Phases of Execution:</a:t>
            </a:r>
            <a:endParaRPr lang="tr-TR" b="1" dirty="0">
              <a:solidFill>
                <a:schemeClr val="bg1"/>
              </a:solidFill>
            </a:endParaRPr>
          </a:p>
          <a:p>
            <a:pPr marL="742950" lvl="1" indent="-285750">
              <a:buFont typeface="Arial" panose="020B0604020202020204" pitchFamily="34" charset="0"/>
              <a:buChar char="•"/>
            </a:pPr>
            <a:r>
              <a:rPr lang="en-US" b="1" dirty="0">
                <a:solidFill>
                  <a:schemeClr val="bg1"/>
                </a:solidFill>
              </a:rPr>
              <a:t>Registration:</a:t>
            </a:r>
            <a:r>
              <a:rPr lang="en-US" dirty="0">
                <a:solidFill>
                  <a:schemeClr val="bg1"/>
                </a:solidFill>
              </a:rPr>
              <a:t> Initialize callbacks and external tools.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Simulation:</a:t>
            </a:r>
            <a:r>
              <a:rPr lang="en-US" dirty="0">
                <a:solidFill>
                  <a:schemeClr val="bg1"/>
                </a:solidFill>
              </a:rPr>
              <a:t> Execute the design while interacting dynamically.</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Termination:</a:t>
            </a:r>
            <a:r>
              <a:rPr lang="en-US" dirty="0">
                <a:solidFill>
                  <a:schemeClr val="bg1"/>
                </a:solidFill>
              </a:rPr>
              <a:t> Clean up and finalize external tool interactions.</a:t>
            </a:r>
            <a:endParaRPr lang="tr-TR" dirty="0">
              <a:solidFill>
                <a:schemeClr val="bg1"/>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106F4336-3438-E51C-822D-1F948726DFED}"/>
              </a:ext>
            </a:extLst>
          </p:cNvPr>
          <p:cNvSpPr txBox="1"/>
          <p:nvPr/>
        </p:nvSpPr>
        <p:spPr>
          <a:xfrm>
            <a:off x="179294" y="2413337"/>
            <a:ext cx="11564471" cy="2031325"/>
          </a:xfrm>
          <a:prstGeom prst="rect">
            <a:avLst/>
          </a:prstGeom>
          <a:noFill/>
        </p:spPr>
        <p:txBody>
          <a:bodyPr wrap="square" rtlCol="0">
            <a:spAutoFit/>
          </a:bodyPr>
          <a:lstStyle/>
          <a:p>
            <a:endParaRPr lang="tr-TR" b="1" dirty="0">
              <a:solidFill>
                <a:schemeClr val="bg1"/>
              </a:solidFill>
              <a:latin typeface="Times New Roman" panose="02020603050405020304" pitchFamily="18" charset="0"/>
              <a:cs typeface="Times New Roman" panose="02020603050405020304" pitchFamily="18" charset="0"/>
            </a:endParaRPr>
          </a:p>
          <a:p>
            <a:r>
              <a:rPr lang="en-US" b="1" dirty="0">
                <a:solidFill>
                  <a:srgbClr val="FFFF00"/>
                </a:solidFill>
                <a:latin typeface="Times New Roman" panose="02020603050405020304" pitchFamily="18" charset="0"/>
                <a:cs typeface="Times New Roman" panose="02020603050405020304" pitchFamily="18" charset="0"/>
              </a:rPr>
              <a:t>procedure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signal_monitor</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is</a:t>
            </a:r>
          </a:p>
          <a:p>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variable</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vhpiValueT</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rgbClr val="FFFF00"/>
                </a:solidFill>
                <a:latin typeface="Times New Roman" panose="02020603050405020304" pitchFamily="18" charset="0"/>
                <a:cs typeface="Times New Roman" panose="02020603050405020304" pitchFamily="18" charset="0"/>
              </a:rPr>
              <a:t>begin</a:t>
            </a:r>
          </a:p>
          <a:p>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vhpi_get_value</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signal_handle</a:t>
            </a:r>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chemeClr val="bg1"/>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report</a:t>
            </a:r>
            <a:r>
              <a:rPr lang="en-US" b="1" dirty="0">
                <a:solidFill>
                  <a:schemeClr val="bg1"/>
                </a:solidFill>
                <a:latin typeface="Times New Roman" panose="02020603050405020304" pitchFamily="18" charset="0"/>
                <a:cs typeface="Times New Roman" panose="02020603050405020304" pitchFamily="18" charset="0"/>
              </a:rPr>
              <a:t> "Signal value: " &amp; </a:t>
            </a:r>
            <a:r>
              <a:rPr lang="en-US" b="1" dirty="0">
                <a:solidFill>
                  <a:srgbClr val="FFFF00"/>
                </a:solidFill>
                <a:latin typeface="Times New Roman" panose="02020603050405020304" pitchFamily="18" charset="0"/>
                <a:cs typeface="Times New Roman" panose="02020603050405020304" pitchFamily="18" charset="0"/>
              </a:rPr>
              <a:t>value</a:t>
            </a:r>
            <a:r>
              <a:rPr lang="en-US" b="1" dirty="0">
                <a:solidFill>
                  <a:schemeClr val="bg1"/>
                </a:solidFill>
                <a:latin typeface="Times New Roman" panose="02020603050405020304" pitchFamily="18" charset="0"/>
                <a:cs typeface="Times New Roman" panose="02020603050405020304" pitchFamily="18" charset="0"/>
              </a:rPr>
              <a:t>;</a:t>
            </a:r>
          </a:p>
          <a:p>
            <a:r>
              <a:rPr lang="en-US" b="1" dirty="0">
                <a:solidFill>
                  <a:srgbClr val="FFFF00"/>
                </a:solidFill>
                <a:latin typeface="Times New Roman" panose="02020603050405020304" pitchFamily="18" charset="0"/>
                <a:cs typeface="Times New Roman" panose="02020603050405020304" pitchFamily="18" charset="0"/>
              </a:rPr>
              <a:t>end</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B71E57A-68ED-9817-FCD4-F8DAD753E818}"/>
              </a:ext>
            </a:extLst>
          </p:cNvPr>
          <p:cNvSpPr txBox="1">
            <a:spLocks/>
          </p:cNvSpPr>
          <p:nvPr/>
        </p:nvSpPr>
        <p:spPr bwMode="auto">
          <a:xfrm>
            <a:off x="0" y="2203819"/>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7105470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8EE313-BD33-FCDF-8EFD-1DEC8B3E64D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3FD0874-1BDA-6022-9F5B-4516E9AA1EDE}"/>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Callbacks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6265A5FF-25B1-31D7-21D5-E0FEC6156916}"/>
              </a:ext>
            </a:extLst>
          </p:cNvPr>
          <p:cNvSpPr txBox="1"/>
          <p:nvPr/>
        </p:nvSpPr>
        <p:spPr>
          <a:xfrm>
            <a:off x="197224" y="2650538"/>
            <a:ext cx="11385177" cy="646331"/>
          </a:xfrm>
          <a:prstGeom prst="rect">
            <a:avLst/>
          </a:prstGeom>
          <a:noFill/>
        </p:spPr>
        <p:txBody>
          <a:bodyPr wrap="square" rtlCol="0">
            <a:spAutoFit/>
          </a:bodyPr>
          <a:lstStyle/>
          <a:p>
            <a:endParaRPr lang="tr-TR" dirty="0">
              <a:solidFill>
                <a:schemeClr val="bg1"/>
              </a:solidFill>
              <a:latin typeface="Times New Roman" panose="02020603050405020304" pitchFamily="18" charset="0"/>
              <a:cs typeface="Times New Roman" panose="02020603050405020304" pitchFamily="18" charset="0"/>
            </a:endParaRPr>
          </a:p>
          <a:p>
            <a:r>
              <a:rPr lang="en-US" b="1" dirty="0" err="1">
                <a:solidFill>
                  <a:schemeClr val="bg1"/>
                </a:solidFill>
                <a:latin typeface="Times New Roman" panose="02020603050405020304" pitchFamily="18" charset="0"/>
                <a:cs typeface="Times New Roman" panose="02020603050405020304" pitchFamily="18" charset="0"/>
              </a:rPr>
              <a:t>vhpi_register_cb</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vhpiCbTime</a:t>
            </a:r>
            <a:r>
              <a:rPr lang="en-US" b="1" dirty="0">
                <a:solidFill>
                  <a:schemeClr val="bg1"/>
                </a:solidFill>
                <a:latin typeface="Times New Roman" panose="02020603050405020304" pitchFamily="18" charset="0"/>
                <a:cs typeface="Times New Roman" panose="02020603050405020304" pitchFamily="18" charset="0"/>
              </a:rPr>
              <a:t>, 50 ns, </a:t>
            </a:r>
            <a:r>
              <a:rPr lang="en-US" b="1" dirty="0" err="1">
                <a:solidFill>
                  <a:schemeClr val="bg1"/>
                </a:solidFill>
                <a:latin typeface="Times New Roman" panose="02020603050405020304" pitchFamily="18" charset="0"/>
                <a:cs typeface="Times New Roman" panose="02020603050405020304" pitchFamily="18" charset="0"/>
              </a:rPr>
              <a:t>my_callback</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AC002D5-A348-603D-1BC0-1A4D69BC068F}"/>
              </a:ext>
            </a:extLst>
          </p:cNvPr>
          <p:cNvSpPr txBox="1"/>
          <p:nvPr/>
        </p:nvSpPr>
        <p:spPr>
          <a:xfrm>
            <a:off x="197224" y="676924"/>
            <a:ext cx="10865223" cy="1754326"/>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Dynamically respond to events during simulation.</a:t>
            </a:r>
            <a:endParaRPr lang="tr-TR" dirty="0">
              <a:solidFill>
                <a:schemeClr val="bg1"/>
              </a:solidFill>
            </a:endParaRPr>
          </a:p>
          <a:p>
            <a:endParaRPr lang="tr-TR" dirty="0">
              <a:solidFill>
                <a:schemeClr val="bg1"/>
              </a:solidFill>
            </a:endParaRPr>
          </a:p>
          <a:p>
            <a:r>
              <a:rPr lang="en-US" b="1" dirty="0">
                <a:solidFill>
                  <a:schemeClr val="bg1"/>
                </a:solidFill>
              </a:rPr>
              <a:t>Types of Callbacks:</a:t>
            </a:r>
            <a:endParaRPr lang="tr-TR" b="1" dirty="0">
              <a:solidFill>
                <a:schemeClr val="bg1"/>
              </a:solidFill>
            </a:endParaRPr>
          </a:p>
          <a:p>
            <a:pPr marL="742950" lvl="1" indent="-285750">
              <a:buFont typeface="Arial" panose="020B0604020202020204" pitchFamily="34" charset="0"/>
              <a:buChar char="•"/>
            </a:pPr>
            <a:r>
              <a:rPr lang="en-US" b="1" dirty="0">
                <a:solidFill>
                  <a:schemeClr val="bg1"/>
                </a:solidFill>
              </a:rPr>
              <a:t>Event-based:</a:t>
            </a:r>
            <a:r>
              <a:rPr lang="en-US" dirty="0">
                <a:solidFill>
                  <a:schemeClr val="bg1"/>
                </a:solidFill>
              </a:rPr>
              <a:t> Triggered by signal changes or processes.</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Time-based:</a:t>
            </a:r>
            <a:r>
              <a:rPr lang="en-US" dirty="0">
                <a:solidFill>
                  <a:schemeClr val="bg1"/>
                </a:solidFill>
              </a:rPr>
              <a:t> Activated after a specific time.</a:t>
            </a:r>
            <a:endParaRPr lang="tr-TR" dirty="0">
              <a:solidFill>
                <a:schemeClr val="bg1"/>
              </a:solidFill>
            </a:endParaRPr>
          </a:p>
          <a:p>
            <a:pPr marL="742950" lvl="1" indent="-285750">
              <a:buFont typeface="Arial" panose="020B0604020202020204" pitchFamily="34" charset="0"/>
              <a:buChar char="•"/>
            </a:pPr>
            <a:r>
              <a:rPr lang="en-US" b="1" dirty="0">
                <a:solidFill>
                  <a:schemeClr val="bg1"/>
                </a:solidFill>
              </a:rPr>
              <a:t>Phase-based:</a:t>
            </a:r>
            <a:r>
              <a:rPr lang="en-US" dirty="0">
                <a:solidFill>
                  <a:schemeClr val="bg1"/>
                </a:solidFill>
              </a:rPr>
              <a:t> Executed at specific simulation phases.</a:t>
            </a:r>
            <a:endParaRPr lang="tr-TR" dirty="0">
              <a:solidFill>
                <a:schemeClr val="bg1"/>
              </a:solidFill>
            </a:endParaRPr>
          </a:p>
        </p:txBody>
      </p:sp>
      <p:sp>
        <p:nvSpPr>
          <p:cNvPr id="5" name="Content Placeholder 2">
            <a:extLst>
              <a:ext uri="{FF2B5EF4-FFF2-40B4-BE49-F238E27FC236}">
                <a16:creationId xmlns:a16="http://schemas.microsoft.com/office/drawing/2014/main" id="{E2B306CE-C8B8-631C-016D-D8EB1DEBD5BA}"/>
              </a:ext>
            </a:extLst>
          </p:cNvPr>
          <p:cNvSpPr txBox="1">
            <a:spLocks/>
          </p:cNvSpPr>
          <p:nvPr/>
        </p:nvSpPr>
        <p:spPr bwMode="auto">
          <a:xfrm>
            <a:off x="-625" y="2365089"/>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9871355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B2FD5D12-8430-0DAD-01F3-94B5BDB4EA5D}"/>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F917D997-26E5-62A2-620F-7262B0A66705}"/>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Data Types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4744F8BF-0169-513B-2A36-DBAA0ACEA8C4}"/>
              </a:ext>
            </a:extLst>
          </p:cNvPr>
          <p:cNvSpPr txBox="1"/>
          <p:nvPr/>
        </p:nvSpPr>
        <p:spPr>
          <a:xfrm>
            <a:off x="197224" y="3175731"/>
            <a:ext cx="11385177" cy="646331"/>
          </a:xfrm>
          <a:prstGeom prst="rect">
            <a:avLst/>
          </a:prstGeom>
          <a:noFill/>
        </p:spPr>
        <p:txBody>
          <a:bodyPr wrap="square" rtlCol="0">
            <a:spAutoFit/>
          </a:bodyPr>
          <a:lstStyle/>
          <a:p>
            <a:r>
              <a:rPr lang="en-US" b="1" dirty="0" err="1">
                <a:solidFill>
                  <a:schemeClr val="bg1"/>
                </a:solidFill>
                <a:latin typeface="Times New Roman" panose="02020603050405020304" pitchFamily="18" charset="0"/>
                <a:cs typeface="Times New Roman" panose="02020603050405020304" pitchFamily="18" charset="0"/>
              </a:rPr>
              <a:t>signal_value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vhpiValueT</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a:p>
            <a:r>
              <a:rPr lang="en-US" b="1" dirty="0" err="1">
                <a:solidFill>
                  <a:schemeClr val="bg1"/>
                </a:solidFill>
                <a:latin typeface="Times New Roman" panose="02020603050405020304" pitchFamily="18" charset="0"/>
                <a:cs typeface="Times New Roman" panose="02020603050405020304" pitchFamily="18" charset="0"/>
              </a:rPr>
              <a:t>vhpi_get_value</a:t>
            </a:r>
            <a:r>
              <a:rPr lang="en-US" b="1" dirty="0">
                <a:solidFill>
                  <a:schemeClr val="bg1"/>
                </a:solidFill>
                <a:latin typeface="Times New Roman" panose="02020603050405020304" pitchFamily="18" charset="0"/>
                <a:cs typeface="Times New Roman" panose="02020603050405020304" pitchFamily="18" charset="0"/>
              </a:rPr>
              <a:t>(</a:t>
            </a:r>
            <a:r>
              <a:rPr lang="en-US" b="1" dirty="0" err="1">
                <a:solidFill>
                  <a:schemeClr val="bg1"/>
                </a:solidFill>
                <a:latin typeface="Times New Roman" panose="02020603050405020304" pitchFamily="18" charset="0"/>
                <a:cs typeface="Times New Roman" panose="02020603050405020304" pitchFamily="18" charset="0"/>
              </a:rPr>
              <a:t>signal_handle</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signal_value</a:t>
            </a:r>
            <a:r>
              <a:rPr lang="en-US" b="1" dirty="0">
                <a:solidFill>
                  <a:schemeClr val="bg1"/>
                </a:solidFill>
                <a:latin typeface="Times New Roman" panose="02020603050405020304" pitchFamily="18" charset="0"/>
                <a:cs typeface="Times New Roman" panose="02020603050405020304" pitchFamily="18" charset="0"/>
              </a:rPr>
              <a:t>);</a:t>
            </a:r>
            <a:endParaRPr lang="tr-TR" b="1"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0C427BD-AA91-AEA8-BEF2-548A63A5E20A}"/>
              </a:ext>
            </a:extLst>
          </p:cNvPr>
          <p:cNvSpPr txBox="1"/>
          <p:nvPr/>
        </p:nvSpPr>
        <p:spPr>
          <a:xfrm>
            <a:off x="197224" y="676924"/>
            <a:ext cx="10865223" cy="2031325"/>
          </a:xfrm>
          <a:prstGeom prst="rect">
            <a:avLst/>
          </a:prstGeom>
          <a:noFill/>
        </p:spPr>
        <p:txBody>
          <a:bodyPr wrap="square" rtlCol="0">
            <a:spAutoFit/>
          </a:bodyPr>
          <a:lstStyle/>
          <a:p>
            <a:r>
              <a:rPr lang="tr-TR" b="1" dirty="0">
                <a:solidFill>
                  <a:schemeClr val="bg1"/>
                </a:solidFill>
              </a:rPr>
              <a:t>Definition:</a:t>
            </a:r>
            <a:r>
              <a:rPr lang="tr-TR" dirty="0">
                <a:solidFill>
                  <a:schemeClr val="bg1"/>
                </a:solidFill>
              </a:rPr>
              <a:t> VHPI uses predefined data types to represent simulation data and interact with VHDL objects.</a:t>
            </a:r>
          </a:p>
          <a:p>
            <a:endParaRPr lang="tr-TR" dirty="0">
              <a:solidFill>
                <a:schemeClr val="bg1"/>
              </a:solidFill>
            </a:endParaRPr>
          </a:p>
          <a:p>
            <a:r>
              <a:rPr lang="tr-TR" b="1" dirty="0">
                <a:solidFill>
                  <a:schemeClr val="bg1"/>
                </a:solidFill>
              </a:rPr>
              <a:t>Key Data Types:</a:t>
            </a:r>
          </a:p>
          <a:p>
            <a:pPr marL="742950" lvl="1" indent="-285750">
              <a:buFont typeface="Arial" panose="020B0604020202020204" pitchFamily="34" charset="0"/>
              <a:buChar char="•"/>
            </a:pPr>
            <a:r>
              <a:rPr lang="tr-TR" i="1" u="sng" dirty="0">
                <a:solidFill>
                  <a:schemeClr val="bg1"/>
                </a:solidFill>
              </a:rPr>
              <a:t>vhpiInt</a:t>
            </a:r>
            <a:r>
              <a:rPr lang="tr-TR" dirty="0">
                <a:solidFill>
                  <a:schemeClr val="bg1"/>
                </a:solidFill>
              </a:rPr>
              <a:t>: Integer type for indices and counters.</a:t>
            </a:r>
          </a:p>
          <a:p>
            <a:pPr marL="742950" lvl="1" indent="-285750">
              <a:buFont typeface="Arial" panose="020B0604020202020204" pitchFamily="34" charset="0"/>
              <a:buChar char="•"/>
            </a:pPr>
            <a:r>
              <a:rPr lang="tr-TR" i="1" u="sng" dirty="0">
                <a:solidFill>
                  <a:schemeClr val="bg1"/>
                </a:solidFill>
              </a:rPr>
              <a:t>vhpiReal</a:t>
            </a:r>
            <a:r>
              <a:rPr lang="tr-TR" dirty="0">
                <a:solidFill>
                  <a:schemeClr val="bg1"/>
                </a:solidFill>
              </a:rPr>
              <a:t>: Real type for analog values or delays.</a:t>
            </a:r>
          </a:p>
          <a:p>
            <a:pPr marL="742950" lvl="1" indent="-285750">
              <a:buFont typeface="Arial" panose="020B0604020202020204" pitchFamily="34" charset="0"/>
              <a:buChar char="•"/>
            </a:pPr>
            <a:r>
              <a:rPr lang="tr-TR" i="1" u="sng" dirty="0">
                <a:solidFill>
                  <a:schemeClr val="bg1"/>
                </a:solidFill>
              </a:rPr>
              <a:t>vhpiString</a:t>
            </a:r>
            <a:r>
              <a:rPr lang="tr-TR" dirty="0">
                <a:solidFill>
                  <a:schemeClr val="bg1"/>
                </a:solidFill>
              </a:rPr>
              <a:t>: Text-based data.</a:t>
            </a:r>
          </a:p>
          <a:p>
            <a:pPr marL="742950" lvl="1" indent="-285750">
              <a:buFont typeface="Arial" panose="020B0604020202020204" pitchFamily="34" charset="0"/>
              <a:buChar char="•"/>
            </a:pPr>
            <a:r>
              <a:rPr lang="tr-TR" i="1" u="sng" dirty="0">
                <a:solidFill>
                  <a:schemeClr val="bg1"/>
                </a:solidFill>
              </a:rPr>
              <a:t>vhpiValueT</a:t>
            </a:r>
            <a:r>
              <a:rPr lang="tr-TR" dirty="0">
                <a:solidFill>
                  <a:schemeClr val="bg1"/>
                </a:solidFill>
              </a:rPr>
              <a:t>: Encapsulates values of signals and variables.</a:t>
            </a:r>
          </a:p>
        </p:txBody>
      </p:sp>
      <p:sp>
        <p:nvSpPr>
          <p:cNvPr id="3" name="Content Placeholder 2">
            <a:extLst>
              <a:ext uri="{FF2B5EF4-FFF2-40B4-BE49-F238E27FC236}">
                <a16:creationId xmlns:a16="http://schemas.microsoft.com/office/drawing/2014/main" id="{BCBF8129-15CC-04AA-588B-55F2EA4CBDEA}"/>
              </a:ext>
            </a:extLst>
          </p:cNvPr>
          <p:cNvSpPr txBox="1">
            <a:spLocks/>
          </p:cNvSpPr>
          <p:nvPr/>
        </p:nvSpPr>
        <p:spPr bwMode="auto">
          <a:xfrm>
            <a:off x="-625" y="2670763"/>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6212357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ACBB2986-B86E-BA92-F070-1C248C1C6680}"/>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ABB2D88-BCA5-695F-230A-870326214E22}"/>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Data Access</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3ED473D3-BFBA-9FB4-32F9-DAF906D94CF9}"/>
              </a:ext>
            </a:extLst>
          </p:cNvPr>
          <p:cNvSpPr txBox="1"/>
          <p:nvPr/>
        </p:nvSpPr>
        <p:spPr>
          <a:xfrm>
            <a:off x="197224" y="2927537"/>
            <a:ext cx="11385177" cy="923330"/>
          </a:xfrm>
          <a:prstGeom prst="rect">
            <a:avLst/>
          </a:prstGeom>
          <a:noFill/>
        </p:spPr>
        <p:txBody>
          <a:bodyPr wrap="square" rtlCol="0">
            <a:spAutoFit/>
          </a:bodyPr>
          <a:lstStyle/>
          <a:p>
            <a:r>
              <a:rPr lang="tr-TR" dirty="0" err="1">
                <a:solidFill>
                  <a:schemeClr val="bg1"/>
                </a:solidFill>
              </a:rPr>
              <a:t>signal_value.format</a:t>
            </a:r>
            <a:r>
              <a:rPr lang="tr-TR" dirty="0">
                <a:solidFill>
                  <a:schemeClr val="bg1"/>
                </a:solidFill>
              </a:rPr>
              <a:t> := vhpiBinStr;</a:t>
            </a:r>
          </a:p>
          <a:p>
            <a:r>
              <a:rPr lang="tr-TR" dirty="0">
                <a:solidFill>
                  <a:schemeClr val="bg1"/>
                </a:solidFill>
              </a:rPr>
              <a:t>signal_value.value := "1101"; </a:t>
            </a:r>
          </a:p>
          <a:p>
            <a:r>
              <a:rPr lang="tr-TR" dirty="0">
                <a:solidFill>
                  <a:schemeClr val="bg1"/>
                </a:solidFill>
              </a:rPr>
              <a:t>vhpi_put_value(signal_handle, signal_value, vhpiForce);</a:t>
            </a:r>
          </a:p>
        </p:txBody>
      </p:sp>
      <p:sp>
        <p:nvSpPr>
          <p:cNvPr id="6" name="TextBox 5">
            <a:extLst>
              <a:ext uri="{FF2B5EF4-FFF2-40B4-BE49-F238E27FC236}">
                <a16:creationId xmlns:a16="http://schemas.microsoft.com/office/drawing/2014/main" id="{80FB9856-E333-A36E-09FC-D5F137A9C555}"/>
              </a:ext>
            </a:extLst>
          </p:cNvPr>
          <p:cNvSpPr txBox="1"/>
          <p:nvPr/>
        </p:nvSpPr>
        <p:spPr>
          <a:xfrm>
            <a:off x="197224" y="676924"/>
            <a:ext cx="10865223" cy="1754326"/>
          </a:xfrm>
          <a:prstGeom prst="rect">
            <a:avLst/>
          </a:prstGeom>
          <a:noFill/>
        </p:spPr>
        <p:txBody>
          <a:bodyPr wrap="square" rtlCol="0">
            <a:spAutoFit/>
          </a:bodyPr>
          <a:lstStyle/>
          <a:p>
            <a:r>
              <a:rPr lang="en-US" b="1" dirty="0">
                <a:solidFill>
                  <a:schemeClr val="bg1"/>
                </a:solidFill>
              </a:rPr>
              <a:t>Purpose:</a:t>
            </a:r>
            <a:r>
              <a:rPr lang="en-US" dirty="0">
                <a:solidFill>
                  <a:schemeClr val="bg1"/>
                </a:solidFill>
              </a:rPr>
              <a:t> Access and manipulate data during simulation.</a:t>
            </a:r>
            <a:endParaRPr lang="tr-TR" dirty="0">
              <a:solidFill>
                <a:schemeClr val="bg1"/>
              </a:solidFill>
            </a:endParaRPr>
          </a:p>
          <a:p>
            <a:endParaRPr lang="tr-TR" dirty="0">
              <a:solidFill>
                <a:schemeClr val="bg1"/>
              </a:solidFill>
            </a:endParaRPr>
          </a:p>
          <a:p>
            <a:r>
              <a:rPr lang="en-US" b="1" dirty="0">
                <a:solidFill>
                  <a:schemeClr val="bg1"/>
                </a:solidFill>
              </a:rPr>
              <a:t>Methods:</a:t>
            </a:r>
            <a:endParaRPr lang="tr-TR" b="1" dirty="0">
              <a:solidFill>
                <a:schemeClr val="bg1"/>
              </a:solidFill>
            </a:endParaRPr>
          </a:p>
          <a:p>
            <a:pPr marL="742950" lvl="1" indent="-285750">
              <a:buFont typeface="Arial" panose="020B0604020202020204" pitchFamily="34" charset="0"/>
              <a:buChar char="•"/>
            </a:pPr>
            <a:r>
              <a:rPr lang="en-US" dirty="0">
                <a:solidFill>
                  <a:schemeClr val="bg1"/>
                </a:solidFill>
              </a:rPr>
              <a:t>Reading values using </a:t>
            </a:r>
            <a:r>
              <a:rPr lang="en-US" i="1" dirty="0" err="1">
                <a:solidFill>
                  <a:schemeClr val="bg1"/>
                </a:solidFill>
              </a:rPr>
              <a:t>vhpi_get_value</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Writing values using </a:t>
            </a:r>
            <a:r>
              <a:rPr lang="en-US" i="1" dirty="0" err="1">
                <a:solidFill>
                  <a:schemeClr val="bg1"/>
                </a:solidFill>
              </a:rPr>
              <a:t>vhpi_put_value</a:t>
            </a:r>
            <a:r>
              <a:rPr lang="en-US" dirty="0">
                <a:solidFill>
                  <a:schemeClr val="bg1"/>
                </a:solidFill>
              </a:rPr>
              <a:t>.</a:t>
            </a:r>
            <a:endParaRPr lang="tr-TR" dirty="0">
              <a:solidFill>
                <a:schemeClr val="bg1"/>
              </a:solidFill>
            </a:endParaRPr>
          </a:p>
          <a:p>
            <a:pPr marL="742950" lvl="1" indent="-285750">
              <a:buFont typeface="Arial" panose="020B0604020202020204" pitchFamily="34" charset="0"/>
              <a:buChar char="•"/>
            </a:pPr>
            <a:r>
              <a:rPr lang="en-US" dirty="0">
                <a:solidFill>
                  <a:schemeClr val="bg1"/>
                </a:solidFill>
              </a:rPr>
              <a:t>Navigating objects using handles.</a:t>
            </a:r>
            <a:endParaRPr lang="tr-TR" dirty="0">
              <a:solidFill>
                <a:schemeClr val="bg1"/>
              </a:solidFill>
            </a:endParaRPr>
          </a:p>
        </p:txBody>
      </p:sp>
      <p:sp>
        <p:nvSpPr>
          <p:cNvPr id="3" name="Content Placeholder 2">
            <a:extLst>
              <a:ext uri="{FF2B5EF4-FFF2-40B4-BE49-F238E27FC236}">
                <a16:creationId xmlns:a16="http://schemas.microsoft.com/office/drawing/2014/main" id="{1A352286-BC75-ED93-D0DA-ECBCB0ED7BD4}"/>
              </a:ext>
            </a:extLst>
          </p:cNvPr>
          <p:cNvSpPr txBox="1">
            <a:spLocks/>
          </p:cNvSpPr>
          <p:nvPr/>
        </p:nvSpPr>
        <p:spPr bwMode="auto">
          <a:xfrm>
            <a:off x="-625" y="2408167"/>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3782773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73A7DEC6-8387-E78B-66E7-BEA42D528BE3}"/>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90F3FB80-D55D-937E-B34F-70F7C53AC93D}"/>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VHPI Object Model</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97A5B39D-E2E7-0D24-291F-5CBA5F2BA758}"/>
              </a:ext>
            </a:extLst>
          </p:cNvPr>
          <p:cNvSpPr txBox="1"/>
          <p:nvPr/>
        </p:nvSpPr>
        <p:spPr>
          <a:xfrm>
            <a:off x="197224" y="3244334"/>
            <a:ext cx="11385177" cy="646331"/>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signal_handle</a:t>
            </a:r>
            <a:r>
              <a:rPr lang="tr-TR" dirty="0">
                <a:solidFill>
                  <a:schemeClr val="bg1"/>
                </a:solidFill>
              </a:rPr>
              <a:t> := vhpi_handle(vhpiSignal, architecture_handle);</a:t>
            </a:r>
          </a:p>
        </p:txBody>
      </p:sp>
      <p:sp>
        <p:nvSpPr>
          <p:cNvPr id="6" name="TextBox 5">
            <a:extLst>
              <a:ext uri="{FF2B5EF4-FFF2-40B4-BE49-F238E27FC236}">
                <a16:creationId xmlns:a16="http://schemas.microsoft.com/office/drawing/2014/main" id="{986338E1-7EEC-D695-2E24-E19C87165185}"/>
              </a:ext>
            </a:extLst>
          </p:cNvPr>
          <p:cNvSpPr txBox="1"/>
          <p:nvPr/>
        </p:nvSpPr>
        <p:spPr>
          <a:xfrm>
            <a:off x="197224" y="676924"/>
            <a:ext cx="10865223" cy="2308324"/>
          </a:xfrm>
          <a:prstGeom prst="rect">
            <a:avLst/>
          </a:prstGeom>
          <a:noFill/>
        </p:spPr>
        <p:txBody>
          <a:bodyPr wrap="square" rtlCol="0">
            <a:spAutoFit/>
          </a:bodyPr>
          <a:lstStyle/>
          <a:p>
            <a:r>
              <a:rPr lang="tr-TR" b="1" dirty="0">
                <a:solidFill>
                  <a:schemeClr val="bg1"/>
                </a:solidFill>
              </a:rPr>
              <a:t>Definition:</a:t>
            </a:r>
            <a:r>
              <a:rPr lang="tr-TR" dirty="0">
                <a:solidFill>
                  <a:schemeClr val="bg1"/>
                </a:solidFill>
              </a:rPr>
              <a:t> Represents the hierarchical structure of VHDL designs, enabling navigation and manipulation of components.</a:t>
            </a:r>
          </a:p>
          <a:p>
            <a:endParaRPr lang="tr-TR" dirty="0">
              <a:solidFill>
                <a:schemeClr val="bg1"/>
              </a:solidFill>
            </a:endParaRPr>
          </a:p>
          <a:p>
            <a:r>
              <a:rPr lang="tr-TR" b="1" dirty="0">
                <a:solidFill>
                  <a:schemeClr val="bg1"/>
                </a:solidFill>
              </a:rPr>
              <a:t>Key Objects:</a:t>
            </a:r>
          </a:p>
          <a:p>
            <a:pPr marL="742950" lvl="1" indent="-285750">
              <a:buFont typeface="Arial" panose="020B0604020202020204" pitchFamily="34" charset="0"/>
              <a:buChar char="•"/>
            </a:pPr>
            <a:r>
              <a:rPr lang="tr-TR" u="sng" dirty="0">
                <a:solidFill>
                  <a:schemeClr val="bg1"/>
                </a:solidFill>
              </a:rPr>
              <a:t>Signals:</a:t>
            </a:r>
            <a:r>
              <a:rPr lang="tr-TR" dirty="0">
                <a:solidFill>
                  <a:schemeClr val="bg1"/>
                </a:solidFill>
              </a:rPr>
              <a:t> Data carriers between components.</a:t>
            </a:r>
          </a:p>
          <a:p>
            <a:pPr marL="742950" lvl="1" indent="-285750">
              <a:buFont typeface="Arial" panose="020B0604020202020204" pitchFamily="34" charset="0"/>
              <a:buChar char="•"/>
            </a:pPr>
            <a:r>
              <a:rPr lang="tr-TR" u="sng" dirty="0">
                <a:solidFill>
                  <a:schemeClr val="bg1"/>
                </a:solidFill>
              </a:rPr>
              <a:t>Variables:</a:t>
            </a:r>
            <a:r>
              <a:rPr lang="tr-TR" dirty="0">
                <a:solidFill>
                  <a:schemeClr val="bg1"/>
                </a:solidFill>
              </a:rPr>
              <a:t> Local storage within processes.</a:t>
            </a:r>
          </a:p>
          <a:p>
            <a:pPr marL="742950" lvl="1" indent="-285750">
              <a:buFont typeface="Arial" panose="020B0604020202020204" pitchFamily="34" charset="0"/>
              <a:buChar char="•"/>
            </a:pPr>
            <a:r>
              <a:rPr lang="tr-TR" u="sng" dirty="0">
                <a:solidFill>
                  <a:schemeClr val="bg1"/>
                </a:solidFill>
              </a:rPr>
              <a:t>Processes:</a:t>
            </a:r>
            <a:r>
              <a:rPr lang="tr-TR" dirty="0">
                <a:solidFill>
                  <a:schemeClr val="bg1"/>
                </a:solidFill>
              </a:rPr>
              <a:t> Describe behavior.</a:t>
            </a:r>
          </a:p>
          <a:p>
            <a:pPr marL="742950" lvl="1" indent="-285750">
              <a:buFont typeface="Arial" panose="020B0604020202020204" pitchFamily="34" charset="0"/>
              <a:buChar char="•"/>
            </a:pPr>
            <a:r>
              <a:rPr lang="tr-TR" u="sng" dirty="0">
                <a:solidFill>
                  <a:schemeClr val="bg1"/>
                </a:solidFill>
              </a:rPr>
              <a:t>Components:</a:t>
            </a:r>
            <a:r>
              <a:rPr lang="tr-TR" dirty="0">
                <a:solidFill>
                  <a:schemeClr val="bg1"/>
                </a:solidFill>
              </a:rPr>
              <a:t> Instances of entities.</a:t>
            </a:r>
          </a:p>
        </p:txBody>
      </p:sp>
      <p:sp>
        <p:nvSpPr>
          <p:cNvPr id="3" name="Content Placeholder 2">
            <a:extLst>
              <a:ext uri="{FF2B5EF4-FFF2-40B4-BE49-F238E27FC236}">
                <a16:creationId xmlns:a16="http://schemas.microsoft.com/office/drawing/2014/main" id="{88A77F46-6ADF-8BA1-36D8-C8086C52AC9C}"/>
              </a:ext>
            </a:extLst>
          </p:cNvPr>
          <p:cNvSpPr txBox="1">
            <a:spLocks/>
          </p:cNvSpPr>
          <p:nvPr/>
        </p:nvSpPr>
        <p:spPr bwMode="auto">
          <a:xfrm>
            <a:off x="-625" y="3025045"/>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224629946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a:extLst>
            <a:ext uri="{FF2B5EF4-FFF2-40B4-BE49-F238E27FC236}">
              <a16:creationId xmlns:a16="http://schemas.microsoft.com/office/drawing/2014/main" id="{C905F271-3BD4-44DA-DD2E-6A3097632D2B}"/>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2DADCB1-6AC8-6A57-4D94-73EDE8388B6B}"/>
              </a:ext>
            </a:extLst>
          </p:cNvPr>
          <p:cNvSpPr txBox="1">
            <a:spLocks/>
          </p:cNvSpPr>
          <p:nvPr/>
        </p:nvSpPr>
        <p:spPr bwMode="auto">
          <a:xfrm>
            <a:off x="197224" y="134470"/>
            <a:ext cx="7645726"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lgn="just">
              <a:spcAft>
                <a:spcPts val="1200"/>
              </a:spcAft>
              <a:buNone/>
            </a:pPr>
            <a:r>
              <a:rPr lang="tr-TR" sz="2500" b="1" dirty="0">
                <a:solidFill>
                  <a:srgbClr val="FF0000"/>
                </a:solidFill>
                <a:latin typeface="Tw Cen MT (Body)"/>
                <a:cs typeface="Times New Roman" panose="02020603050405020304" pitchFamily="18" charset="0"/>
              </a:rPr>
              <a:t>Object Hierarchy</a:t>
            </a:r>
            <a:endParaRPr lang="en-GB" sz="2500" b="1" dirty="0">
              <a:solidFill>
                <a:srgbClr val="FF0000"/>
              </a:solidFill>
              <a:latin typeface="Tw Cen MT (Body)"/>
              <a:cs typeface="Times New Roman" panose="02020603050405020304" pitchFamily="18" charset="0"/>
            </a:endParaRPr>
          </a:p>
        </p:txBody>
      </p:sp>
      <p:sp>
        <p:nvSpPr>
          <p:cNvPr id="2" name="TextBox 1">
            <a:extLst>
              <a:ext uri="{FF2B5EF4-FFF2-40B4-BE49-F238E27FC236}">
                <a16:creationId xmlns:a16="http://schemas.microsoft.com/office/drawing/2014/main" id="{9F726950-69E1-9777-84BA-3E59B55D1CCE}"/>
              </a:ext>
            </a:extLst>
          </p:cNvPr>
          <p:cNvSpPr txBox="1"/>
          <p:nvPr/>
        </p:nvSpPr>
        <p:spPr>
          <a:xfrm>
            <a:off x="197224" y="3244334"/>
            <a:ext cx="11385177" cy="923330"/>
          </a:xfrm>
          <a:prstGeom prst="rect">
            <a:avLst/>
          </a:prstGeom>
          <a:noFill/>
        </p:spPr>
        <p:txBody>
          <a:bodyPr wrap="square" rtlCol="0">
            <a:spAutoFit/>
          </a:bodyPr>
          <a:lstStyle/>
          <a:p>
            <a:endParaRPr lang="en-GB" dirty="0">
              <a:solidFill>
                <a:schemeClr val="bg1"/>
              </a:solidFill>
            </a:endParaRPr>
          </a:p>
          <a:p>
            <a:r>
              <a:rPr lang="tr-TR" dirty="0" err="1">
                <a:solidFill>
                  <a:schemeClr val="bg1"/>
                </a:solidFill>
              </a:rPr>
              <a:t>root_handle</a:t>
            </a:r>
            <a:r>
              <a:rPr lang="tr-TR" dirty="0">
                <a:solidFill>
                  <a:schemeClr val="bg1"/>
                </a:solidFill>
              </a:rPr>
              <a:t> := vhpi_handle(vhpiRoot, null);</a:t>
            </a:r>
          </a:p>
          <a:p>
            <a:r>
              <a:rPr lang="tr-TR" dirty="0">
                <a:solidFill>
                  <a:schemeClr val="bg1"/>
                </a:solidFill>
              </a:rPr>
              <a:t>entity_handle := vhpi_handle_by_name("MyEntity", root_handle);</a:t>
            </a:r>
          </a:p>
        </p:txBody>
      </p:sp>
      <p:sp>
        <p:nvSpPr>
          <p:cNvPr id="6" name="TextBox 5">
            <a:extLst>
              <a:ext uri="{FF2B5EF4-FFF2-40B4-BE49-F238E27FC236}">
                <a16:creationId xmlns:a16="http://schemas.microsoft.com/office/drawing/2014/main" id="{1F5C7669-DFA0-C6DA-06E3-C94CDFD0609E}"/>
              </a:ext>
            </a:extLst>
          </p:cNvPr>
          <p:cNvSpPr txBox="1"/>
          <p:nvPr/>
        </p:nvSpPr>
        <p:spPr>
          <a:xfrm>
            <a:off x="197224" y="676924"/>
            <a:ext cx="10865223" cy="2031325"/>
          </a:xfrm>
          <a:prstGeom prst="rect">
            <a:avLst/>
          </a:prstGeom>
          <a:noFill/>
        </p:spPr>
        <p:txBody>
          <a:bodyPr wrap="square" rtlCol="0">
            <a:spAutoFit/>
          </a:bodyPr>
          <a:lstStyle/>
          <a:p>
            <a:r>
              <a:rPr lang="tr-TR" b="1" dirty="0">
                <a:solidFill>
                  <a:schemeClr val="bg1"/>
                </a:solidFill>
              </a:rPr>
              <a:t>Structure:</a:t>
            </a:r>
          </a:p>
          <a:p>
            <a:pPr marL="742950" lvl="1" indent="-285750">
              <a:buFont typeface="Arial" panose="020B0604020202020204" pitchFamily="34" charset="0"/>
              <a:buChar char="•"/>
            </a:pPr>
            <a:r>
              <a:rPr lang="tr-TR" dirty="0">
                <a:solidFill>
                  <a:schemeClr val="bg1"/>
                </a:solidFill>
              </a:rPr>
              <a:t>Designs are organized hierarchically, starting from root objects.</a:t>
            </a:r>
          </a:p>
          <a:p>
            <a:pPr marL="742950" lvl="1" indent="-285750">
              <a:buFont typeface="Arial" panose="020B0604020202020204" pitchFamily="34" charset="0"/>
              <a:buChar char="•"/>
            </a:pPr>
            <a:r>
              <a:rPr lang="tr-TR" dirty="0">
                <a:solidFill>
                  <a:schemeClr val="bg1"/>
                </a:solidFill>
              </a:rPr>
              <a:t>Parent-child relationships allow traversal between components.</a:t>
            </a:r>
          </a:p>
          <a:p>
            <a:endParaRPr lang="tr-TR" b="1" dirty="0">
              <a:solidFill>
                <a:schemeClr val="bg1"/>
              </a:solidFill>
            </a:endParaRPr>
          </a:p>
          <a:p>
            <a:r>
              <a:rPr lang="tr-TR" b="1" dirty="0">
                <a:solidFill>
                  <a:schemeClr val="bg1"/>
                </a:solidFill>
              </a:rPr>
              <a:t>Usage:</a:t>
            </a:r>
          </a:p>
          <a:p>
            <a:pPr marL="742950" lvl="1" indent="-285750">
              <a:buFont typeface="Arial" panose="020B0604020202020204" pitchFamily="34" charset="0"/>
              <a:buChar char="•"/>
            </a:pPr>
            <a:r>
              <a:rPr lang="tr-TR" dirty="0">
                <a:solidFill>
                  <a:schemeClr val="bg1"/>
                </a:solidFill>
              </a:rPr>
              <a:t>Retrieve handles for signals, processes, or variables.</a:t>
            </a:r>
          </a:p>
          <a:p>
            <a:pPr marL="742950" lvl="1" indent="-285750">
              <a:buFont typeface="Arial" panose="020B0604020202020204" pitchFamily="34" charset="0"/>
              <a:buChar char="•"/>
            </a:pPr>
            <a:r>
              <a:rPr lang="tr-TR" dirty="0">
                <a:solidFill>
                  <a:schemeClr val="bg1"/>
                </a:solidFill>
              </a:rPr>
              <a:t>Navigate design hierarchy dynamically.</a:t>
            </a:r>
          </a:p>
        </p:txBody>
      </p:sp>
      <p:sp>
        <p:nvSpPr>
          <p:cNvPr id="3" name="Content Placeholder 2">
            <a:extLst>
              <a:ext uri="{FF2B5EF4-FFF2-40B4-BE49-F238E27FC236}">
                <a16:creationId xmlns:a16="http://schemas.microsoft.com/office/drawing/2014/main" id="{A3EB39CE-2BEB-7302-6CE0-169BF0CDB537}"/>
              </a:ext>
            </a:extLst>
          </p:cNvPr>
          <p:cNvSpPr txBox="1">
            <a:spLocks/>
          </p:cNvSpPr>
          <p:nvPr/>
        </p:nvSpPr>
        <p:spPr bwMode="auto">
          <a:xfrm>
            <a:off x="0" y="3014752"/>
            <a:ext cx="11063072" cy="54245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02315" indent="-202315" algn="l" rtl="0" fontAlgn="base">
              <a:lnSpc>
                <a:spcPct val="100000"/>
              </a:lnSpc>
              <a:spcBef>
                <a:spcPct val="0"/>
              </a:spcBef>
              <a:spcAft>
                <a:spcPts val="1799"/>
              </a:spcAft>
              <a:buClr>
                <a:srgbClr val="E60000"/>
              </a:buClr>
              <a:buSzPct val="105000"/>
              <a:buFont typeface="Times" pitchFamily="18" charset="0"/>
              <a:buChar char="•"/>
              <a:defRPr sz="1600">
                <a:solidFill>
                  <a:srgbClr val="000000"/>
                </a:solidFill>
                <a:latin typeface="Vodafone Rg" pitchFamily="34" charset="0"/>
                <a:ea typeface="+mn-ea"/>
                <a:cs typeface="+mn-cs"/>
              </a:defRPr>
            </a:lvl1pPr>
            <a:lvl2pPr marL="399870" indent="-196365" algn="l" rtl="0" fontAlgn="base">
              <a:lnSpc>
                <a:spcPct val="100000"/>
              </a:lnSpc>
              <a:spcBef>
                <a:spcPct val="0"/>
              </a:spcBef>
              <a:spcAft>
                <a:spcPts val="1799"/>
              </a:spcAft>
              <a:buClr>
                <a:srgbClr val="E60000"/>
              </a:buClr>
              <a:buSzPct val="105000"/>
              <a:buChar char="–"/>
              <a:defRPr sz="1500">
                <a:solidFill>
                  <a:srgbClr val="000000"/>
                </a:solidFill>
                <a:latin typeface="Vodafone Rg" pitchFamily="34" charset="0"/>
              </a:defRPr>
            </a:lvl2pPr>
            <a:lvl3pPr marL="602185" indent="-201126" algn="l" rtl="0" fontAlgn="base">
              <a:lnSpc>
                <a:spcPct val="100000"/>
              </a:lnSpc>
              <a:spcBef>
                <a:spcPct val="0"/>
              </a:spcBef>
              <a:spcAft>
                <a:spcPts val="1799"/>
              </a:spcAft>
              <a:buClr>
                <a:srgbClr val="E60000"/>
              </a:buClr>
              <a:buSzPct val="105000"/>
              <a:buChar char="–"/>
              <a:defRPr sz="1300">
                <a:solidFill>
                  <a:srgbClr val="000000"/>
                </a:solidFill>
                <a:latin typeface="Vodafone Rg" pitchFamily="34" charset="0"/>
              </a:defRPr>
            </a:lvl3pPr>
            <a:lvl4pPr marL="804501"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4pPr>
            <a:lvl5pPr marL="1006816" indent="-201126" algn="l" rtl="0" fontAlgn="base">
              <a:lnSpc>
                <a:spcPct val="100000"/>
              </a:lnSpc>
              <a:spcBef>
                <a:spcPct val="0"/>
              </a:spcBef>
              <a:spcAft>
                <a:spcPts val="1799"/>
              </a:spcAft>
              <a:buClr>
                <a:srgbClr val="E60000"/>
              </a:buClr>
              <a:buSzPct val="105000"/>
              <a:buChar char="–"/>
              <a:defRPr sz="1400">
                <a:solidFill>
                  <a:srgbClr val="000000"/>
                </a:solidFill>
                <a:latin typeface="Vodafone Rg" pitchFamily="34" charset="0"/>
              </a:defRPr>
            </a:lvl5pPr>
            <a:lvl6pPr marL="1349561"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6pPr>
            <a:lvl7pPr marL="1692308"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7pPr>
            <a:lvl8pPr marL="2035052"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8pPr>
            <a:lvl9pPr marL="2377797" indent="-201126" algn="l" rtl="0" fontAlgn="base">
              <a:lnSpc>
                <a:spcPts val="1799"/>
              </a:lnSpc>
              <a:spcBef>
                <a:spcPct val="0"/>
              </a:spcBef>
              <a:spcAft>
                <a:spcPts val="450"/>
              </a:spcAft>
              <a:buClr>
                <a:srgbClr val="E60000"/>
              </a:buClr>
              <a:buSzPct val="105000"/>
              <a:buChar char="–"/>
              <a:defRPr sz="1400">
                <a:solidFill>
                  <a:srgbClr val="000000"/>
                </a:solidFill>
                <a:latin typeface="+mn-lt"/>
              </a:defRPr>
            </a:lvl9pPr>
          </a:lstStyle>
          <a:p>
            <a:pPr marL="0" indent="0">
              <a:spcAft>
                <a:spcPts val="1200"/>
              </a:spcAft>
              <a:buNone/>
            </a:pPr>
            <a:r>
              <a:rPr lang="en-GB"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CODE</a:t>
            </a:r>
            <a:r>
              <a:rPr lang="tr-TR" sz="4000" b="1" dirty="0">
                <a:solidFill>
                  <a:srgbClr val="FF0000"/>
                </a:solidFill>
                <a:latin typeface="Tw Cen MT (Headings)"/>
                <a:ea typeface="+mj-ea"/>
                <a:cs typeface="+mj-cs"/>
              </a:rPr>
              <a:t> </a:t>
            </a:r>
            <a:r>
              <a:rPr lang="tr-TR" sz="2500" b="1" dirty="0">
                <a:solidFill>
                  <a:srgbClr val="FF0000"/>
                </a:solidFill>
                <a:latin typeface="Tw Cen MT (Headings)"/>
                <a:ea typeface="+mj-ea"/>
                <a:cs typeface="+mj-cs"/>
              </a:rPr>
              <a:t>EXAMPLE</a:t>
            </a:r>
            <a:endParaRPr lang="en-GB" sz="2500" b="1" i="1" dirty="0">
              <a:solidFill>
                <a:schemeClr val="bg1"/>
              </a:solidFill>
              <a:latin typeface="Tw Cen MT (Body)"/>
              <a:cs typeface="Times New Roman" panose="02020603050405020304" pitchFamily="18" charset="0"/>
            </a:endParaRPr>
          </a:p>
        </p:txBody>
      </p:sp>
    </p:spTree>
    <p:extLst>
      <p:ext uri="{BB962C8B-B14F-4D97-AF65-F5344CB8AC3E}">
        <p14:creationId xmlns:p14="http://schemas.microsoft.com/office/powerpoint/2010/main" val="14014667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purl.org/dc/terms/"/>
    <ds:schemaRef ds:uri="http://purl.org/dc/dcmitype/"/>
    <ds:schemaRef ds:uri="http://schemas.openxmlformats.org/package/2006/metadata/core-properties"/>
    <ds:schemaRef ds:uri="71af3243-3dd4-4a8d-8c0d-dd76da1f02a5"/>
    <ds:schemaRef ds:uri="16c05727-aa75-4e4a-9b5f-8a80a1165891"/>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elements/1.1/"/>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3304</TotalTime>
  <Words>18895</Words>
  <Application>Microsoft Office PowerPoint</Application>
  <PresentationFormat>Widescreen</PresentationFormat>
  <Paragraphs>2462</Paragraphs>
  <Slides>127</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127</vt:i4>
      </vt:variant>
    </vt:vector>
  </HeadingPairs>
  <TitlesOfParts>
    <vt:vector size="139" baseType="lpstr">
      <vt:lpstr>Arial</vt:lpstr>
      <vt:lpstr>Calibri</vt:lpstr>
      <vt:lpstr>Courier New</vt:lpstr>
      <vt:lpstr>Lato</vt:lpstr>
      <vt:lpstr>Times</vt:lpstr>
      <vt:lpstr>Times New Roman</vt:lpstr>
      <vt:lpstr>Tw Cen MT</vt:lpstr>
      <vt:lpstr>Tw Cen MT (Body)</vt:lpstr>
      <vt:lpstr>Tw Cen MT (Gövde)</vt:lpstr>
      <vt:lpstr>Tw Cen MT (Headings)</vt:lpstr>
      <vt:lpstr>Wingdings</vt:lpstr>
      <vt:lpstr>Circuit</vt:lpstr>
      <vt:lpstr>A Summary of 1076 - 2019 IEEE Standard  VHDL Language Reference Manual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10.1 General</vt:lpstr>
      <vt:lpstr>10.2 WaIt Statement</vt:lpstr>
      <vt:lpstr>10.3 Assertıon statement</vt:lpstr>
      <vt:lpstr>10.4 report statement</vt:lpstr>
      <vt:lpstr>CODE EXAMPLE of waıt statements</vt:lpstr>
      <vt:lpstr>PowerPoint Presentation</vt:lpstr>
      <vt:lpstr>10.5 SIGNAL ASSIGNMENT statement</vt:lpstr>
      <vt:lpstr>10.6 varıable ASSIGNMENT statement</vt:lpstr>
      <vt:lpstr>PowerPoint Presentation</vt:lpstr>
      <vt:lpstr>10.7 procedure CALL statement</vt:lpstr>
      <vt:lpstr>10.8 ıf statement</vt:lpstr>
      <vt:lpstr>PowerPoint Presentation</vt:lpstr>
      <vt:lpstr>10.9 case statement</vt:lpstr>
      <vt:lpstr>PowerPoint Presentation</vt:lpstr>
      <vt:lpstr>10.10 loop statement</vt:lpstr>
      <vt:lpstr>PowerPoint Presentation</vt:lpstr>
      <vt:lpstr>10.11 next statement</vt:lpstr>
      <vt:lpstr>10.12 Exıt statement</vt:lpstr>
      <vt:lpstr>10.13 Return statement</vt:lpstr>
      <vt:lpstr>10.14 null statement</vt:lpstr>
      <vt:lpstr>10.15 SEQUENTIAL BLOCK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Summary of 1076 - 2019 IEEE Standard  VHDL Language Reference Manual</dc:title>
  <dc:creator>Ofis 365</dc:creator>
  <cp:lastModifiedBy>Koray Karakurt</cp:lastModifiedBy>
  <cp:revision>780</cp:revision>
  <dcterms:created xsi:type="dcterms:W3CDTF">2024-07-21T06:30:33Z</dcterms:created>
  <dcterms:modified xsi:type="dcterms:W3CDTF">2025-01-05T17:48:39Z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